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7" r:id="rId1"/>
  </p:sldMasterIdLst>
  <p:notesMasterIdLst>
    <p:notesMasterId r:id="rId13"/>
  </p:notesMasterIdLst>
  <p:sldIdLst>
    <p:sldId id="256" r:id="rId2"/>
    <p:sldId id="258" r:id="rId3"/>
    <p:sldId id="320" r:id="rId4"/>
    <p:sldId id="380" r:id="rId5"/>
    <p:sldId id="382" r:id="rId6"/>
    <p:sldId id="385" r:id="rId7"/>
    <p:sldId id="386" r:id="rId8"/>
    <p:sldId id="384" r:id="rId9"/>
    <p:sldId id="387" r:id="rId10"/>
    <p:sldId id="391" r:id="rId11"/>
    <p:sldId id="38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332" autoAdjust="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20499E-C485-46E7-872B-679FD6597752}" type="datetimeFigureOut">
              <a:rPr lang="tr-TR" smtClean="0"/>
              <a:t>11.05.2020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1B62DC-6718-4749-A800-34F57CA60BDD}" type="slidenum">
              <a:rPr lang="tr-TR" smtClean="0"/>
              <a:t>‹#›</a:t>
            </a:fld>
            <a:endParaRPr lang="tr-TR"/>
          </a:p>
        </p:txBody>
      </p:sp>
    </p:spTree>
    <p:extLst>
      <p:ext uri="{BB962C8B-B14F-4D97-AF65-F5344CB8AC3E}">
        <p14:creationId xmlns:p14="http://schemas.microsoft.com/office/powerpoint/2010/main" val="683021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smtClean="0"/>
          </a:p>
        </p:txBody>
      </p:sp>
      <p:sp>
        <p:nvSpPr>
          <p:cNvPr id="9523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fontAlgn="base">
              <a:spcBef>
                <a:spcPct val="0"/>
              </a:spcBef>
              <a:spcAft>
                <a:spcPct val="0"/>
              </a:spcAft>
              <a:defRPr>
                <a:solidFill>
                  <a:schemeClr val="tx1"/>
                </a:solidFill>
                <a:latin typeface="Franklin Gothic Book" panose="020B0503020102020204" pitchFamily="34" charset="0"/>
              </a:defRPr>
            </a:lvl6pPr>
            <a:lvl7pPr marL="2971800" indent="-228600" fontAlgn="base">
              <a:spcBef>
                <a:spcPct val="0"/>
              </a:spcBef>
              <a:spcAft>
                <a:spcPct val="0"/>
              </a:spcAft>
              <a:defRPr>
                <a:solidFill>
                  <a:schemeClr val="tx1"/>
                </a:solidFill>
                <a:latin typeface="Franklin Gothic Book" panose="020B0503020102020204" pitchFamily="34" charset="0"/>
              </a:defRPr>
            </a:lvl7pPr>
            <a:lvl8pPr marL="3429000" indent="-228600" fontAlgn="base">
              <a:spcBef>
                <a:spcPct val="0"/>
              </a:spcBef>
              <a:spcAft>
                <a:spcPct val="0"/>
              </a:spcAft>
              <a:defRPr>
                <a:solidFill>
                  <a:schemeClr val="tx1"/>
                </a:solidFill>
                <a:latin typeface="Franklin Gothic Book" panose="020B0503020102020204" pitchFamily="34" charset="0"/>
              </a:defRPr>
            </a:lvl8pPr>
            <a:lvl9pPr marL="3886200" indent="-228600" fontAlgn="base">
              <a:spcBef>
                <a:spcPct val="0"/>
              </a:spcBef>
              <a:spcAft>
                <a:spcPct val="0"/>
              </a:spcAft>
              <a:defRPr>
                <a:solidFill>
                  <a:schemeClr val="tx1"/>
                </a:solidFill>
                <a:latin typeface="Franklin Gothic Book" panose="020B05030201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A683FF5-3716-477A-99BC-AE72CB8FC74F}" type="slidenum">
              <a:rPr kumimoji="0" lang="tr-TR" altLang="tr-T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tr-TR" altLang="tr-T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72238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smtClean="0"/>
          </a:p>
        </p:txBody>
      </p:sp>
      <p:sp>
        <p:nvSpPr>
          <p:cNvPr id="9728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fontAlgn="base">
              <a:spcBef>
                <a:spcPct val="0"/>
              </a:spcBef>
              <a:spcAft>
                <a:spcPct val="0"/>
              </a:spcAft>
              <a:defRPr>
                <a:solidFill>
                  <a:schemeClr val="tx1"/>
                </a:solidFill>
                <a:latin typeface="Franklin Gothic Book" panose="020B0503020102020204" pitchFamily="34" charset="0"/>
              </a:defRPr>
            </a:lvl6pPr>
            <a:lvl7pPr marL="2971800" indent="-228600" fontAlgn="base">
              <a:spcBef>
                <a:spcPct val="0"/>
              </a:spcBef>
              <a:spcAft>
                <a:spcPct val="0"/>
              </a:spcAft>
              <a:defRPr>
                <a:solidFill>
                  <a:schemeClr val="tx1"/>
                </a:solidFill>
                <a:latin typeface="Franklin Gothic Book" panose="020B0503020102020204" pitchFamily="34" charset="0"/>
              </a:defRPr>
            </a:lvl7pPr>
            <a:lvl8pPr marL="3429000" indent="-228600" fontAlgn="base">
              <a:spcBef>
                <a:spcPct val="0"/>
              </a:spcBef>
              <a:spcAft>
                <a:spcPct val="0"/>
              </a:spcAft>
              <a:defRPr>
                <a:solidFill>
                  <a:schemeClr val="tx1"/>
                </a:solidFill>
                <a:latin typeface="Franklin Gothic Book" panose="020B0503020102020204" pitchFamily="34" charset="0"/>
              </a:defRPr>
            </a:lvl8pPr>
            <a:lvl9pPr marL="3886200" indent="-228600" fontAlgn="base">
              <a:spcBef>
                <a:spcPct val="0"/>
              </a:spcBef>
              <a:spcAft>
                <a:spcPct val="0"/>
              </a:spcAft>
              <a:defRPr>
                <a:solidFill>
                  <a:schemeClr val="tx1"/>
                </a:solidFill>
                <a:latin typeface="Franklin Gothic Book" panose="020B05030201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957C719-E17F-4676-8346-E08142305A2F}" type="slidenum">
              <a:rPr kumimoji="0" lang="tr-TR" altLang="tr-T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tr-TR" altLang="tr-T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821790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smtClean="0"/>
          </a:p>
        </p:txBody>
      </p:sp>
      <p:sp>
        <p:nvSpPr>
          <p:cNvPr id="10240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fontAlgn="base">
              <a:spcBef>
                <a:spcPct val="0"/>
              </a:spcBef>
              <a:spcAft>
                <a:spcPct val="0"/>
              </a:spcAft>
              <a:defRPr>
                <a:solidFill>
                  <a:schemeClr val="tx1"/>
                </a:solidFill>
                <a:latin typeface="Franklin Gothic Book" panose="020B0503020102020204" pitchFamily="34" charset="0"/>
              </a:defRPr>
            </a:lvl6pPr>
            <a:lvl7pPr marL="2971800" indent="-228600" fontAlgn="base">
              <a:spcBef>
                <a:spcPct val="0"/>
              </a:spcBef>
              <a:spcAft>
                <a:spcPct val="0"/>
              </a:spcAft>
              <a:defRPr>
                <a:solidFill>
                  <a:schemeClr val="tx1"/>
                </a:solidFill>
                <a:latin typeface="Franklin Gothic Book" panose="020B0503020102020204" pitchFamily="34" charset="0"/>
              </a:defRPr>
            </a:lvl7pPr>
            <a:lvl8pPr marL="3429000" indent="-228600" fontAlgn="base">
              <a:spcBef>
                <a:spcPct val="0"/>
              </a:spcBef>
              <a:spcAft>
                <a:spcPct val="0"/>
              </a:spcAft>
              <a:defRPr>
                <a:solidFill>
                  <a:schemeClr val="tx1"/>
                </a:solidFill>
                <a:latin typeface="Franklin Gothic Book" panose="020B0503020102020204" pitchFamily="34" charset="0"/>
              </a:defRPr>
            </a:lvl8pPr>
            <a:lvl9pPr marL="3886200" indent="-228600" fontAlgn="base">
              <a:spcBef>
                <a:spcPct val="0"/>
              </a:spcBef>
              <a:spcAft>
                <a:spcPct val="0"/>
              </a:spcAft>
              <a:defRPr>
                <a:solidFill>
                  <a:schemeClr val="tx1"/>
                </a:solidFill>
                <a:latin typeface="Franklin Gothic Book" panose="020B05030201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5C4726A-5A1D-4C22-A980-26D10DC96B87}" type="slidenum">
              <a:rPr kumimoji="0" lang="tr-TR" altLang="tr-T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tr-TR" altLang="tr-T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3230228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7DE6118-2437-4B30-8E3C-4D2BE6020583}" type="datetimeFigureOut">
              <a:rPr lang="en-US" smtClean="0"/>
              <a:pPr/>
              <a:t>5/11/2020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9E57DC2-970A-4B3E-BB1C-7A09969E49DF}"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9256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7DE6118-2437-4B30-8E3C-4D2BE6020583}" type="datetimeFigureOut">
              <a:rPr lang="en-US" smtClean="0"/>
              <a:pPr/>
              <a:t>5/11/2020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865428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7DE6118-2437-4B30-8E3C-4D2BE6020583}" type="datetimeFigureOut">
              <a:rPr lang="en-US" smtClean="0"/>
              <a:pPr/>
              <a:t>5/11/2020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990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7DE6118-2437-4B30-8E3C-4D2BE6020583}" type="datetimeFigureOut">
              <a:rPr lang="en-US" smtClean="0"/>
              <a:pPr/>
              <a:t>5/11/2020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124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7DE6118-2437-4B30-8E3C-4D2BE6020583}" type="datetimeFigureOut">
              <a:rPr lang="en-US" smtClean="0"/>
              <a:pPr/>
              <a:t>5/11/2020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970603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7DE6118-2437-4B30-8E3C-4D2BE6020583}" type="datetimeFigureOut">
              <a:rPr lang="en-US" smtClean="0"/>
              <a:pPr/>
              <a:t>5/11/2020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7931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7DE6118-2437-4B30-8E3C-4D2BE6020583}" type="datetimeFigureOut">
              <a:rPr lang="en-US" smtClean="0"/>
              <a:pPr/>
              <a:t>5/11/2020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8012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5/11/2020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0085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5/11/2020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552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5/11/2020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320754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7DE6118-2437-4B30-8E3C-4D2BE6020583}" type="datetimeFigureOut">
              <a:rPr lang="en-US" smtClean="0"/>
              <a:pPr/>
              <a:t>5/11/2020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7258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5/11/2020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698712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5/11/2020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2493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5/11/2020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5360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5/11/2020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754306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7DE6118-2437-4B30-8E3C-4D2BE6020583}" type="datetimeFigureOut">
              <a:rPr lang="en-US" smtClean="0"/>
              <a:pPr/>
              <a:t>5/11/2020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4354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7DE6118-2437-4B30-8E3C-4D2BE6020583}" type="datetimeFigureOut">
              <a:rPr lang="en-US" smtClean="0"/>
              <a:pPr/>
              <a:t>5/11/2020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699503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7DE6118-2437-4B30-8E3C-4D2BE6020583}" type="datetimeFigureOut">
              <a:rPr lang="en-US" smtClean="0"/>
              <a:pPr/>
              <a:t>5/11/2020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34307529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5144063" y="1871131"/>
            <a:ext cx="1912337" cy="1149531"/>
          </a:xfrm>
          <a:prstGeom prst="rect">
            <a:avLst/>
          </a:prstGeom>
        </p:spPr>
      </p:pic>
      <p:sp>
        <p:nvSpPr>
          <p:cNvPr id="2" name="Unvan 1"/>
          <p:cNvSpPr>
            <a:spLocks noGrp="1"/>
          </p:cNvSpPr>
          <p:nvPr>
            <p:ph type="ctrTitle"/>
          </p:nvPr>
        </p:nvSpPr>
        <p:spPr>
          <a:xfrm>
            <a:off x="2606673" y="1871131"/>
            <a:ext cx="6815669" cy="1515533"/>
          </a:xfrm>
        </p:spPr>
        <p:txBody>
          <a:bodyPr/>
          <a:lstStyle/>
          <a:p>
            <a:r>
              <a:rPr lang="tr-TR" sz="2400" b="1" dirty="0" smtClean="0"/>
              <a:t>COG 338 SİYASİ COĞRAFYA</a:t>
            </a:r>
            <a:endParaRPr lang="tr-TR" sz="2400" b="1" dirty="0"/>
          </a:p>
        </p:txBody>
      </p:sp>
      <p:sp>
        <p:nvSpPr>
          <p:cNvPr id="3" name="Alt Başlık 2"/>
          <p:cNvSpPr>
            <a:spLocks noGrp="1"/>
          </p:cNvSpPr>
          <p:nvPr>
            <p:ph type="subTitle" idx="1"/>
          </p:nvPr>
        </p:nvSpPr>
        <p:spPr/>
        <p:txBody>
          <a:bodyPr>
            <a:normAutofit lnSpcReduction="10000"/>
          </a:bodyPr>
          <a:lstStyle/>
          <a:p>
            <a:r>
              <a:rPr lang="tr-TR" dirty="0" err="1" smtClean="0"/>
              <a:t>Doç.Dr</a:t>
            </a:r>
            <a:r>
              <a:rPr lang="tr-TR" dirty="0" smtClean="0"/>
              <a:t>. Mutlu Yılmaz</a:t>
            </a:r>
          </a:p>
          <a:p>
            <a:r>
              <a:rPr lang="tr-TR" dirty="0" smtClean="0"/>
              <a:t>Anlara Üniversitesi Dil ve Tarih-Coğrafya Fakültesi</a:t>
            </a:r>
          </a:p>
          <a:p>
            <a:r>
              <a:rPr lang="tr-TR" dirty="0" smtClean="0"/>
              <a:t>Coğrafya Bölümü</a:t>
            </a:r>
            <a:endParaRPr lang="tr-TR" dirty="0"/>
          </a:p>
        </p:txBody>
      </p:sp>
    </p:spTree>
    <p:extLst>
      <p:ext uri="{BB962C8B-B14F-4D97-AF65-F5344CB8AC3E}">
        <p14:creationId xmlns:p14="http://schemas.microsoft.com/office/powerpoint/2010/main" val="252163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39091" y="1181065"/>
            <a:ext cx="7281949" cy="5940088"/>
          </a:xfrm>
          <a:prstGeom prst="rect">
            <a:avLst/>
          </a:prstGeom>
        </p:spPr>
        <p:txBody>
          <a:bodyPr wrap="square">
            <a:spAutoFit/>
          </a:bodyPr>
          <a:lstStyle/>
          <a:p>
            <a:r>
              <a:rPr lang="tr-TR" sz="2000" dirty="0" smtClean="0">
                <a:solidFill>
                  <a:srgbClr val="000000"/>
                </a:solidFill>
              </a:rPr>
              <a:t>Brzezinski çalışmalarına özellikle Avrasya üzerinde yoğunlaşmıştır. Çünkü dünya nüfusunun yarıdan fazlası bu kıtada yaşamaktadır. Ayrıca doğal kaynakların ¾’ yine Avrasya'da yer alır.  ABD dışında </a:t>
            </a:r>
            <a:r>
              <a:rPr lang="tr-TR" sz="2000" dirty="0" err="1" smtClean="0">
                <a:solidFill>
                  <a:srgbClr val="000000"/>
                </a:solidFill>
              </a:rPr>
              <a:t>dünyanin</a:t>
            </a:r>
            <a:r>
              <a:rPr lang="tr-TR" sz="2000" dirty="0" smtClean="0">
                <a:solidFill>
                  <a:srgbClr val="000000"/>
                </a:solidFill>
              </a:rPr>
              <a:t> diğer büyük ekonomileri yine bu kıtada yer almaktadır. </a:t>
            </a:r>
            <a:r>
              <a:rPr lang="tr-TR" sz="2000" dirty="0">
                <a:solidFill>
                  <a:srgbClr val="000000"/>
                </a:solidFill>
              </a:rPr>
              <a:t>Brzezinski</a:t>
            </a:r>
            <a:r>
              <a:rPr lang="tr-TR" sz="2000" dirty="0" smtClean="0">
                <a:solidFill>
                  <a:srgbClr val="000000"/>
                </a:solidFill>
              </a:rPr>
              <a:t> </a:t>
            </a:r>
            <a:r>
              <a:rPr lang="tr-TR" sz="2000" dirty="0">
                <a:solidFill>
                  <a:srgbClr val="000000"/>
                </a:solidFill>
              </a:rPr>
              <a:t>a</a:t>
            </a:r>
            <a:r>
              <a:rPr lang="tr-TR" sz="2000" dirty="0" smtClean="0">
                <a:solidFill>
                  <a:srgbClr val="000000"/>
                </a:solidFill>
              </a:rPr>
              <a:t>slında Avrasya’nın birleşik </a:t>
            </a:r>
            <a:r>
              <a:rPr lang="tr-TR" sz="2000" dirty="0">
                <a:solidFill>
                  <a:srgbClr val="000000"/>
                </a:solidFill>
              </a:rPr>
              <a:t>bir güç haline gelebilse, </a:t>
            </a:r>
            <a:r>
              <a:rPr lang="tr-TR" sz="2000" dirty="0" smtClean="0">
                <a:solidFill>
                  <a:srgbClr val="000000"/>
                </a:solidFill>
              </a:rPr>
              <a:t>ABD’den daha büyük bir güç olacağını ancak Avrasya’da </a:t>
            </a:r>
            <a:r>
              <a:rPr lang="tr-TR" sz="2000" dirty="0">
                <a:solidFill>
                  <a:srgbClr val="000000"/>
                </a:solidFill>
              </a:rPr>
              <a:t>siyasi birliğin sağlanması </a:t>
            </a:r>
            <a:r>
              <a:rPr lang="tr-TR" sz="2000" dirty="0" smtClean="0">
                <a:solidFill>
                  <a:srgbClr val="000000"/>
                </a:solidFill>
              </a:rPr>
              <a:t>zor olduğundan bahseder. Bu </a:t>
            </a:r>
            <a:r>
              <a:rPr lang="tr-TR" sz="2000" dirty="0">
                <a:solidFill>
                  <a:srgbClr val="000000"/>
                </a:solidFill>
              </a:rPr>
              <a:t>nedenle, ABD ve tüm diğer küresel iddiası olan güçler için, bu bölge bir “satranç </a:t>
            </a:r>
            <a:r>
              <a:rPr lang="tr-TR" sz="2000" dirty="0" err="1">
                <a:solidFill>
                  <a:srgbClr val="000000"/>
                </a:solidFill>
              </a:rPr>
              <a:t>tahtası”dır</a:t>
            </a:r>
            <a:r>
              <a:rPr lang="tr-TR" sz="2000" dirty="0">
                <a:solidFill>
                  <a:srgbClr val="000000"/>
                </a:solidFill>
              </a:rPr>
              <a:t>. </a:t>
            </a:r>
            <a:endParaRPr lang="tr-TR" sz="2000" dirty="0" smtClean="0">
              <a:solidFill>
                <a:srgbClr val="000000"/>
              </a:solidFill>
            </a:endParaRPr>
          </a:p>
          <a:p>
            <a:pPr fontAlgn="auto">
              <a:spcAft>
                <a:spcPts val="0"/>
              </a:spcAft>
              <a:buNone/>
              <a:defRPr/>
            </a:pPr>
            <a:r>
              <a:rPr lang="tr-TR" sz="2000" dirty="0">
                <a:cs typeface="Times New Roman" pitchFamily="18" charset="0"/>
              </a:rPr>
              <a:t>Bu teori dünyayı satranç tahtasına benzetir. En verimli oyun alanı Avrasya coğrafyasıdır. </a:t>
            </a:r>
            <a:r>
              <a:rPr lang="tr-TR" sz="2000" b="1" i="1" dirty="0">
                <a:cs typeface="Times New Roman" pitchFamily="18" charset="0"/>
              </a:rPr>
              <a:t>Baş oyuncu ABD’dir</a:t>
            </a:r>
            <a:r>
              <a:rPr lang="tr-TR" sz="2000" dirty="0">
                <a:cs typeface="Times New Roman" pitchFamily="18" charset="0"/>
              </a:rPr>
              <a:t>. Avrasya’da 5 jeopolitik oyuncu ve 5 mihver aktör vardır. </a:t>
            </a:r>
            <a:endParaRPr lang="tr-TR" sz="2000" dirty="0" smtClean="0">
              <a:cs typeface="Times New Roman" pitchFamily="18" charset="0"/>
            </a:endParaRPr>
          </a:p>
          <a:p>
            <a:pPr fontAlgn="auto">
              <a:spcAft>
                <a:spcPts val="0"/>
              </a:spcAft>
              <a:buNone/>
              <a:defRPr/>
            </a:pPr>
            <a:r>
              <a:rPr lang="tr-TR" sz="2000" b="1" i="1" dirty="0" smtClean="0">
                <a:cs typeface="Times New Roman" pitchFamily="18" charset="0"/>
              </a:rPr>
              <a:t>Jeopolitik </a:t>
            </a:r>
            <a:r>
              <a:rPr lang="tr-TR" sz="2000" b="1" i="1" dirty="0">
                <a:cs typeface="Times New Roman" pitchFamily="18" charset="0"/>
              </a:rPr>
              <a:t>oyuncular; </a:t>
            </a:r>
            <a:r>
              <a:rPr lang="tr-TR" sz="2000" dirty="0">
                <a:cs typeface="Times New Roman" pitchFamily="18" charset="0"/>
              </a:rPr>
              <a:t>Fransa, Almanya, Rusya, Çin ve Hindistan; </a:t>
            </a:r>
            <a:r>
              <a:rPr lang="tr-TR" sz="2000" b="1" i="1" dirty="0">
                <a:cs typeface="Times New Roman" pitchFamily="18" charset="0"/>
              </a:rPr>
              <a:t>Mihver </a:t>
            </a:r>
            <a:r>
              <a:rPr lang="tr-TR" sz="2000" b="1" i="1" dirty="0" smtClean="0">
                <a:cs typeface="Times New Roman" pitchFamily="18" charset="0"/>
              </a:rPr>
              <a:t>devletler; </a:t>
            </a:r>
            <a:r>
              <a:rPr lang="tr-TR" sz="2000" dirty="0" smtClean="0">
                <a:cs typeface="Times New Roman" pitchFamily="18" charset="0"/>
              </a:rPr>
              <a:t>Ukrayna</a:t>
            </a:r>
            <a:r>
              <a:rPr lang="tr-TR" sz="2000" dirty="0">
                <a:cs typeface="Times New Roman" pitchFamily="18" charset="0"/>
              </a:rPr>
              <a:t>, Azerbaycan, Güney Kore, Türkiye ve İran’dır. </a:t>
            </a:r>
          </a:p>
          <a:p>
            <a:pPr fontAlgn="auto">
              <a:spcAft>
                <a:spcPts val="0"/>
              </a:spcAft>
              <a:buNone/>
              <a:defRPr/>
            </a:pPr>
            <a:r>
              <a:rPr lang="tr-TR" sz="2000" dirty="0">
                <a:cs typeface="Times New Roman" pitchFamily="18" charset="0"/>
              </a:rPr>
              <a:t>     </a:t>
            </a:r>
            <a:r>
              <a:rPr lang="tr-TR" sz="2000" b="1" i="1" dirty="0" smtClean="0">
                <a:cs typeface="Times New Roman" pitchFamily="18" charset="0"/>
              </a:rPr>
              <a:t>    </a:t>
            </a:r>
            <a:endParaRPr lang="tr-TR" sz="2000" dirty="0">
              <a:cs typeface="Times New Roman" pitchFamily="18" charset="0"/>
            </a:endParaRPr>
          </a:p>
          <a:p>
            <a:endParaRPr lang="tr-TR" sz="2000" dirty="0">
              <a:solidFill>
                <a:srgbClr val="000000"/>
              </a:solidFill>
            </a:endParaRPr>
          </a:p>
          <a:p>
            <a:endParaRPr lang="tr-TR" sz="2000" dirty="0" smtClean="0">
              <a:solidFill>
                <a:srgbClr val="000000"/>
              </a:solidFill>
            </a:endParaRPr>
          </a:p>
          <a:p>
            <a:endParaRPr lang="tr-TR" sz="2000" dirty="0">
              <a:solidFill>
                <a:srgbClr val="000000"/>
              </a:solidFill>
            </a:endParaRPr>
          </a:p>
          <a:p>
            <a:endParaRPr lang="tr-TR" sz="2000" dirty="0"/>
          </a:p>
        </p:txBody>
      </p:sp>
      <p:pic>
        <p:nvPicPr>
          <p:cNvPr id="3" name="Resim 2"/>
          <p:cNvPicPr>
            <a:picLocks noChangeAspect="1"/>
          </p:cNvPicPr>
          <p:nvPr/>
        </p:nvPicPr>
        <p:blipFill>
          <a:blip r:embed="rId2"/>
          <a:stretch>
            <a:fillRect/>
          </a:stretch>
        </p:blipFill>
        <p:spPr>
          <a:xfrm>
            <a:off x="8667298" y="1914836"/>
            <a:ext cx="2438611" cy="3194581"/>
          </a:xfrm>
          <a:prstGeom prst="rect">
            <a:avLst/>
          </a:prstGeom>
        </p:spPr>
      </p:pic>
    </p:spTree>
    <p:extLst>
      <p:ext uri="{BB962C8B-B14F-4D97-AF65-F5344CB8AC3E}">
        <p14:creationId xmlns:p14="http://schemas.microsoft.com/office/powerpoint/2010/main" val="3962038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2169621" y="1429790"/>
            <a:ext cx="8329353" cy="4231178"/>
          </a:xfrm>
        </p:spPr>
        <p:txBody>
          <a:bodyPr>
            <a:normAutofit/>
          </a:bodyPr>
          <a:lstStyle/>
          <a:p>
            <a:pPr fontAlgn="auto">
              <a:spcAft>
                <a:spcPts val="0"/>
              </a:spcAft>
              <a:buNone/>
              <a:defRPr/>
            </a:pPr>
            <a:r>
              <a:rPr lang="tr-TR" dirty="0" smtClean="0">
                <a:latin typeface="Times New Roman" pitchFamily="18" charset="0"/>
                <a:cs typeface="Times New Roman" pitchFamily="18" charset="0"/>
              </a:rPr>
              <a:t>  </a:t>
            </a:r>
            <a:r>
              <a:rPr lang="tr-TR" sz="2000" dirty="0">
                <a:cs typeface="Times New Roman" pitchFamily="18" charset="0"/>
              </a:rPr>
              <a:t>Türkiye ve İran Sovyetlerin çekilmesinin ardından Orta Asya’da hâkimiyet mücadelesine başlamıştır. </a:t>
            </a:r>
          </a:p>
          <a:p>
            <a:pPr fontAlgn="auto">
              <a:spcAft>
                <a:spcPts val="0"/>
              </a:spcAft>
              <a:buNone/>
              <a:defRPr/>
            </a:pPr>
            <a:r>
              <a:rPr lang="tr-TR" sz="2000" dirty="0">
                <a:cs typeface="Times New Roman" pitchFamily="18" charset="0"/>
              </a:rPr>
              <a:t>   </a:t>
            </a:r>
            <a:r>
              <a:rPr lang="tr-TR" sz="2000" dirty="0" smtClean="0">
                <a:cs typeface="Times New Roman" pitchFamily="18" charset="0"/>
              </a:rPr>
              <a:t>Avrasya </a:t>
            </a:r>
            <a:r>
              <a:rPr lang="tr-TR" sz="2000" dirty="0">
                <a:cs typeface="Times New Roman" pitchFamily="18" charset="0"/>
              </a:rPr>
              <a:t>kıtasındaki zayıf noktalar olarak şu tespitler yapılmıştır: </a:t>
            </a:r>
            <a:r>
              <a:rPr lang="tr-TR" sz="2000" dirty="0" err="1" smtClean="0">
                <a:cs typeface="Times New Roman" pitchFamily="18" charset="0"/>
              </a:rPr>
              <a:t>AvrupaCoğrafyası</a:t>
            </a:r>
            <a:r>
              <a:rPr lang="tr-TR" sz="2000" dirty="0" smtClean="0">
                <a:cs typeface="Times New Roman" pitchFamily="18" charset="0"/>
              </a:rPr>
              <a:t> </a:t>
            </a:r>
            <a:r>
              <a:rPr lang="tr-TR" sz="2000" dirty="0">
                <a:cs typeface="Times New Roman" pitchFamily="18" charset="0"/>
              </a:rPr>
              <a:t>‘</a:t>
            </a:r>
            <a:r>
              <a:rPr lang="tr-TR" sz="2000" i="1" dirty="0">
                <a:cs typeface="Times New Roman" pitchFamily="18" charset="0"/>
              </a:rPr>
              <a:t>köprübaşı’</a:t>
            </a:r>
            <a:r>
              <a:rPr lang="tr-TR" sz="2000" dirty="0">
                <a:cs typeface="Times New Roman" pitchFamily="18" charset="0"/>
              </a:rPr>
              <a:t>, Rusya ‘</a:t>
            </a:r>
            <a:r>
              <a:rPr lang="tr-TR" sz="2000" i="1" dirty="0">
                <a:cs typeface="Times New Roman" pitchFamily="18" charset="0"/>
              </a:rPr>
              <a:t>kara delik</a:t>
            </a:r>
            <a:r>
              <a:rPr lang="tr-TR" sz="2000" dirty="0">
                <a:cs typeface="Times New Roman" pitchFamily="18" charset="0"/>
              </a:rPr>
              <a:t>’, Kafkasya ve Orta Asya ‘</a:t>
            </a:r>
            <a:r>
              <a:rPr lang="tr-TR" sz="2000" i="1" dirty="0">
                <a:cs typeface="Times New Roman" pitchFamily="18" charset="0"/>
              </a:rPr>
              <a:t>Avrasya’nın balkanları’, </a:t>
            </a:r>
            <a:r>
              <a:rPr lang="tr-TR" sz="2000" dirty="0">
                <a:cs typeface="Times New Roman" pitchFamily="18" charset="0"/>
              </a:rPr>
              <a:t>Orta Asya  ‘</a:t>
            </a:r>
            <a:r>
              <a:rPr lang="tr-TR" sz="2000" i="1" dirty="0">
                <a:cs typeface="Times New Roman" pitchFamily="18" charset="0"/>
              </a:rPr>
              <a:t>Uzakdoğu’nun sorunlu bölgesidir</a:t>
            </a:r>
            <a:r>
              <a:rPr lang="tr-TR" sz="2000" i="1" dirty="0" smtClean="0">
                <a:cs typeface="Times New Roman" pitchFamily="18" charset="0"/>
              </a:rPr>
              <a:t>’.</a:t>
            </a:r>
          </a:p>
          <a:p>
            <a:pPr fontAlgn="auto">
              <a:spcAft>
                <a:spcPts val="0"/>
              </a:spcAft>
              <a:buNone/>
              <a:defRPr/>
            </a:pPr>
            <a:r>
              <a:rPr lang="tr-TR" sz="2000" dirty="0">
                <a:solidFill>
                  <a:srgbClr val="000000"/>
                </a:solidFill>
              </a:rPr>
              <a:t>Brzezinski </a:t>
            </a:r>
            <a:r>
              <a:rPr lang="tr-TR" sz="2000" dirty="0" smtClean="0">
                <a:solidFill>
                  <a:srgbClr val="000000"/>
                </a:solidFill>
              </a:rPr>
              <a:t>k</a:t>
            </a:r>
            <a:r>
              <a:rPr lang="tr-TR" sz="2000" dirty="0" smtClean="0"/>
              <a:t>itabın sonuç kısmında bazı tespitler yapmıştır:</a:t>
            </a:r>
          </a:p>
          <a:p>
            <a:pPr>
              <a:spcAft>
                <a:spcPts val="0"/>
              </a:spcAft>
              <a:defRPr/>
            </a:pPr>
            <a:r>
              <a:rPr lang="tr-TR" sz="2000" dirty="0" smtClean="0"/>
              <a:t> Tarihte </a:t>
            </a:r>
            <a:r>
              <a:rPr lang="tr-TR" sz="2000" dirty="0"/>
              <a:t>ilk kez bir devlet (ABD) gerçek anlamda bir küresel güçtür</a:t>
            </a:r>
            <a:r>
              <a:rPr lang="tr-TR" sz="2000" dirty="0" smtClean="0"/>
              <a:t>,</a:t>
            </a:r>
          </a:p>
          <a:p>
            <a:pPr>
              <a:spcAft>
                <a:spcPts val="0"/>
              </a:spcAft>
              <a:defRPr/>
            </a:pPr>
            <a:r>
              <a:rPr lang="tr-TR" sz="2000" dirty="0" smtClean="0"/>
              <a:t> Küresel </a:t>
            </a:r>
            <a:r>
              <a:rPr lang="tr-TR" sz="2000" dirty="0"/>
              <a:t>güç, Avrasyalı olmayan bir devlettir</a:t>
            </a:r>
            <a:r>
              <a:rPr lang="tr-TR" sz="2000" dirty="0" smtClean="0"/>
              <a:t>,</a:t>
            </a:r>
          </a:p>
          <a:p>
            <a:pPr>
              <a:spcAft>
                <a:spcPts val="0"/>
              </a:spcAft>
              <a:defRPr/>
            </a:pPr>
            <a:r>
              <a:rPr lang="tr-TR" sz="2000" dirty="0" smtClean="0"/>
              <a:t>Avrasya’ya </a:t>
            </a:r>
            <a:r>
              <a:rPr lang="tr-TR" sz="2000" dirty="0"/>
              <a:t>da Avrasyalı olmayan bir güç (ABD) hâkimdir. </a:t>
            </a:r>
            <a:endParaRPr lang="tr-TR" sz="2000" dirty="0">
              <a:cs typeface="Times New Roman" pitchFamily="18" charset="0"/>
            </a:endParaRPr>
          </a:p>
        </p:txBody>
      </p:sp>
    </p:spTree>
    <p:extLst>
      <p:ext uri="{BB962C8B-B14F-4D97-AF65-F5344CB8AC3E}">
        <p14:creationId xmlns:p14="http://schemas.microsoft.com/office/powerpoint/2010/main" val="1326112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Başlık"/>
          <p:cNvSpPr>
            <a:spLocks noGrp="1"/>
          </p:cNvSpPr>
          <p:nvPr>
            <p:ph type="ctrTitle"/>
          </p:nvPr>
        </p:nvSpPr>
        <p:spPr>
          <a:xfrm>
            <a:off x="2629989" y="3718561"/>
            <a:ext cx="7123611" cy="1027610"/>
          </a:xfrm>
        </p:spPr>
        <p:txBody>
          <a:bodyPr>
            <a:normAutofit fontScale="90000"/>
          </a:bodyPr>
          <a:lstStyle/>
          <a:p>
            <a:pPr>
              <a:defRPr/>
            </a:pPr>
            <a:r>
              <a:rPr lang="tr-TR" altLang="tr-TR" sz="3600" dirty="0">
                <a:solidFill>
                  <a:srgbClr val="002060"/>
                </a:solidFill>
              </a:rPr>
              <a:t>Soğuk Savaş Sonrası Jeopolitik </a:t>
            </a:r>
            <a:r>
              <a:rPr lang="tr-TR" altLang="tr-TR" sz="3600" dirty="0" smtClean="0">
                <a:solidFill>
                  <a:srgbClr val="002060"/>
                </a:solidFill>
              </a:rPr>
              <a:t>Teoriler </a:t>
            </a:r>
            <a:br>
              <a:rPr lang="tr-TR" altLang="tr-TR" sz="3600" dirty="0" smtClean="0">
                <a:solidFill>
                  <a:srgbClr val="002060"/>
                </a:solidFill>
              </a:rPr>
            </a:br>
            <a:endParaRPr lang="tr-TR" altLang="tr-TR" sz="3600" dirty="0">
              <a:solidFill>
                <a:srgbClr val="002060"/>
              </a:solidFill>
            </a:endParaRPr>
          </a:p>
        </p:txBody>
      </p:sp>
      <p:pic>
        <p:nvPicPr>
          <p:cNvPr id="2" name="Resim 1"/>
          <p:cNvPicPr>
            <a:picLocks noChangeAspect="1"/>
          </p:cNvPicPr>
          <p:nvPr/>
        </p:nvPicPr>
        <p:blipFill>
          <a:blip r:embed="rId2"/>
          <a:stretch>
            <a:fillRect/>
          </a:stretch>
        </p:blipFill>
        <p:spPr>
          <a:xfrm>
            <a:off x="5141893" y="1638344"/>
            <a:ext cx="1908213" cy="1146147"/>
          </a:xfrm>
          <a:prstGeom prst="rect">
            <a:avLst/>
          </a:prstGeom>
        </p:spPr>
      </p:pic>
    </p:spTree>
    <p:extLst>
      <p:ext uri="{BB962C8B-B14F-4D97-AF65-F5344CB8AC3E}">
        <p14:creationId xmlns:p14="http://schemas.microsoft.com/office/powerpoint/2010/main" val="3557421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75656" y="842949"/>
            <a:ext cx="10023568" cy="2616101"/>
          </a:xfrm>
          <a:prstGeom prst="rect">
            <a:avLst/>
          </a:prstGeom>
        </p:spPr>
        <p:txBody>
          <a:bodyPr wrap="square">
            <a:spAutoFit/>
          </a:bodyPr>
          <a:lstStyle/>
          <a:p>
            <a:pPr>
              <a:buFont typeface="Wingdings 2" panose="05020102010507070707" pitchFamily="18" charset="2"/>
              <a:buNone/>
            </a:pPr>
            <a:r>
              <a:rPr lang="tr-TR" altLang="tr-TR" sz="2000" b="1" dirty="0" smtClean="0">
                <a:latin typeface="Times New Roman" panose="02020603050405020304" pitchFamily="18" charset="0"/>
                <a:cs typeface="Times New Roman" panose="02020603050405020304" pitchFamily="18" charset="0"/>
              </a:rPr>
              <a:t>ELEŞTİREL JEOPOLİTİK</a:t>
            </a:r>
          </a:p>
          <a:p>
            <a:pPr>
              <a:buFont typeface="Wingdings 2" panose="05020102010507070707" pitchFamily="18" charset="2"/>
              <a:buNone/>
            </a:pPr>
            <a:endParaRPr lang="tr-TR" altLang="tr-TR" b="1" dirty="0" smtClean="0">
              <a:latin typeface="Times New Roman" panose="02020603050405020304" pitchFamily="18" charset="0"/>
              <a:cs typeface="Times New Roman" panose="02020603050405020304" pitchFamily="18" charset="0"/>
            </a:endParaRPr>
          </a:p>
          <a:p>
            <a:pPr>
              <a:buFont typeface="Wingdings 2" panose="05020102010507070707" pitchFamily="18" charset="2"/>
              <a:buNone/>
            </a:pPr>
            <a:endParaRPr lang="tr-TR" altLang="tr-TR" b="1" dirty="0">
              <a:latin typeface="Times New Roman" panose="02020603050405020304" pitchFamily="18" charset="0"/>
              <a:cs typeface="Times New Roman" panose="02020603050405020304" pitchFamily="18" charset="0"/>
            </a:endParaRPr>
          </a:p>
          <a:p>
            <a:pPr>
              <a:buFont typeface="Wingdings 2" panose="05020102010507070707" pitchFamily="18" charset="2"/>
              <a:buNone/>
            </a:pPr>
            <a:endParaRPr lang="tr-TR" altLang="tr-TR" b="1" dirty="0" smtClean="0">
              <a:latin typeface="Times New Roman" panose="02020603050405020304" pitchFamily="18" charset="0"/>
              <a:cs typeface="Times New Roman" panose="02020603050405020304" pitchFamily="18" charset="0"/>
            </a:endParaRPr>
          </a:p>
          <a:p>
            <a:pPr>
              <a:buFont typeface="Wingdings 2" panose="05020102010507070707" pitchFamily="18" charset="2"/>
              <a:buNone/>
            </a:pPr>
            <a:endParaRPr lang="tr-TR" altLang="tr-TR" b="1" dirty="0">
              <a:latin typeface="Times New Roman" panose="02020603050405020304" pitchFamily="18" charset="0"/>
              <a:cs typeface="Times New Roman" panose="02020603050405020304" pitchFamily="18" charset="0"/>
            </a:endParaRPr>
          </a:p>
          <a:p>
            <a:pPr>
              <a:buFont typeface="Wingdings 2" panose="05020102010507070707" pitchFamily="18" charset="2"/>
              <a:buNone/>
            </a:pPr>
            <a:endParaRPr lang="tr-TR" altLang="tr-TR" b="1" dirty="0" smtClean="0">
              <a:latin typeface="Times New Roman" panose="02020603050405020304" pitchFamily="18" charset="0"/>
              <a:cs typeface="Times New Roman" panose="02020603050405020304" pitchFamily="18" charset="0"/>
            </a:endParaRPr>
          </a:p>
          <a:p>
            <a:pPr>
              <a:buFont typeface="Wingdings 2" panose="05020102010507070707" pitchFamily="18" charset="2"/>
              <a:buNone/>
            </a:pPr>
            <a:endParaRPr lang="tr-TR" altLang="tr-TR" b="1" dirty="0">
              <a:latin typeface="Times New Roman" panose="02020603050405020304" pitchFamily="18" charset="0"/>
              <a:cs typeface="Times New Roman" panose="02020603050405020304" pitchFamily="18" charset="0"/>
            </a:endParaRPr>
          </a:p>
          <a:p>
            <a:pPr>
              <a:buFont typeface="Wingdings 2" panose="05020102010507070707" pitchFamily="18" charset="2"/>
              <a:buNone/>
            </a:pPr>
            <a:endParaRPr lang="tr-TR" altLang="tr-TR" b="1" dirty="0" smtClean="0">
              <a:latin typeface="Times New Roman" panose="02020603050405020304" pitchFamily="18" charset="0"/>
              <a:cs typeface="Times New Roman" panose="02020603050405020304" pitchFamily="18" charset="0"/>
            </a:endParaRPr>
          </a:p>
          <a:p>
            <a:pPr>
              <a:buFont typeface="Wingdings 2" panose="05020102010507070707" pitchFamily="18" charset="2"/>
              <a:buNone/>
            </a:pPr>
            <a:endParaRPr lang="tr-TR" altLang="tr-TR" b="1" dirty="0">
              <a:latin typeface="Times New Roman" panose="02020603050405020304" pitchFamily="18" charset="0"/>
              <a:cs typeface="Times New Roman" panose="02020603050405020304" pitchFamily="18" charset="0"/>
            </a:endParaRPr>
          </a:p>
        </p:txBody>
      </p:sp>
      <p:sp>
        <p:nvSpPr>
          <p:cNvPr id="3" name="Dikdörtgen 2"/>
          <p:cNvSpPr/>
          <p:nvPr/>
        </p:nvSpPr>
        <p:spPr>
          <a:xfrm>
            <a:off x="1175656" y="1413527"/>
            <a:ext cx="9823270" cy="3477875"/>
          </a:xfrm>
          <a:prstGeom prst="rect">
            <a:avLst/>
          </a:prstGeom>
        </p:spPr>
        <p:txBody>
          <a:bodyPr wrap="square">
            <a:spAutoFit/>
          </a:bodyPr>
          <a:lstStyle/>
          <a:p>
            <a:pPr algn="just"/>
            <a:r>
              <a:rPr lang="tr-TR" sz="2000" dirty="0" smtClean="0">
                <a:solidFill>
                  <a:srgbClr val="000000"/>
                </a:solidFill>
              </a:rPr>
              <a:t>Soğuk Savaş olarak adlandırılan ve II. Dünya Savaşı sonrasında başlayan ve Berlin Duvarı’nın yıkılması ile sona eren iki kutuplu dünya düzeni bu dönem sonrasında siyasi coğrafyada köklü değişikliklere yol açmıştır. Bu süreçte küresel-siyasi anlam taşıyan klasik jeopolitik anlayışlar terkedilmeye başladı. Oluşan bu yeni süreçte  </a:t>
            </a:r>
            <a:r>
              <a:rPr lang="tr-TR" sz="2000" dirty="0">
                <a:solidFill>
                  <a:srgbClr val="000000"/>
                </a:solidFill>
              </a:rPr>
              <a:t>jeopolitik algısı, salt olarak konum, sınır, bütünlük gibi coğrafi özellik tanımlamalarından ötesinde bir anlam kazanmıştır. Özellikle sosyal, ekonomik, siyasi, askeri, kültürel ve teknolojik değerleri ön plana alan kuramlarla geliştirilen, geniş bir yelpazede değerlendirilmeye başlanmıştır. Jeopolitik çalışmalar, Soğuk Savaş sonrası jeopolitik algının değişmesiyle birlikte yeni bir söylem kazanmıştır. </a:t>
            </a:r>
            <a:r>
              <a:rPr lang="tr-TR" sz="2000" dirty="0" smtClean="0">
                <a:solidFill>
                  <a:srgbClr val="000000"/>
                </a:solidFill>
              </a:rPr>
              <a:t>“Eleştirel </a:t>
            </a:r>
            <a:r>
              <a:rPr lang="tr-TR" sz="2000" dirty="0"/>
              <a:t>Jeopolitik” </a:t>
            </a:r>
            <a:r>
              <a:rPr lang="tr-TR" sz="2000" dirty="0" smtClean="0"/>
              <a:t>kuramı olarak </a:t>
            </a:r>
            <a:r>
              <a:rPr lang="tr-TR" sz="2000" dirty="0" err="1" smtClean="0"/>
              <a:t>olarak</a:t>
            </a:r>
            <a:r>
              <a:rPr lang="tr-TR" sz="2000" dirty="0" smtClean="0"/>
              <a:t> </a:t>
            </a:r>
            <a:r>
              <a:rPr lang="tr-TR" sz="2000" dirty="0"/>
              <a:t>isimlendirilen analizler çerçevesinde jeopolitik çalışmalar yeni bir düşünce biçimi oluşturmuştur. </a:t>
            </a:r>
            <a:endParaRPr lang="tr-TR" sz="2000" dirty="0" smtClean="0"/>
          </a:p>
          <a:p>
            <a:pPr algn="just"/>
            <a:endParaRPr lang="tr-TR" sz="2000" dirty="0">
              <a:solidFill>
                <a:srgbClr val="000000"/>
              </a:solidFill>
            </a:endParaRPr>
          </a:p>
        </p:txBody>
      </p:sp>
    </p:spTree>
    <p:extLst>
      <p:ext uri="{BB962C8B-B14F-4D97-AF65-F5344CB8AC3E}">
        <p14:creationId xmlns:p14="http://schemas.microsoft.com/office/powerpoint/2010/main" val="2373980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71153" y="1001487"/>
            <a:ext cx="10136777" cy="3170099"/>
          </a:xfrm>
          <a:prstGeom prst="rect">
            <a:avLst/>
          </a:prstGeom>
        </p:spPr>
        <p:txBody>
          <a:bodyPr wrap="square">
            <a:spAutoFit/>
          </a:bodyPr>
          <a:lstStyle/>
          <a:p>
            <a:r>
              <a:rPr lang="tr-TR" sz="2000" dirty="0">
                <a:solidFill>
                  <a:srgbClr val="000000"/>
                </a:solidFill>
              </a:rPr>
              <a:t>Eleştirel jeopolitiğin gelişimine büyük katkıda bulunan </a:t>
            </a:r>
            <a:r>
              <a:rPr lang="tr-TR" sz="2000" dirty="0"/>
              <a:t>John </a:t>
            </a:r>
            <a:r>
              <a:rPr lang="tr-TR" sz="2000" dirty="0" err="1"/>
              <a:t>Agnew</a:t>
            </a:r>
            <a:r>
              <a:rPr lang="tr-TR" sz="2000" dirty="0"/>
              <a:t>, </a:t>
            </a:r>
            <a:r>
              <a:rPr lang="tr-TR" sz="2000" dirty="0" err="1"/>
              <a:t>Gearoid</a:t>
            </a:r>
            <a:r>
              <a:rPr lang="tr-TR" sz="2000" dirty="0"/>
              <a:t> O </a:t>
            </a:r>
            <a:r>
              <a:rPr lang="tr-TR" sz="2000" dirty="0" err="1"/>
              <a:t>Tuathail</a:t>
            </a:r>
            <a:r>
              <a:rPr lang="tr-TR" sz="2000" dirty="0"/>
              <a:t> ve </a:t>
            </a:r>
            <a:r>
              <a:rPr lang="tr-TR" sz="2000" dirty="0" err="1"/>
              <a:t>Simon</a:t>
            </a:r>
            <a:r>
              <a:rPr lang="tr-TR" sz="2000" dirty="0"/>
              <a:t> </a:t>
            </a:r>
            <a:r>
              <a:rPr lang="tr-TR" sz="2000" dirty="0" err="1"/>
              <a:t>Dalby</a:t>
            </a:r>
            <a:r>
              <a:rPr lang="tr-TR" sz="2000" dirty="0"/>
              <a:t> gibi önde gelen yazarların ileri sürdüğü gibi dünya siyaseti, deniz ve kara güçleri arasındaki küresel siyasetin temel bölünmesi gibi bir dizi ilahi gerçeklikten ziyade, öncelikli olarak temelde yorumlanarak anlaşılmalıdır. Bu yüzden eleştirel jeopolitik yazarları için, gerçekte en önemli görev, siyaset ve coğrafyanın anlaşılması için eksik/kötü tanımlanan varsayımlarını yinelemektense, dünya politikasının kuramlarını </a:t>
            </a:r>
            <a:r>
              <a:rPr lang="tr-TR" sz="2000" dirty="0" smtClean="0"/>
              <a:t>yorumlamaktır. </a:t>
            </a:r>
            <a:r>
              <a:rPr lang="tr-TR" sz="2000" dirty="0" err="1"/>
              <a:t>Tuathail’e</a:t>
            </a:r>
            <a:r>
              <a:rPr lang="tr-TR" sz="2000" dirty="0"/>
              <a:t> </a:t>
            </a:r>
            <a:r>
              <a:rPr lang="tr-TR" sz="2000" dirty="0" smtClean="0"/>
              <a:t>göre eleştirel </a:t>
            </a:r>
            <a:r>
              <a:rPr lang="tr-TR" sz="2000" dirty="0"/>
              <a:t>jeopolitik, küresel politik hayatın </a:t>
            </a:r>
            <a:r>
              <a:rPr lang="tr-TR" sz="2000" dirty="0" smtClean="0"/>
              <a:t>karmaşıklarını </a:t>
            </a:r>
            <a:r>
              <a:rPr lang="tr-TR" sz="2000" dirty="0"/>
              <a:t>çözme </a:t>
            </a:r>
            <a:r>
              <a:rPr lang="tr-TR" sz="2000" dirty="0" smtClean="0"/>
              <a:t>arayışında </a:t>
            </a:r>
            <a:r>
              <a:rPr lang="tr-TR" sz="2000" dirty="0"/>
              <a:t>ve </a:t>
            </a:r>
            <a:r>
              <a:rPr lang="tr-TR" sz="2000" dirty="0" smtClean="0"/>
              <a:t>klasik jeopolitik </a:t>
            </a:r>
            <a:r>
              <a:rPr lang="tr-TR" sz="2000" dirty="0"/>
              <a:t>tarafından saklanan ve jeopolitik hakkındaki bilgileri </a:t>
            </a:r>
            <a:r>
              <a:rPr lang="tr-TR" sz="2000" dirty="0" smtClean="0"/>
              <a:t>şekillendiren </a:t>
            </a:r>
            <a:r>
              <a:rPr lang="tr-TR" sz="2000" dirty="0"/>
              <a:t>güç </a:t>
            </a:r>
            <a:r>
              <a:rPr lang="tr-TR" sz="2000" dirty="0" smtClean="0"/>
              <a:t>ilişkilerini ortaya </a:t>
            </a:r>
            <a:r>
              <a:rPr lang="tr-TR" sz="2000" dirty="0"/>
              <a:t>koyma </a:t>
            </a:r>
            <a:r>
              <a:rPr lang="tr-TR" sz="2000" dirty="0" smtClean="0"/>
              <a:t>uğrasındadır.</a:t>
            </a:r>
          </a:p>
          <a:p>
            <a:r>
              <a:rPr lang="tr-TR" sz="2000" dirty="0" smtClean="0"/>
              <a:t> </a:t>
            </a:r>
            <a:endParaRPr lang="tr-TR" dirty="0"/>
          </a:p>
          <a:p>
            <a:pPr algn="just"/>
            <a:endParaRPr lang="tr-TR" sz="2000" dirty="0">
              <a:solidFill>
                <a:srgbClr val="000000"/>
              </a:solidFill>
            </a:endParaRPr>
          </a:p>
        </p:txBody>
      </p:sp>
    </p:spTree>
    <p:extLst>
      <p:ext uri="{BB962C8B-B14F-4D97-AF65-F5344CB8AC3E}">
        <p14:creationId xmlns:p14="http://schemas.microsoft.com/office/powerpoint/2010/main" val="3700581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1074820" y="457200"/>
            <a:ext cx="8085222" cy="838200"/>
          </a:xfrm>
        </p:spPr>
        <p:txBody>
          <a:bodyPr>
            <a:normAutofit/>
          </a:bodyPr>
          <a:lstStyle/>
          <a:p>
            <a:pPr algn="l" fontAlgn="auto">
              <a:spcAft>
                <a:spcPts val="0"/>
              </a:spcAft>
              <a:defRPr/>
            </a:pPr>
            <a:r>
              <a:rPr lang="tr-TR" sz="2000" b="1" dirty="0" smtClean="0">
                <a:latin typeface="+mn-lt"/>
              </a:rPr>
              <a:t>TARİHİN SONU TEORİSİ</a:t>
            </a:r>
            <a:endParaRPr lang="tr-TR" sz="2000" b="1" dirty="0">
              <a:latin typeface="+mn-lt"/>
            </a:endParaRPr>
          </a:p>
        </p:txBody>
      </p:sp>
      <p:sp>
        <p:nvSpPr>
          <p:cNvPr id="3" name="2 İçerik Yer Tutucusu"/>
          <p:cNvSpPr>
            <a:spLocks noGrp="1"/>
          </p:cNvSpPr>
          <p:nvPr>
            <p:ph idx="4294967295"/>
          </p:nvPr>
        </p:nvSpPr>
        <p:spPr>
          <a:xfrm>
            <a:off x="762000" y="1295399"/>
            <a:ext cx="6392779" cy="4784725"/>
          </a:xfrm>
        </p:spPr>
        <p:txBody>
          <a:bodyPr>
            <a:normAutofit fontScale="92500"/>
          </a:bodyPr>
          <a:lstStyle/>
          <a:p>
            <a:pPr fontAlgn="auto">
              <a:lnSpc>
                <a:spcPct val="110000"/>
              </a:lnSpc>
              <a:spcAft>
                <a:spcPts val="0"/>
              </a:spcAft>
              <a:buNone/>
              <a:defRPr/>
            </a:pPr>
            <a:r>
              <a:rPr lang="tr-TR" dirty="0" smtClean="0"/>
              <a:t>  </a:t>
            </a:r>
            <a:r>
              <a:rPr lang="tr-TR" sz="2200" dirty="0" smtClean="0"/>
              <a:t>	</a:t>
            </a:r>
            <a:r>
              <a:rPr lang="tr-TR" sz="2200" dirty="0" err="1" smtClean="0"/>
              <a:t>Yoshihiro</a:t>
            </a:r>
            <a:r>
              <a:rPr lang="tr-TR" sz="2200" dirty="0" smtClean="0"/>
              <a:t> </a:t>
            </a:r>
            <a:r>
              <a:rPr lang="tr-TR" sz="2200" dirty="0"/>
              <a:t>Francis </a:t>
            </a:r>
            <a:r>
              <a:rPr lang="tr-TR" sz="2200" dirty="0" err="1"/>
              <a:t>Fukuyama</a:t>
            </a:r>
            <a:r>
              <a:rPr lang="tr-TR" sz="2200" dirty="0"/>
              <a:t>, 1952 yılında </a:t>
            </a:r>
            <a:r>
              <a:rPr lang="tr-TR" sz="2200" dirty="0" err="1"/>
              <a:t>Şikago'da</a:t>
            </a:r>
            <a:r>
              <a:rPr lang="tr-TR" sz="2200" dirty="0"/>
              <a:t> </a:t>
            </a:r>
            <a:r>
              <a:rPr lang="tr-TR" sz="2200" dirty="0" smtClean="0"/>
              <a:t>doğmuştur. Lisansını </a:t>
            </a:r>
            <a:r>
              <a:rPr lang="tr-TR" sz="2200" dirty="0"/>
              <a:t>Cornell Üniversitesi'nde; doktorasını da Harvard Üniversitesi'nde yapmıştır. ABD Dışişleri Bakanlığı'nda Politika Planlama Dairesinde Ortadoğu uzmanı ve Genel Direktör Yardımcısı olarak çalışmıştır</a:t>
            </a:r>
            <a:r>
              <a:rPr lang="tr-TR" sz="2200" dirty="0" smtClean="0"/>
              <a:t>.</a:t>
            </a:r>
          </a:p>
          <a:p>
            <a:pPr fontAlgn="auto">
              <a:lnSpc>
                <a:spcPct val="110000"/>
              </a:lnSpc>
              <a:spcAft>
                <a:spcPts val="0"/>
              </a:spcAft>
              <a:buNone/>
              <a:defRPr/>
            </a:pPr>
            <a:r>
              <a:rPr lang="tr-TR" sz="2200" dirty="0" smtClean="0"/>
              <a:t> </a:t>
            </a:r>
            <a:r>
              <a:rPr lang="tr-TR" sz="2200" dirty="0">
                <a:cs typeface="Times New Roman" pitchFamily="18" charset="0"/>
              </a:rPr>
              <a:t>	</a:t>
            </a:r>
            <a:r>
              <a:rPr lang="tr-TR" sz="2200" dirty="0" smtClean="0">
                <a:cs typeface="Times New Roman" pitchFamily="18" charset="0"/>
              </a:rPr>
              <a:t>Fukiyama </a:t>
            </a:r>
            <a:r>
              <a:rPr lang="tr-TR" sz="2200" dirty="0">
                <a:cs typeface="Times New Roman" pitchFamily="18" charset="0"/>
              </a:rPr>
              <a:t>,Sovyetlerin çöküşü ile yeni devletlerin ortaya çıkışını gözlemlemiş </a:t>
            </a:r>
            <a:r>
              <a:rPr lang="tr-TR" sz="2200" dirty="0" smtClean="0">
                <a:cs typeface="Times New Roman" pitchFamily="18" charset="0"/>
              </a:rPr>
              <a:t>Soğuk Savaş sonrasında büyük tartışmalar yaratan </a:t>
            </a:r>
            <a:r>
              <a:rPr lang="tr-TR" sz="2200" i="1" dirty="0" smtClean="0">
                <a:cs typeface="Times New Roman" pitchFamily="18" charset="0"/>
              </a:rPr>
              <a:t>Tarihin Sonu </a:t>
            </a:r>
            <a:r>
              <a:rPr lang="tr-TR" sz="2200" dirty="0" smtClean="0">
                <a:cs typeface="Times New Roman" pitchFamily="18" charset="0"/>
              </a:rPr>
              <a:t>teorisini ortaya </a:t>
            </a:r>
            <a:r>
              <a:rPr lang="tr-TR" sz="2200" dirty="0">
                <a:cs typeface="Times New Roman" pitchFamily="18" charset="0"/>
              </a:rPr>
              <a:t>sürmüştür. Buna göre dünya tek kutuplu sisteme gitmektedir. Tek kutuplu sistem serbest ekonomiye dayalı kapitalist batı demokrasisidir. </a:t>
            </a:r>
            <a:r>
              <a:rPr lang="tr-TR" sz="2200" dirty="0" smtClean="0">
                <a:cs typeface="Times New Roman" pitchFamily="18" charset="0"/>
              </a:rPr>
              <a:t>Günümüzde </a:t>
            </a:r>
            <a:r>
              <a:rPr lang="tr-TR" sz="2200" dirty="0">
                <a:cs typeface="Times New Roman" pitchFamily="18" charset="0"/>
              </a:rPr>
              <a:t>dünya genelinde batıcılık evrensel nitelik kazanmıştır. Yani insanoğlu aradığı en ideal sistemi bulduğu için tarih sona ermiştir. </a:t>
            </a:r>
          </a:p>
          <a:p>
            <a:pPr fontAlgn="auto">
              <a:spcAft>
                <a:spcPts val="0"/>
              </a:spcAft>
              <a:buNone/>
              <a:defRPr/>
            </a:pPr>
            <a:endParaRPr lang="tr-TR" dirty="0"/>
          </a:p>
        </p:txBody>
      </p:sp>
      <p:pic>
        <p:nvPicPr>
          <p:cNvPr id="5" name="Resim 4"/>
          <p:cNvPicPr>
            <a:picLocks noChangeAspect="1"/>
          </p:cNvPicPr>
          <p:nvPr/>
        </p:nvPicPr>
        <p:blipFill>
          <a:blip r:embed="rId3"/>
          <a:stretch>
            <a:fillRect/>
          </a:stretch>
        </p:blipFill>
        <p:spPr>
          <a:xfrm>
            <a:off x="7035967" y="2317134"/>
            <a:ext cx="4248149" cy="2864466"/>
          </a:xfrm>
          <a:prstGeom prst="rect">
            <a:avLst/>
          </a:prstGeom>
        </p:spPr>
      </p:pic>
    </p:spTree>
    <p:extLst>
      <p:ext uri="{BB962C8B-B14F-4D97-AF65-F5344CB8AC3E}">
        <p14:creationId xmlns:p14="http://schemas.microsoft.com/office/powerpoint/2010/main" val="3839786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7858125" y="1128712"/>
            <a:ext cx="3333750" cy="4752975"/>
          </a:xfrm>
          <a:prstGeom prst="rect">
            <a:avLst/>
          </a:prstGeom>
        </p:spPr>
      </p:pic>
      <p:sp>
        <p:nvSpPr>
          <p:cNvPr id="3" name="Dikdörtgen 2"/>
          <p:cNvSpPr/>
          <p:nvPr/>
        </p:nvSpPr>
        <p:spPr>
          <a:xfrm>
            <a:off x="1261533" y="1128713"/>
            <a:ext cx="5698067" cy="4524315"/>
          </a:xfrm>
          <a:prstGeom prst="rect">
            <a:avLst/>
          </a:prstGeom>
        </p:spPr>
        <p:txBody>
          <a:bodyPr wrap="square">
            <a:spAutoFit/>
          </a:bodyPr>
          <a:lstStyle/>
          <a:p>
            <a:pPr fontAlgn="auto">
              <a:spcAft>
                <a:spcPts val="0"/>
              </a:spcAft>
              <a:buNone/>
              <a:defRPr/>
            </a:pPr>
            <a:r>
              <a:rPr lang="tr-TR" dirty="0" err="1" smtClean="0">
                <a:latin typeface="Times New Roman" pitchFamily="18" charset="0"/>
                <a:cs typeface="Times New Roman" pitchFamily="18" charset="0"/>
              </a:rPr>
              <a:t>Fukuyama</a:t>
            </a:r>
            <a:r>
              <a:rPr lang="tr-TR" dirty="0" smtClean="0">
                <a:latin typeface="Times New Roman" pitchFamily="18" charset="0"/>
                <a:cs typeface="Times New Roman" pitchFamily="18" charset="0"/>
              </a:rPr>
              <a:t> </a:t>
            </a:r>
            <a:r>
              <a:rPr lang="tr-TR" dirty="0">
                <a:latin typeface="Times New Roman" pitchFamily="18" charset="0"/>
                <a:cs typeface="Times New Roman" pitchFamily="18" charset="0"/>
              </a:rPr>
              <a:t>liberal demokrasinin </a:t>
            </a:r>
            <a:r>
              <a:rPr lang="tr-TR" dirty="0" smtClean="0">
                <a:latin typeface="Times New Roman" pitchFamily="18" charset="0"/>
                <a:cs typeface="Times New Roman" pitchFamily="18" charset="0"/>
              </a:rPr>
              <a:t>muhtemel </a:t>
            </a:r>
            <a:r>
              <a:rPr lang="tr-TR" dirty="0">
                <a:latin typeface="Times New Roman" pitchFamily="18" charset="0"/>
                <a:cs typeface="Times New Roman" pitchFamily="18" charset="0"/>
              </a:rPr>
              <a:t>insanlığın ideolojik evriminin son noktası olduğunu ileri sürmüştür. Dünyanın çeşitli yerlerinde bu düşüncelerle çelişen olaylar oluşsa da doğruluğu ortadan kalkmaz. </a:t>
            </a:r>
          </a:p>
          <a:p>
            <a:pPr fontAlgn="auto">
              <a:spcAft>
                <a:spcPts val="0"/>
              </a:spcAft>
              <a:buNone/>
              <a:defRPr/>
            </a:pPr>
            <a:r>
              <a:rPr lang="tr-TR" dirty="0">
                <a:latin typeface="Times New Roman" pitchFamily="18" charset="0"/>
                <a:cs typeface="Times New Roman" pitchFamily="18" charset="0"/>
              </a:rPr>
              <a:t> </a:t>
            </a:r>
            <a:r>
              <a:rPr lang="tr-TR" dirty="0"/>
              <a:t>Francis </a:t>
            </a:r>
            <a:r>
              <a:rPr lang="tr-TR" dirty="0" err="1"/>
              <a:t>Fukuyama</a:t>
            </a:r>
            <a:r>
              <a:rPr lang="tr-TR" dirty="0"/>
              <a:t>, dünya tarihinin siyasal ve ekonomik alanda gelebileceği son nokta olarak liberalizmi koyarken, bunu sadece bir tercih değil, zorunlu bir son olarak da nitelemiştir. </a:t>
            </a:r>
            <a:r>
              <a:rPr lang="tr-TR" dirty="0" err="1"/>
              <a:t>S.S.C.B’nin</a:t>
            </a:r>
            <a:r>
              <a:rPr lang="tr-TR" dirty="0"/>
              <a:t> dağılmasına dek liberalizmin karşısındaki en kuvvetli cephe olan komünizm, O’na göre başarısızlığıyla liberal demokrasinin tekliğini perçinlemiştir. Bir diğer eleştiriyi ise faşizme yöneltmiş, uzun soluklu devlet anlayışına imkan vermediğinin zaten dünya tarihinden </a:t>
            </a:r>
            <a:r>
              <a:rPr lang="tr-TR" dirty="0" err="1"/>
              <a:t>çıkarsanabileceğini</a:t>
            </a:r>
            <a:r>
              <a:rPr lang="tr-TR" dirty="0"/>
              <a:t> vurgulamıştır. </a:t>
            </a:r>
            <a:r>
              <a:rPr lang="tr-TR" dirty="0" err="1"/>
              <a:t>Fukuyama’ya</a:t>
            </a:r>
            <a:r>
              <a:rPr lang="tr-TR" dirty="0"/>
              <a:t> göre </a:t>
            </a:r>
            <a:r>
              <a:rPr lang="tr-TR" dirty="0" err="1"/>
              <a:t>islam</a:t>
            </a:r>
            <a:r>
              <a:rPr lang="tr-TR" dirty="0"/>
              <a:t>, siyasal bir yönü bulunsa ve dünya nüfusunun beşte biri bu dine mensup olsa bile, büyük kitleleri sürükleyip tüm dünya için yeni bir düzen getirecek güçte zaten değildir. </a:t>
            </a: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2127193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609600" y="728132"/>
            <a:ext cx="6223000" cy="567267"/>
          </a:xfrm>
        </p:spPr>
        <p:txBody>
          <a:bodyPr>
            <a:normAutofit/>
          </a:bodyPr>
          <a:lstStyle/>
          <a:p>
            <a:pPr algn="l" fontAlgn="auto">
              <a:spcAft>
                <a:spcPts val="0"/>
              </a:spcAft>
              <a:defRPr/>
            </a:pPr>
            <a:r>
              <a:rPr lang="tr-TR" sz="2000" b="1" dirty="0" smtClean="0">
                <a:latin typeface="+mn-lt"/>
              </a:rPr>
              <a:t>      MEDENİYETLERİN ÇATIŞMASI TEORİSİ</a:t>
            </a:r>
            <a:endParaRPr lang="tr-TR" sz="2000" b="1" dirty="0">
              <a:latin typeface="+mn-lt"/>
            </a:endParaRPr>
          </a:p>
        </p:txBody>
      </p:sp>
      <p:sp>
        <p:nvSpPr>
          <p:cNvPr id="3" name="2 İçerik Yer Tutucusu"/>
          <p:cNvSpPr>
            <a:spLocks noGrp="1"/>
          </p:cNvSpPr>
          <p:nvPr>
            <p:ph idx="4294967295"/>
          </p:nvPr>
        </p:nvSpPr>
        <p:spPr>
          <a:xfrm>
            <a:off x="787400" y="1295400"/>
            <a:ext cx="5952067" cy="4859868"/>
          </a:xfrm>
        </p:spPr>
        <p:txBody>
          <a:bodyPr>
            <a:noAutofit/>
          </a:bodyPr>
          <a:lstStyle/>
          <a:p>
            <a:pPr algn="just" fontAlgn="auto">
              <a:spcAft>
                <a:spcPts val="0"/>
              </a:spcAft>
              <a:buNone/>
              <a:defRPr/>
            </a:pPr>
            <a:r>
              <a:rPr lang="tr-TR" sz="2000" dirty="0" smtClean="0">
                <a:solidFill>
                  <a:schemeClr val="tx1"/>
                </a:solidFill>
                <a:cs typeface="Times New Roman" pitchFamily="18" charset="0"/>
              </a:rPr>
              <a:t>    </a:t>
            </a:r>
            <a:r>
              <a:rPr lang="tr-TR" sz="2000" dirty="0" err="1" smtClean="0">
                <a:solidFill>
                  <a:schemeClr val="tx1"/>
                </a:solidFill>
                <a:cs typeface="Times New Roman" pitchFamily="18" charset="0"/>
              </a:rPr>
              <a:t>Samuel</a:t>
            </a:r>
            <a:r>
              <a:rPr lang="tr-TR" sz="2000" dirty="0" smtClean="0">
                <a:solidFill>
                  <a:schemeClr val="tx1"/>
                </a:solidFill>
                <a:cs typeface="Times New Roman" pitchFamily="18" charset="0"/>
              </a:rPr>
              <a:t> J. </a:t>
            </a:r>
            <a:r>
              <a:rPr lang="tr-TR" sz="2000" dirty="0" err="1" smtClean="0">
                <a:solidFill>
                  <a:schemeClr val="tx1"/>
                </a:solidFill>
                <a:cs typeface="Times New Roman" pitchFamily="18" charset="0"/>
              </a:rPr>
              <a:t>Huntington</a:t>
            </a:r>
            <a:r>
              <a:rPr lang="tr-TR" sz="2000" dirty="0" smtClean="0">
                <a:solidFill>
                  <a:schemeClr val="tx1"/>
                </a:solidFill>
                <a:cs typeface="Times New Roman" pitchFamily="18" charset="0"/>
              </a:rPr>
              <a:t> (1927-2008) tarafından işlenen, Soğuk Savaş sonrasına tekabül eden 1990'lı yıllardan itibaren uluslararası ittifak ya da ihtilaflarda belirleyici olan unsurun politik ya da ekonomik ideolojiler değil, medeniyetler olmaya başladığını ve 21. yüzyılda da bu trendin devam edeceğini ifade eden bir tezdir.</a:t>
            </a:r>
          </a:p>
          <a:p>
            <a:pPr algn="just" fontAlgn="auto">
              <a:spcAft>
                <a:spcPts val="0"/>
              </a:spcAft>
              <a:buNone/>
              <a:defRPr/>
            </a:pPr>
            <a:r>
              <a:rPr lang="tr-TR" sz="2000" dirty="0" smtClean="0">
                <a:solidFill>
                  <a:schemeClr val="tx1"/>
                </a:solidFill>
                <a:cs typeface="Times New Roman" pitchFamily="18" charset="0"/>
              </a:rPr>
              <a:t>     Berlin duvarı yıkıldıktan sonra oluşan yeni dünyada mücadelenin artık ideolojik ve ekonomik değil, kültürel olacağı varsayımı üzerine kurulan tezdir. İki kutupluluğun kalkmış olduğu bir dünyada ulusların, grupların ve bireylerin yeni bir kimlik arayışlarının doğurabileceği sonuçların bir başka ifadesidir. </a:t>
            </a:r>
            <a:r>
              <a:rPr lang="tr-TR" sz="2000" dirty="0" err="1" smtClean="0">
                <a:solidFill>
                  <a:schemeClr val="tx1"/>
                </a:solidFill>
                <a:cs typeface="Times New Roman" pitchFamily="18" charset="0"/>
              </a:rPr>
              <a:t>Huntington’nun</a:t>
            </a:r>
            <a:r>
              <a:rPr lang="tr-TR" sz="2000" dirty="0" smtClean="0">
                <a:solidFill>
                  <a:schemeClr val="tx1"/>
                </a:solidFill>
                <a:cs typeface="Times New Roman" pitchFamily="18" charset="0"/>
              </a:rPr>
              <a:t> tezi g</a:t>
            </a:r>
            <a:r>
              <a:rPr lang="tr-TR" sz="2000" dirty="0" smtClean="0"/>
              <a:t>elecekteki </a:t>
            </a:r>
            <a:r>
              <a:rPr lang="tr-TR" sz="2000" dirty="0"/>
              <a:t>çatışmaların temelini kültürel ve dini öğeler oluşturacaktır. Çatışma ise medeniyetler arasında </a:t>
            </a:r>
            <a:r>
              <a:rPr lang="tr-TR" sz="2000" dirty="0" smtClean="0"/>
              <a:t>gerçekleşecektir.</a:t>
            </a:r>
          </a:p>
          <a:p>
            <a:pPr algn="just" fontAlgn="auto">
              <a:spcAft>
                <a:spcPts val="0"/>
              </a:spcAft>
              <a:buNone/>
              <a:defRPr/>
            </a:pPr>
            <a:r>
              <a:rPr lang="tr-TR" sz="2000" dirty="0" smtClean="0">
                <a:solidFill>
                  <a:schemeClr val="tx1"/>
                </a:solidFill>
                <a:cs typeface="Times New Roman" pitchFamily="18" charset="0"/>
              </a:rPr>
              <a:t> </a:t>
            </a:r>
            <a:br>
              <a:rPr lang="tr-TR" sz="2000" dirty="0" smtClean="0">
                <a:solidFill>
                  <a:schemeClr val="tx1"/>
                </a:solidFill>
                <a:cs typeface="Times New Roman" pitchFamily="18" charset="0"/>
              </a:rPr>
            </a:br>
            <a:r>
              <a:rPr lang="tr-TR" sz="2000" dirty="0" smtClean="0">
                <a:solidFill>
                  <a:schemeClr val="tx1"/>
                </a:solidFill>
              </a:rPr>
              <a:t/>
            </a:r>
            <a:br>
              <a:rPr lang="tr-TR" sz="2000" dirty="0" smtClean="0">
                <a:solidFill>
                  <a:schemeClr val="tx1"/>
                </a:solidFill>
              </a:rPr>
            </a:br>
            <a:endParaRPr lang="tr-TR" sz="2000" dirty="0">
              <a:solidFill>
                <a:schemeClr val="tx1"/>
              </a:solidFill>
            </a:endParaRPr>
          </a:p>
        </p:txBody>
      </p:sp>
      <p:pic>
        <p:nvPicPr>
          <p:cNvPr id="5" name="Resim 4"/>
          <p:cNvPicPr>
            <a:picLocks noChangeAspect="1"/>
          </p:cNvPicPr>
          <p:nvPr/>
        </p:nvPicPr>
        <p:blipFill>
          <a:blip r:embed="rId3"/>
          <a:stretch>
            <a:fillRect/>
          </a:stretch>
        </p:blipFill>
        <p:spPr>
          <a:xfrm flipH="1">
            <a:off x="7989117" y="2289175"/>
            <a:ext cx="2953232" cy="2079625"/>
          </a:xfrm>
          <a:prstGeom prst="rect">
            <a:avLst/>
          </a:prstGeom>
        </p:spPr>
      </p:pic>
    </p:spTree>
    <p:extLst>
      <p:ext uri="{BB962C8B-B14F-4D97-AF65-F5344CB8AC3E}">
        <p14:creationId xmlns:p14="http://schemas.microsoft.com/office/powerpoint/2010/main" val="2741890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973668" y="1024467"/>
            <a:ext cx="9609666" cy="4708981"/>
          </a:xfrm>
          <a:prstGeom prst="rect">
            <a:avLst/>
          </a:prstGeom>
        </p:spPr>
        <p:txBody>
          <a:bodyPr wrap="square">
            <a:spAutoFit/>
          </a:bodyPr>
          <a:lstStyle/>
          <a:p>
            <a:r>
              <a:rPr lang="tr-TR" sz="2000" dirty="0">
                <a:cs typeface="Times New Roman" pitchFamily="18" charset="0"/>
              </a:rPr>
              <a:t> </a:t>
            </a:r>
            <a:endParaRPr lang="tr-TR" sz="2000" dirty="0" smtClean="0">
              <a:cs typeface="Times New Roman" pitchFamily="18" charset="0"/>
            </a:endParaRPr>
          </a:p>
          <a:p>
            <a:r>
              <a:rPr lang="tr-TR" sz="2000" dirty="0" smtClean="0"/>
              <a:t>Yugoslavya’nın </a:t>
            </a:r>
            <a:r>
              <a:rPr lang="tr-TR" sz="2000" dirty="0"/>
              <a:t>parçalanması, Çeçenistan, Pakistan ile Hindistan arasındaki savaşlar medeniyetler çatışmasının birer delili olarak sunulmaktadır</a:t>
            </a:r>
            <a:r>
              <a:rPr lang="tr-TR" sz="2000" dirty="0" smtClean="0"/>
              <a:t>. </a:t>
            </a:r>
            <a:r>
              <a:rPr lang="tr-TR" sz="2000" dirty="0" err="1" smtClean="0"/>
              <a:t>Huntington</a:t>
            </a:r>
            <a:r>
              <a:rPr lang="tr-TR" sz="2000" dirty="0" smtClean="0"/>
              <a:t> </a:t>
            </a:r>
            <a:r>
              <a:rPr lang="tr-TR" sz="2000" dirty="0"/>
              <a:t>aynı zamanda büyük ölçüde evrensel değerler gibi kabul edilen Batı’nın değer ve politik sistemlerinin özellikle de demokratikleşmenin zaman içinde diğer medeniyetlerde bir karşı nefreti, bir karşı çıkışı beraberinde getirdiğini ileri sürmektedir</a:t>
            </a:r>
            <a:r>
              <a:rPr lang="tr-TR" sz="2000" dirty="0" smtClean="0"/>
              <a:t>.</a:t>
            </a:r>
          </a:p>
          <a:p>
            <a:endParaRPr lang="tr-TR" sz="2000" dirty="0"/>
          </a:p>
          <a:p>
            <a:r>
              <a:rPr lang="tr-TR" sz="2000" dirty="0"/>
              <a:t>Diğer medeniyetler kendilerine ait kültürel kimliklerine, özelliklerine sahip çıktıkça Batı’nın evrensel değerler olmadığı kanaatine ulaşmaktadırlar. Yazara göre Batı, bu durumu kabul etmekte isteksiz davranmaktadır. Çünkü uluslararası sistem Batı tarafından inşa edilmiş, hukuk kuralları onun tarafından yazılmış ve Birleşmiş Milletler onun tarafından şekillendirilmiştir.  Bazı yüzyıllardır devam eden </a:t>
            </a:r>
            <a:r>
              <a:rPr lang="tr-TR" sz="2000" dirty="0" err="1"/>
              <a:t>hegomanyasının</a:t>
            </a:r>
            <a:r>
              <a:rPr lang="tr-TR" sz="2000" dirty="0"/>
              <a:t> sonsuza kadar gideceği gibi bir yanılgıya kapılmaktadır. </a:t>
            </a:r>
            <a:r>
              <a:rPr lang="tr-TR" sz="2000" dirty="0" err="1" smtClean="0">
                <a:cs typeface="Times New Roman" pitchFamily="18" charset="0"/>
              </a:rPr>
              <a:t>Huntington'ın</a:t>
            </a:r>
            <a:r>
              <a:rPr lang="tr-TR" sz="2000" dirty="0" smtClean="0">
                <a:cs typeface="Times New Roman" pitchFamily="18" charset="0"/>
              </a:rPr>
              <a:t> </a:t>
            </a:r>
            <a:r>
              <a:rPr lang="tr-TR" sz="2000" dirty="0">
                <a:cs typeface="Times New Roman" pitchFamily="18" charset="0"/>
              </a:rPr>
              <a:t>bu teorisi, soğuk savaş sonrası çarpışmalarının en derin nedeninin medeniyetler farklılığı olacağını, en azından medeniyetler arası çatışmaların diğerlerinden daha kanlı olacağını ileri sürer. </a:t>
            </a:r>
            <a:endParaRPr lang="tr-TR" sz="2000" dirty="0"/>
          </a:p>
        </p:txBody>
      </p:sp>
    </p:spTree>
    <p:extLst>
      <p:ext uri="{BB962C8B-B14F-4D97-AF65-F5344CB8AC3E}">
        <p14:creationId xmlns:p14="http://schemas.microsoft.com/office/powerpoint/2010/main" val="3127763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97528" y="1305342"/>
            <a:ext cx="6234546" cy="3693319"/>
          </a:xfrm>
          <a:prstGeom prst="rect">
            <a:avLst/>
          </a:prstGeom>
        </p:spPr>
        <p:txBody>
          <a:bodyPr wrap="square">
            <a:spAutoFit/>
          </a:bodyPr>
          <a:lstStyle/>
          <a:p>
            <a:r>
              <a:rPr lang="tr-TR" b="1" dirty="0" smtClean="0">
                <a:cs typeface="Times New Roman" pitchFamily="18" charset="0"/>
              </a:rPr>
              <a:t>BÜTÜK SATRANÇ TAHTASI TEORİSİ</a:t>
            </a:r>
          </a:p>
          <a:p>
            <a:r>
              <a:rPr lang="tr-TR" dirty="0"/>
              <a:t>A</a:t>
            </a:r>
            <a:r>
              <a:rPr lang="tr-TR" dirty="0" smtClean="0"/>
              <a:t>merikalı </a:t>
            </a:r>
            <a:r>
              <a:rPr lang="tr-TR" dirty="0"/>
              <a:t>ünlü </a:t>
            </a:r>
            <a:r>
              <a:rPr lang="tr-TR" dirty="0" err="1"/>
              <a:t>stratejist</a:t>
            </a:r>
            <a:r>
              <a:rPr lang="tr-TR" dirty="0"/>
              <a:t> Zbigniew </a:t>
            </a:r>
            <a:r>
              <a:rPr lang="tr-TR" dirty="0" err="1"/>
              <a:t>Kazimierz</a:t>
            </a:r>
            <a:r>
              <a:rPr lang="tr-TR" dirty="0"/>
              <a:t> Brzezinski (</a:t>
            </a:r>
            <a:r>
              <a:rPr lang="tr-TR" dirty="0" smtClean="0"/>
              <a:t>1928- 2017) dönemin ABD </a:t>
            </a:r>
            <a:r>
              <a:rPr lang="tr-TR" dirty="0"/>
              <a:t>Başkanı Jimmy Carter’a danışmanlık yapmış önemli bir siyaset bilimci ve fikir adamıdır. </a:t>
            </a:r>
            <a:r>
              <a:rPr lang="tr-TR" dirty="0" err="1" smtClean="0">
                <a:cs typeface="Times New Roman" pitchFamily="18" charset="0"/>
              </a:rPr>
              <a:t>Brezezinski’ye</a:t>
            </a:r>
            <a:r>
              <a:rPr lang="tr-TR" dirty="0" smtClean="0">
                <a:cs typeface="Times New Roman" pitchFamily="18" charset="0"/>
              </a:rPr>
              <a:t> göre A</a:t>
            </a:r>
            <a:r>
              <a:rPr lang="tr-TR" dirty="0" smtClean="0"/>
              <a:t>merika </a:t>
            </a:r>
            <a:r>
              <a:rPr lang="tr-TR" dirty="0"/>
              <a:t>Birleşik Devletleri</a:t>
            </a:r>
            <a:r>
              <a:rPr lang="tr-TR" dirty="0">
                <a:solidFill>
                  <a:srgbClr val="000000"/>
                </a:solidFill>
              </a:rPr>
              <a:t>, bir asır gibi çok kısa bir sürede, şartların da elvermesiyle </a:t>
            </a:r>
            <a:r>
              <a:rPr lang="tr-TR" dirty="0" smtClean="0">
                <a:solidFill>
                  <a:srgbClr val="000000"/>
                </a:solidFill>
              </a:rPr>
              <a:t>dünya ülkeleri içinde küresel </a:t>
            </a:r>
            <a:r>
              <a:rPr lang="tr-TR" dirty="0">
                <a:solidFill>
                  <a:srgbClr val="000000"/>
                </a:solidFill>
              </a:rPr>
              <a:t>liderliğe yükselmiştir. ABD’nin 20. yüzyılda artan jeopolitik hırsları, ülkenin hızlı endüstrileşmesi sayesinde gerçekleşebilmiştir. Dolayısıyla, ekonomik dinamizm, Amerikan liderliğinin en önemli sebebidir. </a:t>
            </a:r>
            <a:r>
              <a:rPr lang="tr-TR" dirty="0"/>
              <a:t>İngilizce’nin dünyanın adeta resmi dili haline gelmesi de, ABD’nin küresel liderliğini kolaylaştırmıştır. Bu sayede, ABD, yıllardır örnek alınan ve “model ülke” olarak algılanan bir devlet </a:t>
            </a:r>
            <a:r>
              <a:rPr lang="tr-TR" dirty="0" smtClean="0"/>
              <a:t>konumundadır.</a:t>
            </a:r>
            <a:endParaRPr lang="tr-TR" dirty="0"/>
          </a:p>
          <a:p>
            <a:endParaRPr lang="tr-TR" dirty="0"/>
          </a:p>
        </p:txBody>
      </p:sp>
      <p:pic>
        <p:nvPicPr>
          <p:cNvPr id="3" name="Picture 3" descr="C:\Users\ayla\Desktop\Yeni Klasör\satranç.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672647" y="2493390"/>
            <a:ext cx="3690851" cy="2168752"/>
          </a:xfrm>
          <a:prstGeom prst="rect">
            <a:avLst/>
          </a:prstGeom>
        </p:spPr>
      </p:pic>
    </p:spTree>
    <p:extLst>
      <p:ext uri="{BB962C8B-B14F-4D97-AF65-F5344CB8AC3E}">
        <p14:creationId xmlns:p14="http://schemas.microsoft.com/office/powerpoint/2010/main" val="178564823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604</TotalTime>
  <Words>937</Words>
  <Application>Microsoft Office PowerPoint</Application>
  <PresentationFormat>Geniş ekran</PresentationFormat>
  <Paragraphs>45</Paragraphs>
  <Slides>11</Slides>
  <Notes>3</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11</vt:i4>
      </vt:variant>
    </vt:vector>
  </HeadingPairs>
  <TitlesOfParts>
    <vt:vector size="17" baseType="lpstr">
      <vt:lpstr>Arial</vt:lpstr>
      <vt:lpstr>Calibri</vt:lpstr>
      <vt:lpstr>Garamond</vt:lpstr>
      <vt:lpstr>Times New Roman</vt:lpstr>
      <vt:lpstr>Wingdings 2</vt:lpstr>
      <vt:lpstr>Organik</vt:lpstr>
      <vt:lpstr>COG 338 SİYASİ COĞRAFYA</vt:lpstr>
      <vt:lpstr>Soğuk Savaş Sonrası Jeopolitik Teoriler  </vt:lpstr>
      <vt:lpstr>PowerPoint Sunusu</vt:lpstr>
      <vt:lpstr>PowerPoint Sunusu</vt:lpstr>
      <vt:lpstr>TARİHİN SONU TEORİSİ</vt:lpstr>
      <vt:lpstr>PowerPoint Sunusu</vt:lpstr>
      <vt:lpstr>      MEDENİYETLERİN ÇATIŞMASI TEORİSİ</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COG 338 SİYASİ COĞRAFYA</dc:title>
  <dc:creator>Windows Kullanıcısı</dc:creator>
  <cp:lastModifiedBy>Windows Kullanıcısı</cp:lastModifiedBy>
  <cp:revision>72</cp:revision>
  <dcterms:created xsi:type="dcterms:W3CDTF">2020-05-08T10:22:32Z</dcterms:created>
  <dcterms:modified xsi:type="dcterms:W3CDTF">2020-05-11T16:57:21Z</dcterms:modified>
</cp:coreProperties>
</file>