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6" r:id="rId3"/>
    <p:sldId id="297" r:id="rId4"/>
    <p:sldId id="298" r:id="rId5"/>
    <p:sldId id="299" r:id="rId6"/>
    <p:sldId id="300" r:id="rId7"/>
    <p:sldId id="301" r:id="rId8"/>
    <p:sldId id="302" r:id="rId9"/>
    <p:sldId id="303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4" d="100"/>
          <a:sy n="44" d="100"/>
        </p:scale>
        <p:origin x="66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3020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4004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774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547913" y="1299507"/>
            <a:ext cx="105156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547913" y="370118"/>
            <a:ext cx="105156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99932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5130213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22809" y="381000"/>
            <a:ext cx="9832360" cy="1219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tıklayın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2809" y="1981204"/>
            <a:ext cx="9832360" cy="41878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D7305B69-F4B6-46CD-AF62-FD4ECA08B47D}" type="datetime1">
              <a:rPr lang="tr-TR">
                <a:solidFill>
                  <a:prstClr val="black"/>
                </a:solidFill>
              </a:rPr>
              <a:pPr/>
              <a:t>29.02.2020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  <p:cxnSp>
        <p:nvCxnSpPr>
          <p:cNvPr id="7" name="Düz Bağlayıcı 6"/>
          <p:cNvCxnSpPr/>
          <p:nvPr/>
        </p:nvCxnSpPr>
        <p:spPr>
          <a:xfrm>
            <a:off x="1659368" y="1709058"/>
            <a:ext cx="9619581" cy="0"/>
          </a:xfrm>
          <a:prstGeom prst="line">
            <a:avLst/>
          </a:prstGeom>
          <a:ln w="12700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8667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7040B08B-C352-47BE-9B06-0A188FAADA31}" type="datetime1">
              <a:rPr lang="tr-TR">
                <a:solidFill>
                  <a:prstClr val="black"/>
                </a:solidFill>
              </a:rPr>
              <a:pPr/>
              <a:t>29.02.2020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672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22811" y="381000"/>
            <a:ext cx="9832359" cy="1219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tıklayın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488556" y="1984248"/>
            <a:ext cx="4801851" cy="41879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553319" y="1984248"/>
            <a:ext cx="4801852" cy="41879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20538472-C768-438E-A504-E09C6DD853BD}" type="datetime1">
              <a:rPr lang="tr-TR">
                <a:solidFill>
                  <a:prstClr val="black"/>
                </a:solidFill>
              </a:rPr>
              <a:pPr/>
              <a:t>29.02.2020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  <p:cxnSp>
        <p:nvCxnSpPr>
          <p:cNvPr id="8" name="Düz Bağlayıcı 7"/>
          <p:cNvCxnSpPr/>
          <p:nvPr/>
        </p:nvCxnSpPr>
        <p:spPr>
          <a:xfrm>
            <a:off x="1659368" y="1709058"/>
            <a:ext cx="9619581" cy="0"/>
          </a:xfrm>
          <a:prstGeom prst="line">
            <a:avLst/>
          </a:prstGeom>
          <a:ln w="12700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3792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4656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0149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389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836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3303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462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3767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2175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171C1-B40E-4039-9FA5-1DB9E802F23C}" type="datetimeFigureOut">
              <a:rPr lang="tr-TR" smtClean="0"/>
              <a:t>29.02.2020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F9A5A-F16D-4A8D-96BE-D7F7087779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5363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"/>
            <a:ext cx="12192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2337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833895" y="557270"/>
            <a:ext cx="4285536" cy="527720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Neden Muhasebe Eğitimi?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42361" y="1908810"/>
            <a:ext cx="9812809" cy="2134380"/>
          </a:xfrm>
        </p:spPr>
        <p:txBody>
          <a:bodyPr/>
          <a:lstStyle/>
          <a:p>
            <a:pPr marL="0" indent="0" algn="just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Klasik eğitim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kapsamında muhasebe eğitiminin daha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sıkıcı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monoton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yorucu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olduğu anlatılmıştır. Bu yüzden de öğrencilerin derse olan ilgileri azalmaktadır. </a:t>
            </a:r>
          </a:p>
          <a:p>
            <a:pPr marL="0" indent="0" algn="just">
              <a:buNone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Modern eğitim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kapsamında yapılan derslerde </a:t>
            </a:r>
            <a:r>
              <a:rPr lang="tr-TR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Powerpoint’in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kullanılması öğrencileri daha 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heyecanlı, canlı ve neşeli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tutmaktadır. Bu yüzden öğrenciler hiç sıkılmadan, dikkatli ve rahat bir şekilde derse adapte olabilmektedirler.</a:t>
            </a:r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063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945983" y="404664"/>
            <a:ext cx="7374270" cy="599728"/>
          </a:xfrm>
        </p:spPr>
        <p:txBody>
          <a:bodyPr/>
          <a:lstStyle/>
          <a:p>
            <a:pPr algn="ctr"/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  <a:endParaRPr lang="tr-TR" sz="18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30496" y="1764804"/>
            <a:ext cx="9606709" cy="3604124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Bauman, Z.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1991. Modernity and the Holocaust, Cornell University Press, New York.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Lippman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E. J.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P. A. Wilson.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2007. “The Culpability of Accounting in Perpetuating the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Holocaust”, Accounting History, 12(3), 283-303.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Kogon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E.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1998. The Theory and Practice of Hell: The German Concentration Camps and the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Behind Them, Berkley Books, New York.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Arad, Y., Y.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Gutman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Margaliot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1996. Documents on the Holocaust: Selected Sources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the Destruction of the Jews of Germany and Austria, Poland, and the Soviet Union,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Yad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Vashem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Jerusalem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tr-TR" sz="1800" dirty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endParaRPr lang="tr-TR" sz="1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2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738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60982" y="513202"/>
            <a:ext cx="2467779" cy="527720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Ticaret Nedir?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85581" y="1981205"/>
            <a:ext cx="9669590" cy="28441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Ticaret</a:t>
            </a: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Gerçek ya da tüzel kişilerin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kar/kazanç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amacıyla yapılan alım-satım faaliyeti,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İktisadi malların elden ele geçerek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sahip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değiştirmesi,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Parayla temsil edilen bütün malların kendi veya başkası adına nakden veya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hesaben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sürekli olarak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alınıp-satılma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faaliyeti olarak tanımlanabilir. 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3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140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076266" y="502186"/>
            <a:ext cx="3415204" cy="527720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Ticaretin fonksiyonu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52530" y="1844825"/>
            <a:ext cx="9702641" cy="4324204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Ticaretin fonksiyonu, fazla üretilen ürünleri ihtiyacı olanlara ulaştırmaktır. Tüketicilerin, ürünleri çoğu zaman doğrudan doğruya üreticilerden satın almaları oldukça zordur. Ürünlerin, tüketicilere ulaştırılmasında dağıtım sisteminden yararlanılır.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5478" y="3404212"/>
            <a:ext cx="7256744" cy="1997379"/>
          </a:xfrm>
          <a:prstGeom prst="rect">
            <a:avLst/>
          </a:prstGeom>
        </p:spPr>
      </p:pic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4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27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666107" y="381000"/>
            <a:ext cx="7374270" cy="527720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Ticaretin Tarihi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07614" y="2027104"/>
            <a:ext cx="9551625" cy="253387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Para,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Yazı,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gelişmesi,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Tekerlek,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Yelken, ticareti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atağa kaldıran ilk tesirlerdir. 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5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7411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034734" y="524220"/>
            <a:ext cx="2511821" cy="455712"/>
          </a:xfrm>
        </p:spPr>
        <p:txBody>
          <a:bodyPr>
            <a:normAutofit fontScale="90000"/>
          </a:bodyPr>
          <a:lstStyle/>
          <a:p>
            <a:pPr algn="just"/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Ticaretin Tarihi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85581" y="2060848"/>
            <a:ext cx="9669590" cy="3568771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 çapta ticaret, denizci olan Fenikelilerle başladı.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yüzyılda Romalılar ülke dışı ticareti emniyet altına almak için harekete geçtiler.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yüzyıldan itibaren ticarette yenilikler başladı </a:t>
            </a:r>
            <a:r>
              <a:rPr lang="tr-T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(İtalyan kıyı şehirleri, gemilerle ülkelerarası ticaret yapmağa başladılar. İpekyolu, ticaretin can damarı oldu. Bu yol üzerindeki ülkeler zenginleştiler).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yüzyılda büyük keşifler yapıldı </a:t>
            </a:r>
            <a:r>
              <a:rPr lang="tr-T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(Amerika'nın ve </a:t>
            </a:r>
            <a:r>
              <a:rPr lang="tr-TR" sz="1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Ümitburnu'nun</a:t>
            </a:r>
            <a:r>
              <a:rPr lang="tr-T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keşfiyle İpekyolu'nun ehemmiyeti kayboldu. Afrika, Hindistan, Amerika ve Avustralya gibi ticari bakımdan el değmemiş bölgeler bulan, gemicilikte ileri giden Avrupa Ülkeleri iyice zenginleştiler).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endParaRPr lang="tr-T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yüzyılda büyük sömürge imparatorlukları kuruldu </a:t>
            </a:r>
            <a:r>
              <a:rPr lang="tr-T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(Fransa, İngiltere, Portekiz, Hollanda ve İspanya, sömürgeleri altında bulunan bölgelerin her türlü zenginliğini kendi memleketlerine götürdüler. Buralarda ancak kan ve gözyaşı bıraktılar).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6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0495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803380" y="458118"/>
            <a:ext cx="2677074" cy="527720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Ticaretin Tarihi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53379" y="1316812"/>
            <a:ext cx="9658573" cy="3574677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Sanayi devrimiyle birlikte </a:t>
            </a: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hammadde alımı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mamul madde satımı 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ticareti gelişti.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Avrupa içinde </a:t>
            </a: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karayolları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yapılmağa başlandı.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Himayeci </a:t>
            </a: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merkantilizmin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(sömürgeciliğe dayanan ve ekonominin, </a:t>
            </a:r>
            <a:r>
              <a:rPr lang="tr-TR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altın rezervlerinin</a:t>
            </a:r>
            <a:r>
              <a:rPr lang="tr-TR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arttırılmasıyla düzeleceğini öngören düşünce biçimi) 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karşısına, serbest dolaşım iktisadi doktrini çıkarak ticarette serbest dolaşım savunulmaya başlandı.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Ticaretin gelişmesi, mali işlerle uğraşanlara ve </a:t>
            </a: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tacirlere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faydalı oldu.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Burjuva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denen, zengin yeni bir sınıf doğdu.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Avrupa toplumlarında </a:t>
            </a: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dengeler 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değişti.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 ve 19. yüzyıllardaki </a:t>
            </a: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buharlı geminin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lokomotifin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telgrafın keşfi, mesafeleri kısalttı. Ticaretteki </a:t>
            </a: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ulaşım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zorluklarını büyük ölçüde azalttı.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20. yüzyılda </a:t>
            </a: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petrolün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keşfiyle taşıtlarda ve sanayide kullanılması ve havacılığın gelişmesi ticarette, </a:t>
            </a:r>
            <a:r>
              <a:rPr lang="tr-T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dünyanın tek pazar </a:t>
            </a:r>
            <a:r>
              <a:rPr lang="tr-T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haline gelmesine sebep oldu</a:t>
            </a:r>
            <a:r>
              <a:rPr lang="tr-TR" sz="2000" dirty="0"/>
              <a:t>.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7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464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666107" y="381000"/>
            <a:ext cx="7374270" cy="527720"/>
          </a:xfrm>
        </p:spPr>
        <p:txBody>
          <a:bodyPr>
            <a:norm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Ticaretin Mahiyeti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19480" y="1880250"/>
            <a:ext cx="9735691" cy="3820148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İnsan ihtiyaçları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sınırsız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dır.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İnsanlar, bu sınırsız ihtiyaçlarını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ticaret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yoluyla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karşılarlar.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geçen gün artan bu sınırsız ihtiyaçları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ayağımıza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getiren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ticarettir.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 üretici ile tüketici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yerde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olmazlar. Mutlaka bir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aracının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bulunması gerekir.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aracılar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(Tacirler) 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bunu kar amacı ile yapmaktadırlar. Çünkü </a:t>
            </a:r>
            <a:r>
              <a:rPr lang="tr-T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yoksa ticaret de olmayacaktır.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8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896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600</Words>
  <Application>Microsoft Office PowerPoint</Application>
  <PresentationFormat>Geniş ekran</PresentationFormat>
  <Paragraphs>56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ＭＳ Ｐゴシック</vt:lpstr>
      <vt:lpstr>Arial</vt:lpstr>
      <vt:lpstr>Calibri</vt:lpstr>
      <vt:lpstr>Calibri Light</vt:lpstr>
      <vt:lpstr>Times New Roman</vt:lpstr>
      <vt:lpstr>Wingdings</vt:lpstr>
      <vt:lpstr>Office Teması</vt:lpstr>
      <vt:lpstr>h.t.</vt:lpstr>
      <vt:lpstr>Neden Muhasebe Eğitimi?</vt:lpstr>
      <vt:lpstr>KAYNAKLAR</vt:lpstr>
      <vt:lpstr>Ticaret Nedir?</vt:lpstr>
      <vt:lpstr>Ticaretin fonksiyonu</vt:lpstr>
      <vt:lpstr>Ticaretin Tarihi</vt:lpstr>
      <vt:lpstr>Ticaretin Tarihi</vt:lpstr>
      <vt:lpstr>Ticaretin Tarihi</vt:lpstr>
      <vt:lpstr>Ticaretin Mahiyeti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Muhasebe… Bilanço için mi..? İşletme için mi..?</dc:title>
  <dc:creator>Taşınmaz</dc:creator>
  <cp:lastModifiedBy>Windows Kullanıcısı</cp:lastModifiedBy>
  <cp:revision>7</cp:revision>
  <dcterms:created xsi:type="dcterms:W3CDTF">2020-02-26T08:49:18Z</dcterms:created>
  <dcterms:modified xsi:type="dcterms:W3CDTF">2020-02-29T13:25:53Z</dcterms:modified>
</cp:coreProperties>
</file>