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notesMasterIdLst>
    <p:notesMasterId r:id="rId26"/>
  </p:notesMasterIdLst>
  <p:sldIdLst>
    <p:sldId id="257" r:id="rId2"/>
    <p:sldId id="293" r:id="rId3"/>
    <p:sldId id="298" r:id="rId4"/>
    <p:sldId id="258" r:id="rId5"/>
    <p:sldId id="281" r:id="rId6"/>
    <p:sldId id="259" r:id="rId7"/>
    <p:sldId id="267" r:id="rId8"/>
    <p:sldId id="262" r:id="rId9"/>
    <p:sldId id="266" r:id="rId10"/>
    <p:sldId id="269" r:id="rId11"/>
    <p:sldId id="264" r:id="rId12"/>
    <p:sldId id="329" r:id="rId13"/>
    <p:sldId id="320" r:id="rId14"/>
    <p:sldId id="321" r:id="rId15"/>
    <p:sldId id="325" r:id="rId16"/>
    <p:sldId id="330" r:id="rId17"/>
    <p:sldId id="326" r:id="rId18"/>
    <p:sldId id="328" r:id="rId19"/>
    <p:sldId id="304" r:id="rId20"/>
    <p:sldId id="305" r:id="rId21"/>
    <p:sldId id="306" r:id="rId22"/>
    <p:sldId id="309" r:id="rId23"/>
    <p:sldId id="310" r:id="rId24"/>
    <p:sldId id="311" r:id="rId2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11097D"/>
    <a:srgbClr val="FF0066"/>
    <a:srgbClr val="66FF33"/>
    <a:srgbClr val="DA269E"/>
    <a:srgbClr val="66FF99"/>
    <a:srgbClr val="FF7C80"/>
    <a:srgbClr val="FFFF66"/>
    <a:srgbClr val="FCC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EE0634D-21CB-46A0-80B2-FC6E122E04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42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20F3B3-7E71-4242-A3F8-8F20D546F4F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A6579-7E8A-4C08-B64C-DCA82E41ED8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C96243-1C63-44D0-A357-8790F1FF4C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A88F4-EAA1-4029-835D-D9ED4C8EAC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80712-2079-4155-86F0-10DC15D2D82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3F1F4-6565-41F9-8E61-46FAB99080A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148BB-5AF0-4A93-9A2F-B8A987F8291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4D28AC-F37E-48E3-82C9-7161D724C3B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5EA84-E731-46D9-8F2A-8038778B1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D4971CF0-B7A7-4134-ACB8-B820FB2F945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EB374-687F-4DB2-A1B3-62AB2E33A1F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90852E3-0E4E-462A-8A5A-5D95790C0B6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1484784"/>
            <a:ext cx="7239000" cy="3124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rgbClr val="00B0F0"/>
                </a:solidFill>
                <a:effectLst/>
                <a:latin typeface="Times New Roman" pitchFamily="18" charset="0"/>
              </a:rPr>
              <a:t>PROTEİN ve AMİNO ASİT METABOLİZMASI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4508500"/>
            <a:ext cx="7924800" cy="720725"/>
          </a:xfrm>
        </p:spPr>
        <p:txBody>
          <a:bodyPr/>
          <a:lstStyle/>
          <a:p>
            <a:pPr eaLnBrk="1" hangingPunct="1"/>
            <a:r>
              <a:rPr lang="tr-TR" sz="2800" b="1" smtClean="0">
                <a:solidFill>
                  <a:srgbClr val="FF0066"/>
                </a:solidFill>
                <a:latin typeface="Times New Roman" pitchFamily="18" charset="0"/>
              </a:rPr>
              <a:t>Prof. Dr. Serenay Elgün Ülkar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0825" y="5876925"/>
            <a:ext cx="8229600" cy="396875"/>
          </a:xfrm>
          <a:prstGeom prst="rect">
            <a:avLst/>
          </a:prstGeom>
        </p:spPr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tr-TR" sz="24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Kaynak: Tıbbi Biyokimya, Prof. Dr. S. </a:t>
            </a:r>
            <a:r>
              <a:rPr lang="tr-TR" sz="2400" b="1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Elgün</a:t>
            </a:r>
            <a:r>
              <a:rPr lang="tr-TR" sz="24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tr-TR" sz="2400" b="1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Ülkar</a:t>
            </a:r>
            <a:r>
              <a:rPr lang="tr-TR" sz="24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, Hipokrat </a:t>
            </a:r>
            <a:r>
              <a:rPr lang="tr-TR" sz="2400" b="1" dirty="0" err="1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Kitabevi</a:t>
            </a:r>
            <a:r>
              <a:rPr lang="tr-TR" sz="2400" b="1" dirty="0">
                <a:solidFill>
                  <a:srgbClr val="FFFF00"/>
                </a:solidFill>
                <a:latin typeface="Times New Roman" pitchFamily="18" charset="0"/>
                <a:ea typeface="+mj-ea"/>
                <a:cs typeface="+mj-cs"/>
              </a:rPr>
              <a:t>,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04813"/>
            <a:ext cx="8229600" cy="6048375"/>
          </a:xfrm>
        </p:spPr>
        <p:txBody>
          <a:bodyPr>
            <a:normAutofit fontScale="77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4100" b="1" dirty="0" smtClean="0">
                <a:solidFill>
                  <a:srgbClr val="66FF99"/>
                </a:solidFill>
                <a:cs typeface="Arial" pitchFamily="34" charset="0"/>
              </a:rPr>
              <a:t>Amonyak Zararsızlaştırma Yolları:</a:t>
            </a:r>
            <a:r>
              <a:rPr lang="tr-TR" sz="4100" dirty="0" smtClean="0">
                <a:solidFill>
                  <a:srgbClr val="66FF99"/>
                </a:solidFill>
                <a:cs typeface="Arial" pitchFamily="34" charset="0"/>
              </a:rPr>
              <a:t> </a:t>
            </a: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sz="4100" dirty="0" smtClean="0">
              <a:solidFill>
                <a:srgbClr val="66FF99"/>
              </a:solidFill>
              <a:cs typeface="Arial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4100" dirty="0" smtClean="0">
                <a:solidFill>
                  <a:srgbClr val="FFFF00"/>
                </a:solidFill>
                <a:cs typeface="Arial" pitchFamily="34" charset="0"/>
              </a:rPr>
              <a:t>1-</a:t>
            </a:r>
            <a:r>
              <a:rPr lang="tr-TR" sz="4100" dirty="0" smtClean="0">
                <a:solidFill>
                  <a:schemeClr val="hlink"/>
                </a:solidFill>
                <a:cs typeface="Arial" pitchFamily="34" charset="0"/>
              </a:rPr>
              <a:t> </a:t>
            </a:r>
            <a:r>
              <a:rPr lang="tr-TR" sz="4100" dirty="0" smtClean="0">
                <a:cs typeface="Arial" pitchFamily="34" charset="0"/>
              </a:rPr>
              <a:t>Üre döngüsü (karaciğer)</a:t>
            </a: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sz="4100" dirty="0" smtClean="0">
              <a:solidFill>
                <a:schemeClr val="hlink"/>
              </a:solidFill>
              <a:cs typeface="Arial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4100" dirty="0" smtClean="0">
                <a:solidFill>
                  <a:srgbClr val="FFFF00"/>
                </a:solidFill>
                <a:cs typeface="Arial" pitchFamily="34" charset="0"/>
              </a:rPr>
              <a:t>2- </a:t>
            </a:r>
            <a:r>
              <a:rPr lang="tr-TR" sz="4100" dirty="0" smtClean="0">
                <a:cs typeface="Arial" pitchFamily="34" charset="0"/>
              </a:rPr>
              <a:t>Serbest amonyağın </a:t>
            </a:r>
            <a:r>
              <a:rPr lang="tr-TR" sz="4100" dirty="0" smtClean="0">
                <a:solidFill>
                  <a:srgbClr val="FF7C80"/>
                </a:solidFill>
                <a:cs typeface="Arial" pitchFamily="34" charset="0"/>
              </a:rPr>
              <a:t>glutamin</a:t>
            </a:r>
            <a:r>
              <a:rPr lang="tr-TR" sz="4100" dirty="0" smtClean="0">
                <a:solidFill>
                  <a:schemeClr val="hlink"/>
                </a:solidFill>
                <a:cs typeface="Arial" pitchFamily="34" charset="0"/>
              </a:rPr>
              <a:t> </a:t>
            </a:r>
            <a:r>
              <a:rPr lang="tr-TR" sz="4100" dirty="0" smtClean="0">
                <a:cs typeface="Arial" pitchFamily="34" charset="0"/>
              </a:rPr>
              <a:t>içinde taşınması ya da depolanması (karaciğer, beyin, kas) </a:t>
            </a: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sz="4100" dirty="0" smtClean="0">
              <a:cs typeface="Arial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4100" dirty="0" smtClean="0">
                <a:solidFill>
                  <a:srgbClr val="FFFF00"/>
                </a:solidFill>
                <a:cs typeface="Arial" pitchFamily="34" charset="0"/>
              </a:rPr>
              <a:t>3- </a:t>
            </a:r>
            <a:r>
              <a:rPr lang="tr-TR" sz="4100" dirty="0" smtClean="0">
                <a:cs typeface="Arial" pitchFamily="34" charset="0"/>
              </a:rPr>
              <a:t>Amonyağın kanda </a:t>
            </a:r>
            <a:r>
              <a:rPr lang="tr-TR" sz="4100" dirty="0" err="1" smtClean="0">
                <a:cs typeface="Arial" pitchFamily="34" charset="0"/>
              </a:rPr>
              <a:t>alanin</a:t>
            </a:r>
            <a:r>
              <a:rPr lang="tr-TR" sz="4100" dirty="0" smtClean="0">
                <a:cs typeface="Arial" pitchFamily="34" charset="0"/>
              </a:rPr>
              <a:t> içinde taşınmasını sağlayan </a:t>
            </a:r>
            <a:r>
              <a:rPr lang="tr-TR" sz="4100" dirty="0" smtClean="0">
                <a:solidFill>
                  <a:srgbClr val="FF7C80"/>
                </a:solidFill>
                <a:cs typeface="Arial" pitchFamily="34" charset="0"/>
              </a:rPr>
              <a:t>glukoz-</a:t>
            </a:r>
            <a:r>
              <a:rPr lang="tr-TR" sz="4100" dirty="0" err="1" smtClean="0">
                <a:solidFill>
                  <a:srgbClr val="FF7C80"/>
                </a:solidFill>
                <a:cs typeface="Arial" pitchFamily="34" charset="0"/>
              </a:rPr>
              <a:t>alanin</a:t>
            </a:r>
            <a:r>
              <a:rPr lang="tr-TR" sz="4100" dirty="0" smtClean="0">
                <a:solidFill>
                  <a:srgbClr val="FF7C80"/>
                </a:solidFill>
                <a:cs typeface="Arial" pitchFamily="34" charset="0"/>
              </a:rPr>
              <a:t> döngüsü </a:t>
            </a:r>
            <a:r>
              <a:rPr lang="tr-TR" sz="4100" dirty="0" smtClean="0">
                <a:cs typeface="Arial" pitchFamily="34" charset="0"/>
              </a:rPr>
              <a:t>(Kas ve karaciğer arasında)</a:t>
            </a:r>
            <a:endParaRPr lang="tr-TR" sz="4100" dirty="0" smtClean="0">
              <a:solidFill>
                <a:srgbClr val="FF7C80"/>
              </a:solidFill>
              <a:cs typeface="Arial" pitchFamily="34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3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8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779463"/>
          </a:xfrm>
        </p:spPr>
        <p:txBody>
          <a:bodyPr/>
          <a:lstStyle/>
          <a:p>
            <a:pPr eaLnBrk="1" hangingPunct="1"/>
            <a:r>
              <a:rPr lang="tr-TR" sz="4000" b="1" smtClean="0">
                <a:solidFill>
                  <a:srgbClr val="FF0066"/>
                </a:solidFill>
                <a:latin typeface="Times New Roman" pitchFamily="18" charset="0"/>
              </a:rPr>
              <a:t>II. ÜRE DÖNGÜSÜ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349500"/>
            <a:ext cx="8569325" cy="45085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cs typeface="Tahoma" pitchFamily="34" charset="0"/>
              </a:rPr>
              <a:t>Üre amino asitlerden gelen amonyağın başlıca atılım yoludur. 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endParaRPr lang="tr-TR" sz="2800" smtClean="0">
              <a:cs typeface="Tahoma" pitchFamily="34" charset="0"/>
            </a:endParaRP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cs typeface="Tahoma" pitchFamily="34" charset="0"/>
              </a:rPr>
              <a:t>İdrardaki azotlu bileşiklerin </a:t>
            </a:r>
            <a:r>
              <a:rPr lang="tr-TR" sz="2800" smtClean="0">
                <a:solidFill>
                  <a:srgbClr val="66FF99"/>
                </a:solidFill>
                <a:cs typeface="Tahoma" pitchFamily="34" charset="0"/>
              </a:rPr>
              <a:t>%90 </a:t>
            </a:r>
            <a:r>
              <a:rPr lang="tr-TR" sz="2800" smtClean="0">
                <a:cs typeface="Tahoma" pitchFamily="34" charset="0"/>
              </a:rPr>
              <a:t>nı oluşturur.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endParaRPr lang="tr-TR" sz="2800" smtClean="0">
              <a:cs typeface="Tahoma" pitchFamily="34" charset="0"/>
            </a:endParaRP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cs typeface="Tahoma" pitchFamily="34" charset="0"/>
              </a:rPr>
              <a:t>Üre döngüsü yalnız </a:t>
            </a:r>
            <a:r>
              <a:rPr lang="tr-TR" sz="2800" smtClean="0">
                <a:solidFill>
                  <a:srgbClr val="66FF99"/>
                </a:solidFill>
                <a:cs typeface="Tahoma" pitchFamily="34" charset="0"/>
              </a:rPr>
              <a:t>karaciğerde</a:t>
            </a:r>
            <a:r>
              <a:rPr lang="tr-TR" sz="2800" smtClean="0">
                <a:cs typeface="Tahoma" pitchFamily="34" charset="0"/>
              </a:rPr>
              <a:t> gerçekleşir.</a:t>
            </a:r>
          </a:p>
          <a:p>
            <a:pPr eaLnBrk="1" hangingPunct="1">
              <a:buFontTx/>
              <a:buNone/>
            </a:pPr>
            <a:endParaRPr lang="tr-TR" sz="280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tr-TR" sz="240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</a:pPr>
            <a:r>
              <a:rPr lang="tr-TR" sz="1600" smtClean="0">
                <a:solidFill>
                  <a:srgbClr val="FFFF66"/>
                </a:solidFill>
                <a:latin typeface="Times New Roman" pitchFamily="18" charset="0"/>
              </a:rPr>
              <a:t>S.Elgün Ülkar</a:t>
            </a:r>
          </a:p>
        </p:txBody>
      </p:sp>
      <p:pic>
        <p:nvPicPr>
          <p:cNvPr id="18436" name="Picture 5" descr="150px-Ur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908050"/>
            <a:ext cx="1428750" cy="9239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7812088" y="1341438"/>
            <a:ext cx="720725" cy="400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FF0000"/>
                </a:solidFill>
              </a:rPr>
              <a:t>Üre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188" y="1052513"/>
            <a:ext cx="7921625" cy="4525962"/>
          </a:xfrm>
        </p:spPr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200" dirty="0" smtClean="0">
                <a:cs typeface="Tahoma" pitchFamily="34" charset="0"/>
              </a:rPr>
              <a:t>Reaksiyonların bir kısmı mitokondride, bir kısmı </a:t>
            </a:r>
            <a:r>
              <a:rPr lang="tr-TR" sz="3200" dirty="0" err="1" smtClean="0">
                <a:cs typeface="Tahoma" pitchFamily="34" charset="0"/>
              </a:rPr>
              <a:t>sitozolde</a:t>
            </a:r>
            <a:r>
              <a:rPr lang="tr-TR" sz="3200" dirty="0" smtClean="0">
                <a:cs typeface="Tahoma" pitchFamily="34" charset="0"/>
              </a:rPr>
              <a:t> olur.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32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200" dirty="0" smtClean="0">
                <a:cs typeface="Tahoma" pitchFamily="34" charset="0"/>
              </a:rPr>
              <a:t>Üre suda çözünür. Başlıca idrarla, daha az oranda da bağırsaktan atılır.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32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200" dirty="0" smtClean="0">
                <a:cs typeface="Tahoma" pitchFamily="34" charset="0"/>
              </a:rPr>
              <a:t>Ürenin bir azotu serbest</a:t>
            </a:r>
            <a:r>
              <a:rPr lang="tr-TR" sz="3200" dirty="0" smtClean="0">
                <a:solidFill>
                  <a:schemeClr val="hlink"/>
                </a:solidFill>
                <a:cs typeface="Tahoma" pitchFamily="34" charset="0"/>
              </a:rPr>
              <a:t> </a:t>
            </a:r>
            <a:r>
              <a:rPr lang="tr-TR" sz="3200" dirty="0" smtClean="0">
                <a:solidFill>
                  <a:srgbClr val="FF0066"/>
                </a:solidFill>
                <a:cs typeface="Tahoma" pitchFamily="34" charset="0"/>
              </a:rPr>
              <a:t>amonyak</a:t>
            </a:r>
            <a:r>
              <a:rPr lang="tr-TR" sz="3200" dirty="0" smtClean="0">
                <a:cs typeface="Tahoma" pitchFamily="34" charset="0"/>
              </a:rPr>
              <a:t>, diğeri </a:t>
            </a:r>
            <a:r>
              <a:rPr lang="tr-TR" sz="3200" dirty="0" err="1" smtClean="0">
                <a:solidFill>
                  <a:srgbClr val="FF0066"/>
                </a:solidFill>
                <a:cs typeface="Tahoma" pitchFamily="34" charset="0"/>
              </a:rPr>
              <a:t>aspartat</a:t>
            </a:r>
            <a:r>
              <a:rPr lang="tr-TR" sz="3200" dirty="0" smtClean="0">
                <a:solidFill>
                  <a:schemeClr val="hlink"/>
                </a:solidFill>
                <a:cs typeface="Tahoma" pitchFamily="34" charset="0"/>
              </a:rPr>
              <a:t>, </a:t>
            </a:r>
            <a:r>
              <a:rPr lang="tr-TR" sz="3200" dirty="0" smtClean="0">
                <a:cs typeface="Tahoma" pitchFamily="34" charset="0"/>
              </a:rPr>
              <a:t>karbon ve oksijeni de </a:t>
            </a:r>
            <a:r>
              <a:rPr lang="tr-TR" sz="3200" dirty="0" err="1" smtClean="0">
                <a:solidFill>
                  <a:srgbClr val="FF0066"/>
                </a:solidFill>
                <a:cs typeface="Tahoma" pitchFamily="34" charset="0"/>
              </a:rPr>
              <a:t>CO</a:t>
            </a:r>
            <a:r>
              <a:rPr lang="tr-TR" sz="3200" baseline="-25000" dirty="0" err="1" smtClean="0">
                <a:solidFill>
                  <a:srgbClr val="FF0066"/>
                </a:solidFill>
                <a:cs typeface="Tahoma" pitchFamily="34" charset="0"/>
              </a:rPr>
              <a:t>2</a:t>
            </a:r>
            <a:r>
              <a:rPr lang="tr-TR" sz="3200" dirty="0" err="1" smtClean="0">
                <a:cs typeface="Tahoma" pitchFamily="34" charset="0"/>
              </a:rPr>
              <a:t>’den</a:t>
            </a:r>
            <a:r>
              <a:rPr lang="tr-TR" sz="3200" dirty="0" smtClean="0">
                <a:cs typeface="Tahoma" pitchFamily="34" charset="0"/>
              </a:rPr>
              <a:t> gelir.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FF00"/>
                </a:solidFill>
              </a:rPr>
              <a:t>Üre ölçümü:</a:t>
            </a:r>
            <a:r>
              <a:rPr lang="tr-TR" smtClean="0"/>
              <a:t>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00200"/>
            <a:ext cx="8640763" cy="4525963"/>
          </a:xfrm>
        </p:spPr>
        <p:txBody>
          <a:bodyPr>
            <a:normAutofit fontScale="925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smtClean="0"/>
              <a:t>Serum/plazma, 24 saatlik idrar 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smtClean="0"/>
              <a:t>Serum/plazma için referans değer: 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Wingdings 2"/>
              <a:buNone/>
              <a:defRPr/>
            </a:pPr>
            <a:r>
              <a:rPr lang="tr-TR" dirty="0" smtClean="0">
                <a:solidFill>
                  <a:srgbClr val="FF33CC"/>
                </a:solidFill>
              </a:rPr>
              <a:t>15-39 mg/</a:t>
            </a:r>
            <a:r>
              <a:rPr lang="tr-TR" dirty="0" err="1" smtClean="0">
                <a:solidFill>
                  <a:srgbClr val="FF33CC"/>
                </a:solidFill>
              </a:rPr>
              <a:t>dL</a:t>
            </a:r>
            <a:r>
              <a:rPr lang="tr-TR" dirty="0" smtClean="0">
                <a:solidFill>
                  <a:srgbClr val="FF33CC"/>
                </a:solidFill>
              </a:rPr>
              <a:t> 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smtClean="0"/>
              <a:t>İdrarda: erkek için 14-26 mg/kg/gün, kadında 11-20 mg/kg/gün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66FF33"/>
                </a:solidFill>
              </a:rPr>
              <a:t>Kan üre azotu (BUN) </a:t>
            </a:r>
            <a:r>
              <a:rPr lang="tr-TR" dirty="0" smtClean="0"/>
              <a:t>olarak da sonuç verilebilir, referans değer: </a:t>
            </a:r>
            <a:r>
              <a:rPr lang="tr-TR" dirty="0" smtClean="0">
                <a:solidFill>
                  <a:srgbClr val="FF33CC"/>
                </a:solidFill>
              </a:rPr>
              <a:t>7-18 mg/</a:t>
            </a:r>
            <a:r>
              <a:rPr lang="tr-TR" dirty="0" err="1" smtClean="0">
                <a:solidFill>
                  <a:srgbClr val="FF33CC"/>
                </a:solidFill>
              </a:rPr>
              <a:t>dL</a:t>
            </a:r>
            <a:r>
              <a:rPr lang="tr-TR" dirty="0" smtClean="0">
                <a:solidFill>
                  <a:srgbClr val="FF33CC"/>
                </a:solidFill>
              </a:rPr>
              <a:t>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 smtClean="0"/>
              <a:t>	</a:t>
            </a:r>
            <a:r>
              <a:rPr lang="tr-TR" dirty="0" err="1" smtClean="0"/>
              <a:t>BUN’u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66"/>
                </a:solidFill>
              </a:rPr>
              <a:t>2.14</a:t>
            </a:r>
            <a:r>
              <a:rPr lang="tr-TR" dirty="0" smtClean="0"/>
              <a:t> ile çarparak üre değeri elde edilebilir.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 dirty="0" smtClean="0">
                <a:solidFill>
                  <a:srgbClr val="FFFF00"/>
                </a:solidFill>
              </a:rPr>
              <a:t>Üremi (Kanda üre yükselmesi) nedenleri: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FF0066"/>
                </a:solidFill>
              </a:rPr>
              <a:t>Prerenal</a:t>
            </a:r>
            <a:r>
              <a:rPr lang="tr-TR" dirty="0" smtClean="0">
                <a:solidFill>
                  <a:srgbClr val="FF0066"/>
                </a:solidFill>
              </a:rPr>
              <a:t>;</a:t>
            </a:r>
            <a:r>
              <a:rPr lang="tr-TR" dirty="0" smtClean="0"/>
              <a:t> Şok, kan kaybı, </a:t>
            </a:r>
            <a:r>
              <a:rPr lang="tr-TR" dirty="0" err="1" smtClean="0"/>
              <a:t>dehidrasyon</a:t>
            </a:r>
            <a:r>
              <a:rPr lang="tr-TR" dirty="0" smtClean="0"/>
              <a:t>, yanık, yüksek ateş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FF0066"/>
                </a:solidFill>
              </a:rPr>
              <a:t>Renal</a:t>
            </a:r>
            <a:r>
              <a:rPr lang="tr-TR" dirty="0" smtClean="0">
                <a:solidFill>
                  <a:srgbClr val="FF0066"/>
                </a:solidFill>
              </a:rPr>
              <a:t>;</a:t>
            </a:r>
            <a:r>
              <a:rPr lang="tr-TR" dirty="0" smtClean="0">
                <a:solidFill>
                  <a:srgbClr val="66FF33"/>
                </a:solidFill>
              </a:rPr>
              <a:t> </a:t>
            </a:r>
            <a:r>
              <a:rPr lang="tr-TR" dirty="0" smtClean="0"/>
              <a:t>Akut böbrek yetmezliği, kronik böbrek hastalığı 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dirty="0" smtClean="0"/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FF0066"/>
                </a:solidFill>
              </a:rPr>
              <a:t>Postrenal</a:t>
            </a:r>
            <a:r>
              <a:rPr lang="tr-TR" dirty="0" smtClean="0">
                <a:solidFill>
                  <a:srgbClr val="FF0066"/>
                </a:solidFill>
              </a:rPr>
              <a:t>; </a:t>
            </a:r>
            <a:r>
              <a:rPr lang="tr-TR" dirty="0" smtClean="0"/>
              <a:t>taş, tümör, iltihap ve prostat büyümesi nedeniyle idrar yollarında tıkanma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7772400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rgbClr val="FF0066"/>
                </a:solidFill>
                <a:latin typeface="Helvetica" charset="0"/>
              </a:rPr>
              <a:t>K</a:t>
            </a:r>
            <a:r>
              <a:rPr lang="en-US" dirty="0" err="1">
                <a:solidFill>
                  <a:srgbClr val="FF0066"/>
                </a:solidFill>
                <a:latin typeface="Helvetica" charset="0"/>
              </a:rPr>
              <a:t>reatin</a:t>
            </a:r>
            <a:r>
              <a:rPr lang="tr-TR" dirty="0">
                <a:solidFill>
                  <a:srgbClr val="FF0066"/>
                </a:solidFill>
                <a:latin typeface="Helvetica" charset="0"/>
              </a:rPr>
              <a:t> ve</a:t>
            </a:r>
            <a:r>
              <a:rPr lang="en-US" dirty="0">
                <a:solidFill>
                  <a:srgbClr val="FF0066"/>
                </a:solidFill>
                <a:latin typeface="Helvetica" charset="0"/>
              </a:rPr>
              <a:t> </a:t>
            </a:r>
            <a:r>
              <a:rPr lang="tr-TR" dirty="0">
                <a:solidFill>
                  <a:srgbClr val="FF0066"/>
                </a:solidFill>
                <a:latin typeface="Helvetica" charset="0"/>
              </a:rPr>
              <a:t>K</a:t>
            </a:r>
            <a:r>
              <a:rPr lang="en-US" dirty="0" err="1">
                <a:solidFill>
                  <a:srgbClr val="FF0066"/>
                </a:solidFill>
                <a:latin typeface="Helvetica" charset="0"/>
              </a:rPr>
              <a:t>reatinin</a:t>
            </a:r>
            <a:r>
              <a:rPr lang="en-US" dirty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250825" y="1844675"/>
            <a:ext cx="8497888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</a:t>
            </a:r>
            <a:r>
              <a:rPr lang="en-US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reatin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:</a:t>
            </a:r>
            <a:endParaRPr lang="tr-TR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eaLnBrk="0" hangingPunct="0">
              <a:defRPr/>
            </a:pP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Yüksek enerjili fosfat deposudur, hızla mobilize edilebilir.</a:t>
            </a:r>
          </a:p>
          <a:p>
            <a:pPr lvl="1" eaLnBrk="0" hangingPunct="0">
              <a:buFontTx/>
              <a:buChar char="•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Kreatin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fosfat miktarı kas kütlesiyle doğru orantılıdır.</a:t>
            </a:r>
          </a:p>
          <a:p>
            <a:pPr lvl="1" eaLnBrk="0" hangingPunct="0">
              <a:buFontTx/>
              <a:buChar char="•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Yoğun kas kasılmasının ilk birkaç dakikası için ATP sağlar.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defRPr/>
            </a:pPr>
            <a:endParaRPr lang="en-US" sz="2800" dirty="0">
              <a:solidFill>
                <a:schemeClr val="tx2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23850" y="116633"/>
            <a:ext cx="849662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</a:t>
            </a:r>
            <a:r>
              <a:rPr lang="en-US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reatin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: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Böbrek ve karaciğerde 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glisin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, 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arginin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ve S-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adenozilmetiyonin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(SAM) kullanılarak sentez edilir.</a:t>
            </a:r>
          </a:p>
          <a:p>
            <a:pPr lvl="1" eaLnBrk="0" hangingPunct="0">
              <a:buFontTx/>
              <a:buChar char="•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Beyin, kalp ve iskelete kasına gönderilir.</a:t>
            </a:r>
          </a:p>
          <a:p>
            <a:pPr lvl="1" eaLnBrk="0" hangingPunct="0">
              <a:buFontTx/>
              <a:buChar char="•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Kreatin</a:t>
            </a:r>
            <a:r>
              <a:rPr lang="tr-TR" sz="28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kinaz</a:t>
            </a:r>
            <a:r>
              <a:rPr lang="tr-TR" sz="2800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(CK) enzimiyle ATP kullanılarak 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kreatin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fosfata çevrilir. Kas kasılması için enerji sağlar.</a:t>
            </a:r>
          </a:p>
          <a:p>
            <a:pPr lvl="1" eaLnBrk="0" hangingPunct="0">
              <a:buFontTx/>
              <a:buChar char="•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Kas ve beyinde </a:t>
            </a:r>
            <a:r>
              <a:rPr lang="tr-TR" sz="2800" i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kreatinin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e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çevrilerek idrarla atılır</a:t>
            </a:r>
            <a:r>
              <a:rPr lang="tr-TR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.</a:t>
            </a:r>
            <a:endParaRPr lang="en-US" sz="2800" dirty="0">
              <a:solidFill>
                <a:schemeClr val="tx2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95288" y="333375"/>
            <a:ext cx="8532812" cy="61245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K</a:t>
            </a:r>
            <a:r>
              <a:rPr lang="en-US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reatinin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:</a:t>
            </a:r>
          </a:p>
          <a:p>
            <a:pPr lvl="1" eaLnBrk="0" hangingPunct="0">
              <a:buFontTx/>
              <a:buChar char="•"/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İdrarla sabit miktarda atılan </a:t>
            </a:r>
            <a:r>
              <a:rPr lang="tr-TR" sz="2800" dirty="0" err="1">
                <a:cs typeface="Tahoma" pitchFamily="34" charset="0"/>
              </a:rPr>
              <a:t>kreatin</a:t>
            </a:r>
            <a:r>
              <a:rPr lang="tr-TR" sz="2800" dirty="0">
                <a:cs typeface="Tahoma" pitchFamily="34" charset="0"/>
              </a:rPr>
              <a:t> </a:t>
            </a:r>
            <a:r>
              <a:rPr lang="tr-TR" sz="2800" dirty="0" err="1">
                <a:cs typeface="Tahoma" pitchFamily="34" charset="0"/>
              </a:rPr>
              <a:t>metabolitidir</a:t>
            </a:r>
            <a:r>
              <a:rPr lang="tr-TR" sz="2800" dirty="0">
                <a:cs typeface="Tahoma" pitchFamily="34" charset="0"/>
              </a:rPr>
              <a:t>.</a:t>
            </a: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Miktarı kas</a:t>
            </a:r>
            <a:r>
              <a:rPr lang="en-US" sz="2800" dirty="0"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kütlesiyle orantılıdır.</a:t>
            </a: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Kas kütlesi azalırsa (paralizi, </a:t>
            </a:r>
            <a:r>
              <a:rPr lang="tr-TR" sz="2800" dirty="0" err="1">
                <a:cs typeface="Tahoma" pitchFamily="34" charset="0"/>
              </a:rPr>
              <a:t>müsküler</a:t>
            </a:r>
            <a:r>
              <a:rPr lang="tr-TR" sz="2800" dirty="0">
                <a:cs typeface="Tahoma" pitchFamily="34" charset="0"/>
              </a:rPr>
              <a:t> </a:t>
            </a:r>
            <a:r>
              <a:rPr lang="tr-TR" sz="2800" dirty="0" err="1">
                <a:cs typeface="Tahoma" pitchFamily="34" charset="0"/>
              </a:rPr>
              <a:t>distrofi</a:t>
            </a:r>
            <a:r>
              <a:rPr lang="tr-TR" sz="2800" dirty="0">
                <a:cs typeface="Tahoma" pitchFamily="34" charset="0"/>
              </a:rPr>
              <a:t> vb) idrar </a:t>
            </a:r>
            <a:r>
              <a:rPr lang="tr-TR" sz="2800" dirty="0" err="1">
                <a:cs typeface="Tahoma" pitchFamily="34" charset="0"/>
              </a:rPr>
              <a:t>kreatinin</a:t>
            </a:r>
            <a:r>
              <a:rPr lang="tr-TR" sz="2800" dirty="0">
                <a:cs typeface="Tahoma" pitchFamily="34" charset="0"/>
              </a:rPr>
              <a:t> miktarı azalır.</a:t>
            </a: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Kan </a:t>
            </a:r>
            <a:r>
              <a:rPr lang="tr-TR" sz="2800" dirty="0" err="1">
                <a:cs typeface="Tahoma" pitchFamily="34" charset="0"/>
              </a:rPr>
              <a:t>kreatinin</a:t>
            </a:r>
            <a:r>
              <a:rPr lang="tr-TR" sz="2800" dirty="0">
                <a:cs typeface="Tahoma" pitchFamily="34" charset="0"/>
              </a:rPr>
              <a:t> artışı böbrek bozukluğunu yansıtır.</a:t>
            </a:r>
          </a:p>
          <a:p>
            <a:pPr lvl="1" eaLnBrk="0" hangingPunct="0">
              <a:buFontTx/>
              <a:buChar char="•"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Serumda referans değer: 0,28-0,90 mg/</a:t>
            </a:r>
            <a:r>
              <a:rPr lang="tr-TR" sz="2800" dirty="0" err="1">
                <a:cs typeface="Tahoma" pitchFamily="34" charset="0"/>
              </a:rPr>
              <a:t>dL</a:t>
            </a:r>
            <a:endParaRPr lang="tr-TR" sz="2800" dirty="0">
              <a:cs typeface="Tahoma" pitchFamily="34" charset="0"/>
            </a:endParaRPr>
          </a:p>
          <a:p>
            <a:pPr lvl="1" eaLnBrk="0" hangingPunct="0">
              <a:buFontTx/>
              <a:buChar char="•"/>
              <a:defRPr/>
            </a:pPr>
            <a:endParaRPr lang="tr-TR" sz="2800" b="1" i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  <a:p>
            <a:pPr eaLnBrk="0" hangingPunct="0">
              <a:defRPr/>
            </a:pPr>
            <a:r>
              <a:rPr lang="tr-TR" sz="2800" i="1" dirty="0">
                <a:solidFill>
                  <a:srgbClr val="FFFF00"/>
                </a:solidFill>
                <a:cs typeface="Tahoma" pitchFamily="34" charset="0"/>
              </a:rPr>
              <a:t>K</a:t>
            </a:r>
            <a:r>
              <a:rPr lang="en-US" sz="2800" i="1" dirty="0" err="1">
                <a:solidFill>
                  <a:srgbClr val="FFFF00"/>
                </a:solidFill>
                <a:cs typeface="Tahoma" pitchFamily="34" charset="0"/>
              </a:rPr>
              <a:t>reatinin</a:t>
            </a:r>
            <a:r>
              <a:rPr lang="en-US" sz="2800" i="1" dirty="0">
                <a:solidFill>
                  <a:srgbClr val="FFFF00"/>
                </a:solidFill>
                <a:cs typeface="Tahoma" pitchFamily="34" charset="0"/>
              </a:rPr>
              <a:t> </a:t>
            </a:r>
            <a:r>
              <a:rPr lang="tr-TR" sz="2800" i="1" dirty="0" err="1">
                <a:solidFill>
                  <a:srgbClr val="FFFF00"/>
                </a:solidFill>
                <a:cs typeface="Tahoma" pitchFamily="34" charset="0"/>
              </a:rPr>
              <a:t>Klirens</a:t>
            </a:r>
            <a:r>
              <a:rPr lang="en-US" sz="2800" i="1" dirty="0">
                <a:solidFill>
                  <a:srgbClr val="FFFF00"/>
                </a:solidFill>
                <a:cs typeface="Tahoma" pitchFamily="34" charset="0"/>
              </a:rPr>
              <a:t> Test</a:t>
            </a:r>
            <a:r>
              <a:rPr lang="tr-TR" sz="2800" i="1" dirty="0">
                <a:solidFill>
                  <a:srgbClr val="FFFF00"/>
                </a:solidFill>
                <a:cs typeface="Tahoma" pitchFamily="34" charset="0"/>
              </a:rPr>
              <a:t>i</a:t>
            </a:r>
            <a:r>
              <a:rPr lang="en-US" sz="2800" i="1" dirty="0">
                <a:solidFill>
                  <a:srgbClr val="FFFF00"/>
                </a:solidFill>
                <a:cs typeface="Tahoma" pitchFamily="34" charset="0"/>
              </a:rPr>
              <a:t>:</a:t>
            </a:r>
          </a:p>
          <a:p>
            <a:pPr lvl="1" algn="just" eaLnBrk="0" hangingPunct="0">
              <a:buSzPct val="130000"/>
              <a:buFontTx/>
              <a:buChar char="•"/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 </a:t>
            </a:r>
            <a:r>
              <a:rPr lang="tr-TR" sz="2800" dirty="0">
                <a:cs typeface="Tahoma" pitchFamily="34" charset="0"/>
              </a:rPr>
              <a:t>İdrardaki k</a:t>
            </a:r>
            <a:r>
              <a:rPr lang="en-US" sz="2800" dirty="0" err="1">
                <a:cs typeface="Tahoma" pitchFamily="34" charset="0"/>
              </a:rPr>
              <a:t>reatinin</a:t>
            </a:r>
            <a:r>
              <a:rPr lang="en-US" sz="2800" dirty="0"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düzeyini</a:t>
            </a:r>
            <a:r>
              <a:rPr lang="en-US" sz="2800" dirty="0">
                <a:cs typeface="Tahoma" pitchFamily="34" charset="0"/>
              </a:rPr>
              <a:t> (24 </a:t>
            </a:r>
            <a:r>
              <a:rPr lang="tr-TR" sz="2800" dirty="0">
                <a:cs typeface="Tahoma" pitchFamily="34" charset="0"/>
              </a:rPr>
              <a:t>saatlik</a:t>
            </a:r>
            <a:r>
              <a:rPr lang="en-US" sz="2800" dirty="0">
                <a:cs typeface="Tahoma" pitchFamily="34" charset="0"/>
              </a:rPr>
              <a:t>)</a:t>
            </a:r>
            <a:r>
              <a:rPr lang="tr-TR" sz="2800" dirty="0">
                <a:cs typeface="Tahoma" pitchFamily="34" charset="0"/>
              </a:rPr>
              <a:t>, kandaki</a:t>
            </a:r>
            <a:r>
              <a:rPr lang="en-US" sz="2800" dirty="0"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k</a:t>
            </a:r>
            <a:r>
              <a:rPr lang="en-US" sz="2800" dirty="0" err="1">
                <a:cs typeface="Tahoma" pitchFamily="34" charset="0"/>
              </a:rPr>
              <a:t>reatinin</a:t>
            </a:r>
            <a:r>
              <a:rPr lang="tr-TR" sz="2800" dirty="0">
                <a:cs typeface="Tahoma" pitchFamily="34" charset="0"/>
              </a:rPr>
              <a:t> düzeyiyle kıyaslar.</a:t>
            </a:r>
            <a:endParaRPr lang="en-US" sz="2800" dirty="0">
              <a:cs typeface="Tahoma" pitchFamily="34" charset="0"/>
            </a:endParaRPr>
          </a:p>
          <a:p>
            <a:pPr lvl="1" algn="just" eaLnBrk="0" hangingPunct="0">
              <a:buFontTx/>
              <a:buChar char="•"/>
              <a:defRPr/>
            </a:pP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 </a:t>
            </a:r>
            <a:r>
              <a:rPr lang="tr-TR" sz="2800" dirty="0">
                <a:cs typeface="Tahoma" pitchFamily="34" charset="0"/>
              </a:rPr>
              <a:t>Böbrek</a:t>
            </a:r>
            <a:r>
              <a:rPr lang="en-US" sz="2800" dirty="0">
                <a:cs typeface="Tahoma" pitchFamily="34" charset="0"/>
              </a:rPr>
              <a:t> f</a:t>
            </a:r>
            <a:r>
              <a:rPr lang="tr-TR" sz="2800" dirty="0">
                <a:cs typeface="Tahoma" pitchFamily="34" charset="0"/>
              </a:rPr>
              <a:t>o</a:t>
            </a:r>
            <a:r>
              <a:rPr lang="en-US" sz="2800" dirty="0">
                <a:cs typeface="Tahoma" pitchFamily="34" charset="0"/>
              </a:rPr>
              <a:t>n</a:t>
            </a:r>
            <a:r>
              <a:rPr lang="tr-TR" sz="2800" dirty="0" err="1">
                <a:cs typeface="Tahoma" pitchFamily="34" charset="0"/>
              </a:rPr>
              <a:t>ksiyonunu</a:t>
            </a:r>
            <a:r>
              <a:rPr lang="tr-TR" sz="2800" dirty="0">
                <a:cs typeface="Tahoma" pitchFamily="34" charset="0"/>
              </a:rPr>
              <a:t> değerlendirmek için kullanılır.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4" name="Picture 2" descr="Image result for kreatin sentez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</p:pic>
      <p:sp>
        <p:nvSpPr>
          <p:cNvPr id="26627" name="3 Metin kutusu"/>
          <p:cNvSpPr txBox="1">
            <a:spLocks noChangeArrowheads="1"/>
          </p:cNvSpPr>
          <p:nvPr/>
        </p:nvSpPr>
        <p:spPr bwMode="auto">
          <a:xfrm>
            <a:off x="7885113" y="6237288"/>
            <a:ext cx="790575" cy="369887"/>
          </a:xfrm>
          <a:prstGeom prst="rect">
            <a:avLst/>
          </a:prstGeom>
          <a:solidFill>
            <a:srgbClr val="FCCCF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66"/>
                </a:solidFill>
                <a:latin typeface="+mn-lt"/>
              </a:rPr>
              <a:t>Amino asit Sınıflandırması</a:t>
            </a:r>
            <a:endParaRPr lang="en-US" dirty="0" smtClean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05000"/>
            <a:ext cx="4033838" cy="41148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solidFill>
                  <a:srgbClr val="66FF33"/>
                </a:solidFill>
              </a:rPr>
              <a:t>Kaynağına göre:</a:t>
            </a:r>
          </a:p>
          <a:p>
            <a:pPr eaLnBrk="1" hangingPunct="1">
              <a:buFontTx/>
              <a:buNone/>
            </a:pPr>
            <a:r>
              <a:rPr lang="tr-TR" smtClean="0"/>
              <a:t>Esansiyel</a:t>
            </a:r>
          </a:p>
          <a:p>
            <a:pPr eaLnBrk="1" hangingPunct="1">
              <a:buFontTx/>
              <a:buNone/>
            </a:pPr>
            <a:r>
              <a:rPr lang="tr-TR" smtClean="0"/>
              <a:t>Non-esansiyel</a:t>
            </a:r>
            <a:endParaRPr lang="en-US" smtClean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52963" y="1905000"/>
            <a:ext cx="4033837" cy="41148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solidFill>
                  <a:srgbClr val="66FF33"/>
                </a:solidFill>
              </a:rPr>
              <a:t>Metabolizmasına göre:</a:t>
            </a:r>
          </a:p>
          <a:p>
            <a:pPr eaLnBrk="1" hangingPunct="1">
              <a:buFontTx/>
              <a:buNone/>
            </a:pPr>
            <a:r>
              <a:rPr lang="tr-TR" smtClean="0"/>
              <a:t>Glukojenik (glukoz sentezi)</a:t>
            </a:r>
          </a:p>
          <a:p>
            <a:pPr eaLnBrk="1" hangingPunct="1">
              <a:buFontTx/>
              <a:buNone/>
            </a:pPr>
            <a:r>
              <a:rPr lang="tr-TR" smtClean="0"/>
              <a:t>Ketojenik (yağ asiti, keton sentezi)</a:t>
            </a:r>
          </a:p>
          <a:p>
            <a:pPr eaLnBrk="1" hangingPunct="1">
              <a:buFontTx/>
              <a:buNone/>
            </a:pPr>
            <a:r>
              <a:rPr lang="tr-TR" smtClean="0"/>
              <a:t>Hem glukojenik hem ketojenik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-171450"/>
            <a:ext cx="8229600" cy="13843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66"/>
                </a:solidFill>
              </a:rPr>
              <a:t>Protein Sindirimi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569325" cy="482441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800" smtClean="0"/>
              <a:t>Midede başlar.</a:t>
            </a:r>
          </a:p>
          <a:p>
            <a:pPr marL="60960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800" smtClean="0"/>
              <a:t>İnce bağırsakta, pankreas ve bağırsak enzimlerinin yardımıyla devam eder.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solidFill>
                  <a:srgbClr val="FF0066"/>
                </a:solidFill>
              </a:rPr>
              <a:t>Gastrin </a:t>
            </a:r>
            <a:r>
              <a:rPr lang="tr-TR" sz="2800" smtClean="0"/>
              <a:t>(mideden) </a:t>
            </a:r>
            <a:r>
              <a:rPr lang="tr-TR" sz="2800" smtClean="0">
                <a:sym typeface="Symbol" pitchFamily="18" charset="2"/>
              </a:rPr>
              <a:t> Midede </a:t>
            </a:r>
            <a:r>
              <a:rPr lang="tr-TR" sz="2800" smtClean="0">
                <a:solidFill>
                  <a:srgbClr val="66FF99"/>
                </a:solidFill>
                <a:sym typeface="Symbol" pitchFamily="18" charset="2"/>
              </a:rPr>
              <a:t>HCl </a:t>
            </a:r>
            <a:r>
              <a:rPr lang="tr-TR" sz="2800" smtClean="0">
                <a:sym typeface="Symbol" pitchFamily="18" charset="2"/>
              </a:rPr>
              <a:t>ve</a:t>
            </a:r>
            <a:r>
              <a:rPr lang="tr-TR" sz="2800" smtClean="0">
                <a:solidFill>
                  <a:srgbClr val="66FF99"/>
                </a:solidFill>
                <a:sym typeface="Symbol" pitchFamily="18" charset="2"/>
              </a:rPr>
              <a:t> pepsin </a:t>
            </a:r>
            <a:r>
              <a:rPr lang="tr-TR" sz="2800" smtClean="0">
                <a:sym typeface="Symbol" pitchFamily="18" charset="2"/>
              </a:rPr>
              <a:t>salgısı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/>
              <a:t>İnce bağırsaktan sekretin ve kolesistokinin: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solidFill>
                  <a:srgbClr val="FF0066"/>
                </a:solidFill>
              </a:rPr>
              <a:t>Sekretin</a:t>
            </a:r>
            <a:r>
              <a:rPr lang="tr-TR" sz="2800" smtClean="0"/>
              <a:t> </a:t>
            </a:r>
            <a:r>
              <a:rPr lang="tr-TR" sz="2800" smtClean="0">
                <a:sym typeface="Symbol" pitchFamily="18" charset="2"/>
              </a:rPr>
              <a:t> bikarbonat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800" smtClean="0">
                <a:solidFill>
                  <a:srgbClr val="FF0066"/>
                </a:solidFill>
                <a:sym typeface="Symbol" pitchFamily="18" charset="2"/>
              </a:rPr>
              <a:t>Kolesistokinin </a:t>
            </a:r>
            <a:r>
              <a:rPr lang="tr-TR" sz="2800" smtClean="0">
                <a:sym typeface="Symbol" pitchFamily="18" charset="2"/>
              </a:rPr>
              <a:t> pankreas enzimleri: </a:t>
            </a:r>
            <a:r>
              <a:rPr lang="tr-TR" sz="2800" smtClean="0">
                <a:solidFill>
                  <a:srgbClr val="66FF99"/>
                </a:solidFill>
                <a:sym typeface="Symbol" pitchFamily="18" charset="2"/>
              </a:rPr>
              <a:t>tripsin, kimotripsin, elastaz, karboksipeptidazlar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sz="28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7200"/>
            <a:ext cx="7993062" cy="59404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smtClean="0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tr-TR" sz="3200" dirty="0" smtClean="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tr-TR" sz="3200" dirty="0" smtClean="0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tr-TR" sz="3200" dirty="0" smtClean="0">
                <a:solidFill>
                  <a:srgbClr val="FF0066"/>
                </a:solidFill>
                <a:latin typeface="Times New Roman" pitchFamily="18" charset="0"/>
              </a:rPr>
            </a:br>
            <a:r>
              <a:rPr lang="tr-TR" sz="3200" dirty="0" err="1" smtClean="0">
                <a:solidFill>
                  <a:srgbClr val="FF0066"/>
                </a:solidFill>
                <a:latin typeface="+mn-lt"/>
                <a:cs typeface="Tahoma" pitchFamily="34" charset="0"/>
              </a:rPr>
              <a:t>Arginin</a:t>
            </a:r>
            <a:r>
              <a:rPr lang="tr-TR" sz="3200" dirty="0" smtClean="0">
                <a:solidFill>
                  <a:srgbClr val="FF0066"/>
                </a:solidFill>
                <a:latin typeface="+mn-lt"/>
                <a:cs typeface="Tahoma" pitchFamily="34" charset="0"/>
              </a:rPr>
              <a:t> ve </a:t>
            </a:r>
            <a:r>
              <a:rPr lang="tr-TR" sz="3200" dirty="0" err="1" smtClean="0">
                <a:solidFill>
                  <a:srgbClr val="FF0066"/>
                </a:solidFill>
                <a:latin typeface="+mn-lt"/>
                <a:cs typeface="Tahoma" pitchFamily="34" charset="0"/>
              </a:rPr>
              <a:t>histidin</a:t>
            </a:r>
            <a:r>
              <a:rPr lang="tr-TR" sz="3200" dirty="0" smtClean="0">
                <a:latin typeface="+mn-lt"/>
                <a:cs typeface="Tahoma" pitchFamily="34" charset="0"/>
              </a:rPr>
              <a:t> </a:t>
            </a:r>
            <a:r>
              <a:rPr lang="tr-TR" sz="3200" dirty="0" smtClean="0">
                <a:solidFill>
                  <a:srgbClr val="FF9900"/>
                </a:solidFill>
                <a:latin typeface="+mn-lt"/>
                <a:cs typeface="Tahoma" pitchFamily="34" charset="0"/>
              </a:rPr>
              <a:t>yarı </a:t>
            </a:r>
            <a:r>
              <a:rPr lang="tr-TR" sz="3200" dirty="0" err="1" smtClean="0">
                <a:solidFill>
                  <a:srgbClr val="FF9900"/>
                </a:solidFill>
                <a:latin typeface="+mn-lt"/>
                <a:cs typeface="Tahoma" pitchFamily="34" charset="0"/>
              </a:rPr>
              <a:t>esansiyeldir</a:t>
            </a:r>
            <a:r>
              <a:rPr lang="tr-TR" sz="3200" dirty="0" smtClean="0">
                <a:solidFill>
                  <a:schemeClr val="accent1"/>
                </a:solidFill>
                <a:latin typeface="+mn-lt"/>
                <a:cs typeface="Tahoma" pitchFamily="34" charset="0"/>
              </a:rPr>
              <a:t>;</a:t>
            </a:r>
            <a:r>
              <a:rPr lang="tr-TR" sz="3200" dirty="0" smtClean="0">
                <a:latin typeface="+mn-lt"/>
                <a:cs typeface="Tahoma" pitchFamily="34" charset="0"/>
              </a:rPr>
              <a:t> erişkinde </a:t>
            </a:r>
            <a:r>
              <a:rPr lang="tr-TR" sz="3200" dirty="0" err="1" smtClean="0">
                <a:latin typeface="+mn-lt"/>
                <a:cs typeface="Tahoma" pitchFamily="34" charset="0"/>
              </a:rPr>
              <a:t>esansiyel</a:t>
            </a:r>
            <a:r>
              <a:rPr lang="tr-TR" sz="3200" dirty="0" smtClean="0">
                <a:latin typeface="+mn-lt"/>
                <a:cs typeface="Tahoma" pitchFamily="34" charset="0"/>
              </a:rPr>
              <a:t> değildirler. Ancak büyüme çağındaki çocuklarda üretim olmasına rağmen yetersiz kalır. </a:t>
            </a:r>
            <a:br>
              <a:rPr lang="tr-TR" sz="3200" dirty="0" smtClean="0">
                <a:latin typeface="+mn-lt"/>
                <a:cs typeface="Tahoma" pitchFamily="34" charset="0"/>
              </a:rPr>
            </a:br>
            <a:r>
              <a:rPr lang="tr-TR" sz="3200" dirty="0" smtClean="0">
                <a:latin typeface="+mn-lt"/>
                <a:cs typeface="Tahoma" pitchFamily="34" charset="0"/>
              </a:rPr>
              <a:t/>
            </a:r>
            <a:br>
              <a:rPr lang="tr-TR" sz="3200" dirty="0" smtClean="0">
                <a:latin typeface="+mn-lt"/>
                <a:cs typeface="Tahoma" pitchFamily="34" charset="0"/>
              </a:rPr>
            </a:br>
            <a:r>
              <a:rPr lang="tr-TR" sz="3200" dirty="0" smtClean="0">
                <a:latin typeface="+mn-lt"/>
                <a:cs typeface="Tahoma" pitchFamily="34" charset="0"/>
              </a:rPr>
              <a:t>Besinlerle alım gerektiğinden yarı </a:t>
            </a:r>
            <a:r>
              <a:rPr lang="tr-TR" sz="3200" dirty="0" err="1" smtClean="0">
                <a:latin typeface="+mn-lt"/>
                <a:cs typeface="Tahoma" pitchFamily="34" charset="0"/>
              </a:rPr>
              <a:t>esansiyel</a:t>
            </a:r>
            <a:r>
              <a:rPr lang="tr-TR" sz="3200" dirty="0" smtClean="0">
                <a:latin typeface="+mn-lt"/>
                <a:cs typeface="Tahoma" pitchFamily="34" charset="0"/>
              </a:rPr>
              <a:t> kabul edilirler.</a:t>
            </a:r>
            <a:r>
              <a:rPr lang="tr-TR" sz="3200" dirty="0" smtClean="0">
                <a:cs typeface="Tahoma" pitchFamily="34" charset="0"/>
              </a:rPr>
              <a:t/>
            </a:r>
            <a:br>
              <a:rPr lang="tr-TR" sz="3200" dirty="0" smtClean="0">
                <a:cs typeface="Tahoma" pitchFamily="34" charset="0"/>
              </a:rPr>
            </a:br>
            <a:r>
              <a:rPr lang="tr-TR" sz="3200" dirty="0" smtClean="0">
                <a:cs typeface="Tahoma" pitchFamily="34" charset="0"/>
              </a:rPr>
              <a:t/>
            </a:r>
            <a:br>
              <a:rPr lang="tr-TR" sz="3200" dirty="0" smtClean="0">
                <a:cs typeface="Tahoma" pitchFamily="34" charset="0"/>
              </a:rPr>
            </a:br>
            <a:r>
              <a:rPr lang="tr-TR" sz="3200" dirty="0" smtClean="0">
                <a:latin typeface="Times New Roman" pitchFamily="18" charset="0"/>
              </a:rPr>
              <a:t/>
            </a:r>
            <a:br>
              <a:rPr lang="tr-TR" sz="3200" dirty="0" smtClean="0">
                <a:latin typeface="Times New Roman" pitchFamily="18" charset="0"/>
              </a:rPr>
            </a:br>
            <a:r>
              <a:rPr lang="tr-TR" sz="3200" dirty="0" smtClean="0">
                <a:latin typeface="Times New Roman" pitchFamily="18" charset="0"/>
              </a:rPr>
              <a:t/>
            </a:r>
            <a:br>
              <a:rPr lang="tr-TR" sz="3200" dirty="0" smtClean="0">
                <a:latin typeface="Times New Roman" pitchFamily="18" charset="0"/>
              </a:rPr>
            </a:br>
            <a:r>
              <a:rPr lang="tr-TR" sz="3200" dirty="0" smtClean="0">
                <a:latin typeface="Times New Roman" pitchFamily="18" charset="0"/>
              </a:rPr>
              <a:t/>
            </a:r>
            <a:br>
              <a:rPr lang="tr-TR" sz="3200" dirty="0" smtClean="0">
                <a:latin typeface="Times New Roman" pitchFamily="18" charset="0"/>
              </a:rPr>
            </a:br>
            <a:r>
              <a:rPr lang="tr-TR" sz="3200" dirty="0" smtClean="0">
                <a:latin typeface="Times New Roman" pitchFamily="18" charset="0"/>
              </a:rPr>
              <a:t>                                                           </a:t>
            </a:r>
            <a:endParaRPr lang="tr-TR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7988"/>
            <a:ext cx="8229600" cy="11525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 smtClean="0">
                <a:solidFill>
                  <a:srgbClr val="FFFF00"/>
                </a:solidFill>
                <a:cs typeface="Tahoma" pitchFamily="34" charset="0"/>
              </a:rPr>
              <a:t>Amino asitlerden açığa çıkan karbon iskeletleri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</a:rPr>
              <a:t>Okzaloasetat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</a:rPr>
              <a:t>(glukojenik)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  <a:sym typeface="Symbol" pitchFamily="18" charset="2"/>
              </a:rPr>
              <a:t>-ketoglutarat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(glukojenik)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  <a:sym typeface="Symbol" pitchFamily="18" charset="2"/>
              </a:rPr>
              <a:t>Piruvat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(glukojenik)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  <a:sym typeface="Symbol" pitchFamily="18" charset="2"/>
              </a:rPr>
              <a:t>Fumarat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(glukojenik)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  <a:sym typeface="Symbol" pitchFamily="18" charset="2"/>
              </a:rPr>
              <a:t>Süksinil koA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(glukojenik)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>
                <a:cs typeface="Tahoma" pitchFamily="34" charset="0"/>
                <a:sym typeface="Symbol" pitchFamily="18" charset="2"/>
              </a:rPr>
              <a:t>Asetil koA, asetoasetil koA </a:t>
            </a:r>
            <a:r>
              <a:rPr lang="tr-TR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(ketojenik)</a:t>
            </a:r>
          </a:p>
          <a:p>
            <a:pPr algn="r" eaLnBrk="1" hangingPunct="1">
              <a:buFontTx/>
              <a:buNone/>
            </a:pPr>
            <a:endParaRPr lang="tr-TR" sz="1800" smtClean="0">
              <a:solidFill>
                <a:srgbClr val="FF0066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701675"/>
          </a:xfrm>
        </p:spPr>
        <p:txBody>
          <a:bodyPr/>
          <a:lstStyle/>
          <a:p>
            <a:pPr eaLnBrk="1" hangingPunct="1"/>
            <a:r>
              <a:rPr lang="tr-TR" sz="4000" smtClean="0">
                <a:solidFill>
                  <a:srgbClr val="FF0066"/>
                </a:solidFill>
                <a:cs typeface="Tahoma" pitchFamily="34" charset="0"/>
              </a:rPr>
              <a:t>F</a:t>
            </a:r>
            <a:r>
              <a:rPr lang="en-US" sz="4000" smtClean="0">
                <a:solidFill>
                  <a:srgbClr val="FF0066"/>
                </a:solidFill>
                <a:cs typeface="Tahoma" pitchFamily="34" charset="0"/>
              </a:rPr>
              <a:t>en</a:t>
            </a:r>
            <a:r>
              <a:rPr lang="tr-TR" sz="4000" smtClean="0">
                <a:solidFill>
                  <a:srgbClr val="FF0066"/>
                </a:solidFill>
                <a:cs typeface="Tahoma" pitchFamily="34" charset="0"/>
              </a:rPr>
              <a:t>i</a:t>
            </a:r>
            <a:r>
              <a:rPr lang="en-US" sz="4000" smtClean="0">
                <a:solidFill>
                  <a:srgbClr val="FF0066"/>
                </a:solidFill>
                <a:cs typeface="Tahoma" pitchFamily="34" charset="0"/>
              </a:rPr>
              <a:t>lketon</a:t>
            </a:r>
            <a:r>
              <a:rPr lang="tr-TR" sz="4000" smtClean="0">
                <a:solidFill>
                  <a:srgbClr val="FF0066"/>
                </a:solidFill>
                <a:cs typeface="Tahoma" pitchFamily="34" charset="0"/>
              </a:rPr>
              <a:t>üri</a:t>
            </a:r>
            <a:r>
              <a:rPr lang="en-US" sz="4000" smtClean="0">
                <a:solidFill>
                  <a:srgbClr val="FF0066"/>
                </a:solidFill>
                <a:cs typeface="Tahoma" pitchFamily="34" charset="0"/>
              </a:rPr>
              <a:t> (</a:t>
            </a:r>
            <a:r>
              <a:rPr lang="tr-TR" sz="4000" smtClean="0">
                <a:solidFill>
                  <a:srgbClr val="FF0066"/>
                </a:solidFill>
                <a:cs typeface="Tahoma" pitchFamily="34" charset="0"/>
              </a:rPr>
              <a:t>FKÜ</a:t>
            </a:r>
            <a:r>
              <a:rPr lang="en-US" sz="4000" smtClean="0">
                <a:solidFill>
                  <a:srgbClr val="FF0066"/>
                </a:solidFill>
                <a:cs typeface="Tahoma" pitchFamily="34" charset="0"/>
              </a:rPr>
              <a:t>)</a:t>
            </a:r>
            <a:r>
              <a:rPr lang="en-US" sz="4000" b="1" smtClean="0">
                <a:solidFill>
                  <a:srgbClr val="FF0066"/>
                </a:solidFill>
                <a:cs typeface="Tahoma" pitchFamily="34" charset="0"/>
              </a:rPr>
              <a:t> </a:t>
            </a:r>
            <a:endParaRPr lang="en-US" smtClean="0">
              <a:solidFill>
                <a:srgbClr val="FF0066"/>
              </a:solidFill>
              <a:cs typeface="Tahoma" pitchFamily="34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981075"/>
            <a:ext cx="8820150" cy="3960813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tr-TR" sz="2900" dirty="0" err="1" smtClean="0">
                <a:cs typeface="Tahoma" pitchFamily="34" charset="0"/>
              </a:rPr>
              <a:t>Fenilalaninin</a:t>
            </a:r>
            <a:r>
              <a:rPr lang="tr-TR" sz="2900" dirty="0" smtClean="0">
                <a:cs typeface="Tahoma" pitchFamily="34" charset="0"/>
              </a:rPr>
              <a:t> </a:t>
            </a:r>
            <a:r>
              <a:rPr lang="tr-TR" sz="2900" dirty="0" err="1" smtClean="0">
                <a:cs typeface="Tahoma" pitchFamily="34" charset="0"/>
              </a:rPr>
              <a:t>tirozine</a:t>
            </a:r>
            <a:r>
              <a:rPr lang="tr-TR" sz="2900" dirty="0" smtClean="0">
                <a:cs typeface="Tahoma" pitchFamily="34" charset="0"/>
              </a:rPr>
              <a:t> dönüştüren </a:t>
            </a:r>
            <a:r>
              <a:rPr lang="tr-TR" sz="2900" i="1" dirty="0" err="1" smtClean="0">
                <a:solidFill>
                  <a:srgbClr val="92D050"/>
                </a:solidFill>
                <a:cs typeface="Tahoma" pitchFamily="34" charset="0"/>
              </a:rPr>
              <a:t>Fenilalanin</a:t>
            </a:r>
            <a:r>
              <a:rPr lang="tr-TR" sz="2900" i="1" dirty="0" smtClean="0">
                <a:solidFill>
                  <a:srgbClr val="92D050"/>
                </a:solidFill>
                <a:cs typeface="Tahoma" pitchFamily="34" charset="0"/>
              </a:rPr>
              <a:t> </a:t>
            </a:r>
            <a:r>
              <a:rPr lang="tr-TR" sz="2900" i="1" dirty="0" err="1" smtClean="0">
                <a:solidFill>
                  <a:srgbClr val="92D050"/>
                </a:solidFill>
                <a:cs typeface="Tahoma" pitchFamily="34" charset="0"/>
              </a:rPr>
              <a:t>hidroksilaz</a:t>
            </a:r>
            <a:r>
              <a:rPr lang="tr-TR" sz="2900" i="1" dirty="0" smtClean="0">
                <a:solidFill>
                  <a:srgbClr val="92D050"/>
                </a:solidFill>
                <a:cs typeface="Tahoma" pitchFamily="34" charset="0"/>
              </a:rPr>
              <a:t> </a:t>
            </a:r>
            <a:r>
              <a:rPr lang="tr-TR" sz="2900" dirty="0" smtClean="0">
                <a:cs typeface="Tahoma" pitchFamily="34" charset="0"/>
              </a:rPr>
              <a:t>enzimi eksiktir.</a:t>
            </a:r>
            <a:endParaRPr lang="en-US" sz="29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tr-TR" sz="2900" dirty="0" smtClean="0">
                <a:cs typeface="Tahoma" pitchFamily="34" charset="0"/>
              </a:rPr>
              <a:t>Tüm </a:t>
            </a:r>
            <a:r>
              <a:rPr lang="tr-TR" sz="2900" dirty="0" err="1" smtClean="0">
                <a:cs typeface="Tahoma" pitchFamily="34" charset="0"/>
              </a:rPr>
              <a:t>yenidoğanların</a:t>
            </a:r>
            <a:r>
              <a:rPr lang="tr-TR" sz="2900" dirty="0" smtClean="0">
                <a:cs typeface="Tahoma" pitchFamily="34" charset="0"/>
              </a:rPr>
              <a:t> taranması zorunludur. Beslenme sonrası </a:t>
            </a:r>
            <a:r>
              <a:rPr lang="tr-TR" sz="2900" dirty="0" err="1" smtClean="0">
                <a:cs typeface="Tahoma" pitchFamily="34" charset="0"/>
              </a:rPr>
              <a:t>min</a:t>
            </a:r>
            <a:r>
              <a:rPr lang="tr-TR" sz="2900" dirty="0" smtClean="0">
                <a:cs typeface="Tahoma" pitchFamily="34" charset="0"/>
              </a:rPr>
              <a:t>.48 saat sonra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tr-TR" sz="2900" dirty="0" smtClean="0">
                <a:cs typeface="Tahoma" pitchFamily="34" charset="0"/>
              </a:rPr>
              <a:t>Zeka geriliği (1 yaş)</a:t>
            </a:r>
            <a:r>
              <a:rPr lang="en-US" sz="2900" dirty="0" smtClean="0">
                <a:cs typeface="Tahoma" pitchFamily="34" charset="0"/>
              </a:rPr>
              <a:t>, </a:t>
            </a:r>
            <a:r>
              <a:rPr lang="tr-TR" sz="2900" dirty="0" smtClean="0">
                <a:cs typeface="Tahoma" pitchFamily="34" charset="0"/>
              </a:rPr>
              <a:t>yürüme-konuşma 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00000"/>
              <a:buFont typeface="Wingdings 2"/>
              <a:buNone/>
              <a:defRPr/>
            </a:pPr>
            <a:r>
              <a:rPr lang="tr-TR" sz="2900" dirty="0" smtClean="0">
                <a:cs typeface="Tahoma" pitchFamily="34" charset="0"/>
              </a:rPr>
              <a:t>bozukluğu, </a:t>
            </a:r>
            <a:r>
              <a:rPr lang="tr-TR" sz="2900" dirty="0" err="1" smtClean="0">
                <a:cs typeface="Tahoma" pitchFamily="34" charset="0"/>
              </a:rPr>
              <a:t>hiperaktivite</a:t>
            </a:r>
            <a:r>
              <a:rPr lang="tr-TR" sz="2900" dirty="0" smtClean="0">
                <a:cs typeface="Tahoma" pitchFamily="34" charset="0"/>
              </a:rPr>
              <a:t>, tremor, </a:t>
            </a:r>
            <a:r>
              <a:rPr lang="tr-TR" sz="2900" dirty="0" err="1" smtClean="0">
                <a:cs typeface="Tahoma" pitchFamily="34" charset="0"/>
              </a:rPr>
              <a:t>mikroensefali</a:t>
            </a:r>
            <a:r>
              <a:rPr lang="tr-TR" sz="2900" dirty="0" smtClean="0">
                <a:cs typeface="Tahoma" pitchFamily="34" charset="0"/>
              </a:rPr>
              <a:t>, büyüme geriliği, </a:t>
            </a:r>
            <a:r>
              <a:rPr lang="tr-TR" sz="2900" dirty="0" err="1" smtClean="0">
                <a:cs typeface="Tahoma" pitchFamily="34" charset="0"/>
              </a:rPr>
              <a:t>melanin</a:t>
            </a:r>
            <a:r>
              <a:rPr lang="tr-TR" sz="2900" dirty="0" smtClean="0">
                <a:cs typeface="Tahoma" pitchFamily="34" charset="0"/>
              </a:rPr>
              <a:t> eksikliği, idrarda küf kokusu</a:t>
            </a:r>
            <a:endParaRPr lang="en-US" sz="29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900" dirty="0" smtClean="0">
                <a:cs typeface="Tahoma" pitchFamily="34" charset="0"/>
              </a:rPr>
              <a:t>T</a:t>
            </a:r>
            <a:r>
              <a:rPr lang="tr-TR" sz="2900" dirty="0" err="1" smtClean="0">
                <a:cs typeface="Tahoma" pitchFamily="34" charset="0"/>
              </a:rPr>
              <a:t>edavi</a:t>
            </a:r>
            <a:r>
              <a:rPr lang="en-US" sz="2900" dirty="0" smtClean="0">
                <a:cs typeface="Tahoma" pitchFamily="34" charset="0"/>
              </a:rPr>
              <a:t>: </a:t>
            </a:r>
            <a:r>
              <a:rPr lang="tr-TR" sz="2900" dirty="0" smtClean="0">
                <a:cs typeface="Tahoma" pitchFamily="34" charset="0"/>
              </a:rPr>
              <a:t>Özel diyetle f</a:t>
            </a:r>
            <a:r>
              <a:rPr lang="en-US" sz="2900" dirty="0" smtClean="0">
                <a:cs typeface="Tahoma" pitchFamily="34" charset="0"/>
              </a:rPr>
              <a:t>en</a:t>
            </a:r>
            <a:r>
              <a:rPr lang="tr-TR" sz="2900" dirty="0" smtClean="0">
                <a:cs typeface="Tahoma" pitchFamily="34" charset="0"/>
              </a:rPr>
              <a:t>i</a:t>
            </a:r>
            <a:r>
              <a:rPr lang="en-US" sz="2900" dirty="0" err="1" smtClean="0">
                <a:cs typeface="Tahoma" pitchFamily="34" charset="0"/>
              </a:rPr>
              <a:t>lalanin</a:t>
            </a:r>
            <a:r>
              <a:rPr lang="tr-TR" sz="2900" dirty="0" smtClean="0">
                <a:cs typeface="Tahoma" pitchFamily="34" charset="0"/>
              </a:rPr>
              <a:t> alımı kısıtlanır. İlk 1 hafta içinde başlanmalıdır.</a:t>
            </a:r>
            <a:endParaRPr lang="en-US" sz="29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2987675" y="5280025"/>
            <a:ext cx="104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1400" b="1">
                <a:latin typeface="Times" charset="0"/>
              </a:rPr>
              <a:t>Fenilalanin</a:t>
            </a:r>
            <a:endParaRPr lang="en-US" sz="1400" b="1">
              <a:latin typeface="Times" charset="0"/>
            </a:endParaRPr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4716463" y="4797425"/>
            <a:ext cx="76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1400" b="1">
                <a:latin typeface="Helvetica" charset="0"/>
              </a:rPr>
              <a:t>Tirozin</a:t>
            </a:r>
            <a:endParaRPr lang="en-US" sz="1400" b="1">
              <a:latin typeface="Helvetica" charset="0"/>
            </a:endParaRPr>
          </a:p>
        </p:txBody>
      </p:sp>
      <p:sp>
        <p:nvSpPr>
          <p:cNvPr id="31750" name="AutoShape 7"/>
          <p:cNvSpPr>
            <a:spLocks noChangeArrowheads="1"/>
          </p:cNvSpPr>
          <p:nvPr/>
        </p:nvSpPr>
        <p:spPr bwMode="auto">
          <a:xfrm rot="-2238961">
            <a:off x="4067175" y="5197475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1751" name="Line 10"/>
          <p:cNvSpPr>
            <a:spLocks noChangeShapeType="1"/>
          </p:cNvSpPr>
          <p:nvPr/>
        </p:nvSpPr>
        <p:spPr bwMode="auto">
          <a:xfrm>
            <a:off x="4038600" y="5257800"/>
            <a:ext cx="4572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1752" name="Line 11"/>
          <p:cNvSpPr>
            <a:spLocks noChangeShapeType="1"/>
          </p:cNvSpPr>
          <p:nvPr/>
        </p:nvSpPr>
        <p:spPr bwMode="auto">
          <a:xfrm>
            <a:off x="4267200" y="5181600"/>
            <a:ext cx="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762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rgbClr val="FF0066"/>
                </a:solidFill>
                <a:ea typeface="Tahoma" pitchFamily="34" charset="0"/>
                <a:cs typeface="Tahoma" pitchFamily="34" charset="0"/>
              </a:rPr>
              <a:t>Alkapton</a:t>
            </a:r>
            <a:r>
              <a:rPr lang="tr-TR" b="1" dirty="0" err="1" smtClean="0">
                <a:solidFill>
                  <a:srgbClr val="FF0066"/>
                </a:solidFill>
                <a:ea typeface="Tahoma" pitchFamily="34" charset="0"/>
                <a:cs typeface="Tahoma" pitchFamily="34" charset="0"/>
              </a:rPr>
              <a:t>üri</a:t>
            </a:r>
            <a:endParaRPr lang="en-US" dirty="0" smtClean="0">
              <a:solidFill>
                <a:srgbClr val="FF0066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08050"/>
            <a:ext cx="8388350" cy="4899025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</a:rPr>
              <a:t>Tirozin metabolizmasındaki </a:t>
            </a:r>
            <a:r>
              <a:rPr lang="tr-TR" sz="2900" i="1" smtClean="0">
                <a:solidFill>
                  <a:srgbClr val="92D050"/>
                </a:solidFill>
                <a:cs typeface="Tahoma" pitchFamily="34" charset="0"/>
              </a:rPr>
              <a:t>homogentisat oksidaz </a:t>
            </a:r>
            <a:r>
              <a:rPr lang="tr-TR" sz="2900" smtClean="0">
                <a:cs typeface="Tahoma" pitchFamily="34" charset="0"/>
              </a:rPr>
              <a:t>enziminin genetik eksikliği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</a:rPr>
              <a:t>İdrar beklemekle siyah döner (Siyah idrar hastalığı).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</a:rPr>
              <a:t>Orta yaşta büyük eklemlerde artrit, kıkırdak dokusunda pigmentasyon, kalsifikasyon ve inflamasyon olur.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</a:rPr>
              <a:t>Semptomatik tedavi yapılır.</a:t>
            </a:r>
            <a:endParaRPr lang="en-US" sz="2900" smtClean="0">
              <a:cs typeface="Tahoma" pitchFamily="34" charset="0"/>
            </a:endParaRPr>
          </a:p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tr-TR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280400" cy="6335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3400" smtClean="0">
                <a:solidFill>
                  <a:srgbClr val="FF0066"/>
                </a:solidFill>
                <a:cs typeface="Tahoma" pitchFamily="34" charset="0"/>
                <a:sym typeface="Symbol" pitchFamily="18" charset="2"/>
              </a:rPr>
              <a:t>Akçaağaç Şurubu İdrar Hastalığı </a:t>
            </a:r>
          </a:p>
          <a:p>
            <a:pPr eaLnBrk="1" hangingPunct="1">
              <a:buFontTx/>
              <a:buNone/>
            </a:pPr>
            <a:endParaRPr lang="tr-TR" sz="2900" smtClean="0"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tr-TR" sz="2900" smtClean="0">
                <a:cs typeface="Tahoma" pitchFamily="34" charset="0"/>
              </a:rPr>
              <a:t>Dallı zincirli amino asitlerin metabolizmasında yer alan dallı zincirli </a:t>
            </a:r>
            <a:r>
              <a:rPr lang="el-GR" sz="2900" i="1" smtClean="0">
                <a:solidFill>
                  <a:srgbClr val="92D050"/>
                </a:solidFill>
                <a:cs typeface="Tahoma" pitchFamily="34" charset="0"/>
              </a:rPr>
              <a:t>α</a:t>
            </a:r>
            <a:r>
              <a:rPr lang="tr-TR" sz="2900" i="1" smtClean="0">
                <a:solidFill>
                  <a:srgbClr val="92D050"/>
                </a:solidFill>
                <a:cs typeface="Tahoma" pitchFamily="34" charset="0"/>
              </a:rPr>
              <a:t>-keto asit dehidrogenaz</a:t>
            </a:r>
            <a:r>
              <a:rPr lang="tr-TR" sz="2900" smtClean="0">
                <a:cs typeface="Tahoma" pitchFamily="34" charset="0"/>
              </a:rPr>
              <a:t> enzim eksikliği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  <a:sym typeface="Symbol" pitchFamily="18" charset="2"/>
              </a:rPr>
              <a:t>Kanda ve idrarda bu amino asitler birikir.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  <a:sym typeface="Symbol" pitchFamily="18" charset="2"/>
              </a:rPr>
              <a:t>İdrarda yanık şeker kokusu vardır. 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  <a:sym typeface="Symbol" pitchFamily="18" charset="2"/>
              </a:rPr>
              <a:t>Beslenme güçlüğü, kusma ve dehidrasyon, asidoz olur. 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  <a:sym typeface="Symbol" pitchFamily="18" charset="2"/>
              </a:rPr>
              <a:t>Tedavi edilmezse ileri derecede zeka ve gelişme geriliği ile ölüm olabilir. 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2900" smtClean="0">
                <a:cs typeface="Tahoma" pitchFamily="34" charset="0"/>
                <a:sym typeface="Symbol" pitchFamily="18" charset="2"/>
              </a:rPr>
              <a:t>Erken tanı ve tedavi (diyet) gereklidir.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66"/>
                </a:solidFill>
              </a:rPr>
              <a:t>Protein Sindirimi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/>
              <a:t>İnce bağırsak enzimleri: </a:t>
            </a:r>
            <a:r>
              <a:rPr lang="tr-TR" smtClean="0">
                <a:solidFill>
                  <a:srgbClr val="66FF99"/>
                </a:solidFill>
              </a:rPr>
              <a:t>Aminopeptidazlar, dipeptidazlar</a:t>
            </a:r>
          </a:p>
          <a:p>
            <a:pPr marL="609600" indent="-609600"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endParaRPr lang="tr-TR" smtClean="0"/>
          </a:p>
          <a:p>
            <a:pPr marL="609600" indent="-609600"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mtClean="0"/>
              <a:t>Kana yalnız serbest amino asitler geçer.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44675"/>
            <a:ext cx="7467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b="1" smtClean="0">
                <a:solidFill>
                  <a:srgbClr val="FF0066"/>
                </a:solidFill>
                <a:latin typeface="Times New Roman" pitchFamily="18" charset="0"/>
              </a:rPr>
              <a:t>I. </a:t>
            </a:r>
            <a:r>
              <a:rPr lang="tr-TR" sz="3600" b="1" smtClean="0">
                <a:solidFill>
                  <a:srgbClr val="FF0066"/>
                </a:solidFill>
                <a:cs typeface="Tahoma" pitchFamily="34" charset="0"/>
              </a:rPr>
              <a:t>Amino asitlerden azot ayrılma reaksiyonları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3187700"/>
            <a:ext cx="8507413" cy="3670300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3600" b="1" dirty="0" smtClean="0">
                <a:solidFill>
                  <a:srgbClr val="FFFF66"/>
                </a:solidFill>
                <a:latin typeface="Times New Roman" pitchFamily="18" charset="0"/>
              </a:rPr>
              <a:t>1-</a:t>
            </a:r>
            <a:r>
              <a:rPr lang="tr-TR" sz="3600" b="1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tr-TR" b="1" dirty="0" smtClean="0">
                <a:solidFill>
                  <a:srgbClr val="FFFF66"/>
                </a:solidFill>
                <a:cs typeface="Tahoma" pitchFamily="34" charset="0"/>
              </a:rPr>
              <a:t>TRANSAMİNASYON</a:t>
            </a: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b="1" dirty="0" smtClean="0">
              <a:solidFill>
                <a:srgbClr val="FFFF66"/>
              </a:solidFill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b="1" dirty="0" smtClean="0">
                <a:solidFill>
                  <a:srgbClr val="FFFF66"/>
                </a:solidFill>
                <a:cs typeface="Tahoma" pitchFamily="34" charset="0"/>
              </a:rPr>
              <a:t>2- GLUTAMATIN OKSİDATİF DEAMİNASYONU</a:t>
            </a: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1600" dirty="0" smtClean="0">
                <a:latin typeface="Times New Roman" pitchFamily="18" charset="0"/>
              </a:rPr>
              <a:t>S.</a:t>
            </a:r>
            <a:r>
              <a:rPr lang="tr-TR" sz="1600" dirty="0" err="1" smtClean="0">
                <a:latin typeface="Times New Roman" pitchFamily="18" charset="0"/>
              </a:rPr>
              <a:t>Elgün</a:t>
            </a:r>
            <a:r>
              <a:rPr lang="tr-TR" sz="1600" dirty="0" smtClean="0">
                <a:latin typeface="Times New Roman" pitchFamily="18" charset="0"/>
              </a:rPr>
              <a:t> </a:t>
            </a:r>
            <a:r>
              <a:rPr lang="tr-TR" sz="1600" dirty="0" err="1" smtClean="0">
                <a:latin typeface="Times New Roman" pitchFamily="18" charset="0"/>
              </a:rPr>
              <a:t>Ülkar</a:t>
            </a:r>
            <a:endParaRPr lang="tr-TR" sz="1600" dirty="0" smtClean="0">
              <a:latin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650" y="0"/>
            <a:ext cx="7467600" cy="1143000"/>
          </a:xfrm>
          <a:prstGeom prst="rect">
            <a:avLst/>
          </a:prstGeom>
        </p:spPr>
        <p:txBody>
          <a:bodyPr lIns="45720" rIns="45720"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800" b="1" dirty="0">
                <a:solidFill>
                  <a:srgbClr val="FF0066"/>
                </a:solidFill>
                <a:latin typeface="+mj-lt"/>
                <a:ea typeface="+mj-ea"/>
                <a:cs typeface="Tahoma" pitchFamily="34" charset="0"/>
              </a:rPr>
              <a:t>Amino asit Metabolizması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2127250"/>
            <a:ext cx="7604125" cy="26844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4363"/>
            <a:ext cx="8229600" cy="7397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800" b="1" dirty="0" smtClean="0">
                <a:solidFill>
                  <a:srgbClr val="FF0066"/>
                </a:solidFill>
                <a:latin typeface="Times New Roman" pitchFamily="18" charset="0"/>
              </a:rPr>
              <a:t>1. </a:t>
            </a:r>
            <a:r>
              <a:rPr lang="tr-TR" sz="4800" b="1" dirty="0" err="1" smtClean="0">
                <a:solidFill>
                  <a:srgbClr val="FF0066"/>
                </a:solidFill>
                <a:ea typeface="Tahoma" pitchFamily="34" charset="0"/>
                <a:cs typeface="Tahoma" pitchFamily="34" charset="0"/>
              </a:rPr>
              <a:t>Transaminasyon</a:t>
            </a:r>
            <a:endParaRPr lang="tr-TR" sz="4800" b="1" dirty="0" smtClean="0">
              <a:solidFill>
                <a:srgbClr val="FF0066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3600" smtClean="0">
                <a:cs typeface="Tahoma" pitchFamily="34" charset="0"/>
              </a:rPr>
              <a:t>Bir amino asidin amino grubu bir keto aside taşınır.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endParaRPr lang="tr-TR" sz="3600" smtClean="0">
              <a:cs typeface="Tahoma" pitchFamily="34" charset="0"/>
            </a:endParaRP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3600" smtClean="0">
                <a:cs typeface="Tahoma" pitchFamily="34" charset="0"/>
              </a:rPr>
              <a:t>Serbest amonyak açığa çıkmaz.</a:t>
            </a: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endParaRPr lang="tr-TR" sz="3600" smtClean="0">
              <a:cs typeface="Tahoma" pitchFamily="34" charset="0"/>
            </a:endParaRPr>
          </a:p>
          <a:p>
            <a:pPr eaLnBrk="1" hangingPunct="1">
              <a:buClr>
                <a:srgbClr val="FFFF00"/>
              </a:buClr>
              <a:buSzPct val="120000"/>
              <a:buFont typeface="Arial" charset="0"/>
              <a:buChar char="•"/>
            </a:pPr>
            <a:r>
              <a:rPr lang="tr-TR" sz="3600" smtClean="0">
                <a:cs typeface="Tahoma" pitchFamily="34" charset="0"/>
              </a:rPr>
              <a:t>Koenzim </a:t>
            </a:r>
            <a:r>
              <a:rPr lang="tr-TR" sz="3600" i="1" smtClean="0">
                <a:solidFill>
                  <a:srgbClr val="FF7C80"/>
                </a:solidFill>
                <a:cs typeface="Tahoma" pitchFamily="34" charset="0"/>
              </a:rPr>
              <a:t>pridoksal fosfat</a:t>
            </a:r>
            <a:r>
              <a:rPr lang="tr-TR" sz="3600" smtClean="0">
                <a:cs typeface="Tahoma" pitchFamily="34" charset="0"/>
              </a:rPr>
              <a:t>tır.</a:t>
            </a:r>
          </a:p>
          <a:p>
            <a:pPr algn="r" eaLnBrk="1" hangingPunct="1">
              <a:buFontTx/>
              <a:buNone/>
            </a:pPr>
            <a:endParaRPr lang="tr-TR" sz="160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</a:pPr>
            <a:endParaRPr lang="tr-TR" sz="160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</a:pPr>
            <a:r>
              <a:rPr lang="tr-TR" sz="1600" smtClean="0">
                <a:solidFill>
                  <a:srgbClr val="FFFF66"/>
                </a:solidFill>
                <a:latin typeface="Times New Roman" pitchFamily="18" charset="0"/>
              </a:rPr>
              <a:t>S.Elgün Ülkar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229600" cy="5113338"/>
          </a:xfrm>
        </p:spPr>
        <p:txBody>
          <a:bodyPr>
            <a:normAutofit fontScale="92500"/>
          </a:bodyPr>
          <a:lstStyle/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600" dirty="0" smtClean="0">
                <a:cs typeface="Tahoma" pitchFamily="34" charset="0"/>
              </a:rPr>
              <a:t>Geri dönüşümlüdür.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3600" dirty="0" smtClean="0">
              <a:cs typeface="Tahoma" pitchFamily="34" charset="0"/>
            </a:endParaRP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600" dirty="0" smtClean="0">
                <a:cs typeface="Tahoma" pitchFamily="34" charset="0"/>
              </a:rPr>
              <a:t>Sitoplazma veya mitokondride olabilir.</a:t>
            </a: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3600" dirty="0" smtClean="0">
              <a:cs typeface="Tahoma" pitchFamily="34" charset="0"/>
            </a:endParaRPr>
          </a:p>
          <a:p>
            <a:pPr marL="420624" indent="-38404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3600" dirty="0" err="1" smtClean="0">
                <a:cs typeface="Tahoma" pitchFamily="34" charset="0"/>
              </a:rPr>
              <a:t>Metabolik</a:t>
            </a:r>
            <a:r>
              <a:rPr lang="tr-TR" sz="3600" dirty="0" smtClean="0">
                <a:cs typeface="Tahoma" pitchFamily="34" charset="0"/>
              </a:rPr>
              <a:t> ve klinik açıdan en önemli </a:t>
            </a:r>
            <a:r>
              <a:rPr lang="tr-TR" sz="3600" dirty="0" err="1" smtClean="0">
                <a:cs typeface="Tahoma" pitchFamily="34" charset="0"/>
              </a:rPr>
              <a:t>transaminazlar</a:t>
            </a:r>
            <a:r>
              <a:rPr lang="tr-TR" sz="3600" dirty="0" smtClean="0">
                <a:cs typeface="Tahoma" pitchFamily="34" charset="0"/>
              </a:rPr>
              <a:t> 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ALT (</a:t>
            </a:r>
            <a:r>
              <a:rPr lang="tr-TR" sz="3600" dirty="0" err="1" smtClean="0">
                <a:solidFill>
                  <a:srgbClr val="FF0066"/>
                </a:solidFill>
                <a:cs typeface="Tahoma" pitchFamily="34" charset="0"/>
              </a:rPr>
              <a:t>alanin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 </a:t>
            </a:r>
            <a:r>
              <a:rPr lang="tr-TR" sz="3600" dirty="0" err="1" smtClean="0">
                <a:solidFill>
                  <a:srgbClr val="FF0066"/>
                </a:solidFill>
                <a:cs typeface="Tahoma" pitchFamily="34" charset="0"/>
              </a:rPr>
              <a:t>transaminaz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) </a:t>
            </a:r>
            <a:r>
              <a:rPr lang="tr-TR" sz="3600" dirty="0" smtClean="0">
                <a:cs typeface="Tahoma" pitchFamily="34" charset="0"/>
              </a:rPr>
              <a:t>ve 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AST (</a:t>
            </a:r>
            <a:r>
              <a:rPr lang="tr-TR" sz="3600" dirty="0" err="1" smtClean="0">
                <a:solidFill>
                  <a:srgbClr val="FF0066"/>
                </a:solidFill>
                <a:cs typeface="Tahoma" pitchFamily="34" charset="0"/>
              </a:rPr>
              <a:t>aspartat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 </a:t>
            </a:r>
            <a:r>
              <a:rPr lang="tr-TR" sz="3600" dirty="0" err="1" smtClean="0">
                <a:solidFill>
                  <a:srgbClr val="FF0066"/>
                </a:solidFill>
                <a:cs typeface="Tahoma" pitchFamily="34" charset="0"/>
              </a:rPr>
              <a:t>transaminaz</a:t>
            </a:r>
            <a:r>
              <a:rPr lang="tr-TR" sz="3600" dirty="0" smtClean="0">
                <a:solidFill>
                  <a:srgbClr val="FF0066"/>
                </a:solidFill>
                <a:cs typeface="Tahoma" pitchFamily="34" charset="0"/>
              </a:rPr>
              <a:t>)</a:t>
            </a:r>
            <a:r>
              <a:rPr lang="tr-TR" sz="3600" dirty="0" smtClean="0">
                <a:cs typeface="Tahoma" pitchFamily="34" charset="0"/>
              </a:rPr>
              <a:t>’</a:t>
            </a:r>
            <a:r>
              <a:rPr lang="tr-TR" sz="3600" dirty="0" err="1" smtClean="0">
                <a:cs typeface="Tahoma" pitchFamily="34" charset="0"/>
              </a:rPr>
              <a:t>dir</a:t>
            </a:r>
            <a:r>
              <a:rPr lang="tr-TR" sz="3600" dirty="0" smtClean="0">
                <a:cs typeface="Tahoma" pitchFamily="34" charset="0"/>
              </a:rPr>
              <a:t>.</a:t>
            </a:r>
          </a:p>
          <a:p>
            <a:pPr marL="420624" indent="-384048" algn="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1600" dirty="0" smtClean="0">
              <a:solidFill>
                <a:schemeClr val="hlink"/>
              </a:solidFill>
              <a:cs typeface="Tahoma" pitchFamily="34" charset="0"/>
            </a:endParaRPr>
          </a:p>
          <a:p>
            <a:pPr marL="420624" indent="-384048" algn="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algn="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algn="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algn="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3100"/>
            <a:ext cx="8229600" cy="622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b="1" smtClean="0">
                <a:solidFill>
                  <a:srgbClr val="FF0066"/>
                </a:solidFill>
                <a:cs typeface="Tahoma" pitchFamily="34" charset="0"/>
              </a:rPr>
              <a:t>2. Glutamatın oksidatif deaminasyonu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90713"/>
            <a:ext cx="8229600" cy="4967287"/>
          </a:xfrm>
        </p:spPr>
        <p:txBody>
          <a:bodyPr>
            <a:normAutofit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2800" dirty="0" err="1" smtClean="0">
                <a:cs typeface="Tahoma" pitchFamily="34" charset="0"/>
              </a:rPr>
              <a:t>Glutamattan</a:t>
            </a:r>
            <a:r>
              <a:rPr lang="tr-TR" sz="2800" dirty="0" smtClean="0">
                <a:cs typeface="Tahoma" pitchFamily="34" charset="0"/>
              </a:rPr>
              <a:t> </a:t>
            </a:r>
            <a:r>
              <a:rPr lang="tr-TR" sz="2800" dirty="0" err="1" smtClean="0">
                <a:cs typeface="Tahoma" pitchFamily="34" charset="0"/>
              </a:rPr>
              <a:t>deaminasyonla</a:t>
            </a:r>
            <a:r>
              <a:rPr lang="tr-TR" sz="2800" dirty="0" smtClean="0">
                <a:cs typeface="Tahoma" pitchFamily="34" charset="0"/>
              </a:rPr>
              <a:t> amonyak serbestleşir.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2800" dirty="0" smtClean="0">
              <a:solidFill>
                <a:schemeClr val="hlink"/>
              </a:solidFill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2800" dirty="0" smtClean="0">
                <a:cs typeface="Tahoma" pitchFamily="34" charset="0"/>
              </a:rPr>
              <a:t>Enzim</a:t>
            </a:r>
            <a:r>
              <a:rPr lang="tr-TR" sz="2800" dirty="0" smtClean="0">
                <a:solidFill>
                  <a:schemeClr val="hlink"/>
                </a:solidFill>
                <a:cs typeface="Tahoma" pitchFamily="34" charset="0"/>
              </a:rPr>
              <a:t> </a:t>
            </a:r>
            <a:r>
              <a:rPr lang="tr-TR" sz="2800" dirty="0" err="1" smtClean="0">
                <a:solidFill>
                  <a:srgbClr val="FF0066"/>
                </a:solidFill>
                <a:cs typeface="Tahoma" pitchFamily="34" charset="0"/>
              </a:rPr>
              <a:t>glutamat</a:t>
            </a:r>
            <a:r>
              <a:rPr lang="tr-TR" sz="2800" dirty="0" smtClean="0">
                <a:solidFill>
                  <a:srgbClr val="FF0066"/>
                </a:solidFill>
                <a:cs typeface="Tahoma" pitchFamily="34" charset="0"/>
              </a:rPr>
              <a:t> </a:t>
            </a:r>
            <a:r>
              <a:rPr lang="tr-TR" sz="2800" dirty="0" err="1" smtClean="0">
                <a:solidFill>
                  <a:srgbClr val="FF0066"/>
                </a:solidFill>
                <a:cs typeface="Tahoma" pitchFamily="34" charset="0"/>
              </a:rPr>
              <a:t>dehidrogenaz</a:t>
            </a:r>
            <a:r>
              <a:rPr lang="tr-TR" sz="2800" dirty="0" err="1" smtClean="0">
                <a:cs typeface="Tahoma" pitchFamily="34" charset="0"/>
              </a:rPr>
              <a:t>dır</a:t>
            </a:r>
            <a:r>
              <a:rPr lang="tr-TR" sz="2800" dirty="0" smtClean="0">
                <a:cs typeface="Tahoma" pitchFamily="34" charset="0"/>
              </a:rPr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2800" dirty="0" smtClean="0">
              <a:solidFill>
                <a:schemeClr val="hlink"/>
              </a:solidFill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2800" dirty="0" err="1" smtClean="0">
                <a:cs typeface="Tahoma" pitchFamily="34" charset="0"/>
              </a:rPr>
              <a:t>Koenzim</a:t>
            </a:r>
            <a:r>
              <a:rPr lang="tr-TR" sz="2800" dirty="0" smtClean="0">
                <a:cs typeface="Tahoma" pitchFamily="34" charset="0"/>
              </a:rPr>
              <a:t> NAD/</a:t>
            </a:r>
            <a:r>
              <a:rPr lang="tr-TR" sz="2800" dirty="0" err="1" smtClean="0">
                <a:cs typeface="Tahoma" pitchFamily="34" charset="0"/>
              </a:rPr>
              <a:t>NADP’dir</a:t>
            </a:r>
            <a:r>
              <a:rPr lang="tr-TR" sz="2800" dirty="0" smtClean="0">
                <a:cs typeface="Tahoma" pitchFamily="34" charset="0"/>
              </a:rPr>
              <a:t>.</a:t>
            </a: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endParaRPr lang="tr-TR" sz="2800" dirty="0" smtClean="0">
              <a:cs typeface="Tahoma" pitchFamily="34" charset="0"/>
            </a:endParaRPr>
          </a:p>
          <a:p>
            <a:pPr marL="420624" indent="-384048" eaLnBrk="1" fontAlgn="auto" hangingPunct="1">
              <a:spcAft>
                <a:spcPts val="0"/>
              </a:spcAft>
              <a:buClr>
                <a:srgbClr val="FFFF00"/>
              </a:buClr>
              <a:buSzPct val="120000"/>
              <a:buFont typeface="Arial" pitchFamily="34" charset="0"/>
              <a:buChar char="•"/>
              <a:defRPr/>
            </a:pPr>
            <a:r>
              <a:rPr lang="tr-TR" sz="2800" dirty="0" smtClean="0">
                <a:cs typeface="Tahoma" pitchFamily="34" charset="0"/>
              </a:rPr>
              <a:t>Mitokondride olur.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8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sz="18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algn="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8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8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3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Tx/>
              <a:buNone/>
              <a:defRPr/>
            </a:pPr>
            <a:endParaRPr lang="tr-TR" sz="3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3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549275"/>
            <a:ext cx="8207375" cy="5546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3600" b="1" smtClean="0">
                <a:solidFill>
                  <a:srgbClr val="66FF99"/>
                </a:solidFill>
                <a:cs typeface="Tahoma" pitchFamily="34" charset="0"/>
              </a:rPr>
              <a:t>Amonyak kaynakları:</a:t>
            </a:r>
          </a:p>
          <a:p>
            <a:pPr eaLnBrk="1" hangingPunct="1">
              <a:buFontTx/>
              <a:buNone/>
            </a:pPr>
            <a:endParaRPr lang="tr-TR" sz="3600" b="1" smtClean="0">
              <a:solidFill>
                <a:srgbClr val="66FF99"/>
              </a:solidFill>
              <a:cs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tr-TR" sz="3200" smtClean="0">
                <a:solidFill>
                  <a:srgbClr val="FFFF00"/>
                </a:solidFill>
                <a:cs typeface="Tahoma" pitchFamily="34" charset="0"/>
              </a:rPr>
              <a:t>1- </a:t>
            </a:r>
            <a:r>
              <a:rPr lang="tr-TR" sz="3200" smtClean="0">
                <a:cs typeface="Tahoma" pitchFamily="34" charset="0"/>
              </a:rPr>
              <a:t>Amino asit metabolizması </a:t>
            </a:r>
          </a:p>
          <a:p>
            <a:pPr eaLnBrk="1" hangingPunct="1">
              <a:buFontTx/>
              <a:buNone/>
            </a:pPr>
            <a:r>
              <a:rPr lang="tr-TR" sz="3200" smtClean="0">
                <a:solidFill>
                  <a:srgbClr val="FFFF00"/>
                </a:solidFill>
                <a:cs typeface="Tahoma" pitchFamily="34" charset="0"/>
              </a:rPr>
              <a:t>2- </a:t>
            </a:r>
            <a:r>
              <a:rPr lang="tr-TR" sz="3200" smtClean="0">
                <a:cs typeface="Tahoma" pitchFamily="34" charset="0"/>
              </a:rPr>
              <a:t>Bağırsağa gelen ürenin bakteriler tarafından parçalanması </a:t>
            </a:r>
          </a:p>
          <a:p>
            <a:pPr eaLnBrk="1" hangingPunct="1">
              <a:buFontTx/>
              <a:buNone/>
            </a:pPr>
            <a:r>
              <a:rPr lang="tr-TR" sz="3200" smtClean="0">
                <a:solidFill>
                  <a:srgbClr val="FFFF00"/>
                </a:solidFill>
                <a:cs typeface="Tahoma" pitchFamily="34" charset="0"/>
              </a:rPr>
              <a:t>3- </a:t>
            </a:r>
            <a:r>
              <a:rPr lang="tr-TR" sz="3200" smtClean="0">
                <a:cs typeface="Tahoma" pitchFamily="34" charset="0"/>
              </a:rPr>
              <a:t>Hormon, nörotransmitter, nükleotid gibi azotlu bileşiklerin yıkımı</a:t>
            </a:r>
          </a:p>
          <a:p>
            <a:pPr eaLnBrk="1" hangingPunct="1">
              <a:buFontTx/>
              <a:buNone/>
            </a:pPr>
            <a:endParaRPr lang="tr-TR" sz="360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</a:pPr>
            <a:r>
              <a:rPr lang="tr-TR" sz="1600" smtClean="0">
                <a:solidFill>
                  <a:srgbClr val="FFFF66"/>
                </a:solidFill>
                <a:latin typeface="Times New Roman" pitchFamily="18" charset="0"/>
              </a:rPr>
              <a:t>S.Elgün Ülkar</a:t>
            </a:r>
            <a:endParaRPr lang="tr-TR" sz="280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839</TotalTime>
  <Words>822</Words>
  <Application>Microsoft Office PowerPoint</Application>
  <PresentationFormat>Ekran Gösterisi (4:3)</PresentationFormat>
  <Paragraphs>164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Teknik</vt:lpstr>
      <vt:lpstr>PROTEİN ve AMİNO ASİT METABOLİZMASI</vt:lpstr>
      <vt:lpstr>Protein Sindirimi</vt:lpstr>
      <vt:lpstr>Protein Sindirimi</vt:lpstr>
      <vt:lpstr>I. Amino asitlerden azot ayrılma reaksiyonları</vt:lpstr>
      <vt:lpstr>PowerPoint Sunusu</vt:lpstr>
      <vt:lpstr>1. Transaminasyon</vt:lpstr>
      <vt:lpstr>PowerPoint Sunusu</vt:lpstr>
      <vt:lpstr>2. Glutamatın oksidatif deaminasyonu</vt:lpstr>
      <vt:lpstr>PowerPoint Sunusu</vt:lpstr>
      <vt:lpstr>PowerPoint Sunusu</vt:lpstr>
      <vt:lpstr>II. ÜRE DÖNGÜSÜ</vt:lpstr>
      <vt:lpstr>PowerPoint Sunusu</vt:lpstr>
      <vt:lpstr>Üre ölçümü: </vt:lpstr>
      <vt:lpstr>Üremi (Kanda üre yükselmesi) nedenleri:</vt:lpstr>
      <vt:lpstr>Kreatin ve Kreatinin </vt:lpstr>
      <vt:lpstr>PowerPoint Sunusu</vt:lpstr>
      <vt:lpstr>PowerPoint Sunusu</vt:lpstr>
      <vt:lpstr>PowerPoint Sunusu</vt:lpstr>
      <vt:lpstr>Amino asit Sınıflandırması</vt:lpstr>
      <vt:lpstr>  Arginin ve histidin yarı esansiyeldir; erişkinde esansiyel değildirler. Ancak büyüme çağındaki çocuklarda üretim olmasına rağmen yetersiz kalır.   Besinlerle alım gerektiğinden yarı esansiyel kabul edilirler.                                                                </vt:lpstr>
      <vt:lpstr>Amino asitlerden açığa çıkan karbon iskeletleri</vt:lpstr>
      <vt:lpstr>Fenilketonüri (FKÜ) </vt:lpstr>
      <vt:lpstr>Alkaptonüri</vt:lpstr>
      <vt:lpstr>PowerPoint Sunusu</vt:lpstr>
    </vt:vector>
  </TitlesOfParts>
  <Company>Ankara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AMİNO ASİT METABOLİZMASI</dc:title>
  <dc:creator>Ankara</dc:creator>
  <cp:lastModifiedBy>user</cp:lastModifiedBy>
  <cp:revision>84</cp:revision>
  <dcterms:created xsi:type="dcterms:W3CDTF">2005-09-05T12:08:04Z</dcterms:created>
  <dcterms:modified xsi:type="dcterms:W3CDTF">2020-01-30T12:28:51Z</dcterms:modified>
</cp:coreProperties>
</file>