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2" r:id="rId5"/>
    <p:sldId id="267" r:id="rId6"/>
    <p:sldId id="268" r:id="rId7"/>
    <p:sldId id="263" r:id="rId8"/>
    <p:sldId id="26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snapToGrid="0">
      <p:cViewPr varScale="1">
        <p:scale>
          <a:sx n="64" d="100"/>
          <a:sy n="64" d="100"/>
        </p:scale>
        <p:origin x="9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1E19F-CC3F-429B-A604-810319BDF96B}" type="datetimeFigureOut">
              <a:rPr lang="tr-TR" smtClean="0"/>
              <a:t>12.05.2020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E8B23E-E95A-49F2-8E30-C6557FAEF34A}" type="slidenum">
              <a:rPr lang="tr-TR" smtClean="0"/>
              <a:t>‹#›</a:t>
            </a:fld>
            <a:endParaRPr lang="tr-TR"/>
          </a:p>
        </p:txBody>
      </p:sp>
    </p:spTree>
    <p:extLst>
      <p:ext uri="{BB962C8B-B14F-4D97-AF65-F5344CB8AC3E}">
        <p14:creationId xmlns:p14="http://schemas.microsoft.com/office/powerpoint/2010/main" val="882529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A6E8B23E-E95A-49F2-8E30-C6557FAEF34A}" type="slidenum">
              <a:rPr lang="tr-TR" smtClean="0"/>
              <a:t>7</a:t>
            </a:fld>
            <a:endParaRPr lang="tr-TR"/>
          </a:p>
        </p:txBody>
      </p:sp>
    </p:spTree>
    <p:extLst>
      <p:ext uri="{BB962C8B-B14F-4D97-AF65-F5344CB8AC3E}">
        <p14:creationId xmlns:p14="http://schemas.microsoft.com/office/powerpoint/2010/main" val="1257365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5AC95A-7A39-4F85-9DF5-6509AD69AF9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92E5C40-2868-43C9-B7C9-F87147B2C2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45F62F8-032F-4020-BD9C-1AC79D40E6B1}"/>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5" name="Alt Bilgi Yer Tutucusu 4">
            <a:extLst>
              <a:ext uri="{FF2B5EF4-FFF2-40B4-BE49-F238E27FC236}">
                <a16:creationId xmlns:a16="http://schemas.microsoft.com/office/drawing/2014/main" id="{2603570D-812A-4D61-8A7A-C6C22FE27F7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83053B9-FB5C-4C65-9BD1-85AFB031B732}"/>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110075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39A47F-FC7C-41E3-8628-86CD46F9DAA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615E872-EB1D-4E4C-B528-709140A785F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CF4E56F-E136-4E53-920C-C67EA351FF53}"/>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5" name="Alt Bilgi Yer Tutucusu 4">
            <a:extLst>
              <a:ext uri="{FF2B5EF4-FFF2-40B4-BE49-F238E27FC236}">
                <a16:creationId xmlns:a16="http://schemas.microsoft.com/office/drawing/2014/main" id="{0BA449EA-8660-4024-BF8B-A0EC6AD36BC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CA521DD-8B75-44DA-9084-544E70E27C81}"/>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463297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743B0C7-13E9-478C-9ABE-8FDB03030B4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6784DE1-22D2-49A6-B345-72DC275CA3D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3CBEF34-7684-4424-85D5-1F805DFE873F}"/>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5" name="Alt Bilgi Yer Tutucusu 4">
            <a:extLst>
              <a:ext uri="{FF2B5EF4-FFF2-40B4-BE49-F238E27FC236}">
                <a16:creationId xmlns:a16="http://schemas.microsoft.com/office/drawing/2014/main" id="{A5917182-BEF4-4429-8531-8346C2257E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D4DB3E5-77EE-47C8-AEF2-7BB625CE1BFF}"/>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183429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170903-E6D0-4759-95E7-58ECFF874E7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67E24A8-C2CB-47C0-AA52-F1ADFC3FADA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FAB3F5-2AA0-45F0-8BB1-F5D22A4661B1}"/>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5" name="Alt Bilgi Yer Tutucusu 4">
            <a:extLst>
              <a:ext uri="{FF2B5EF4-FFF2-40B4-BE49-F238E27FC236}">
                <a16:creationId xmlns:a16="http://schemas.microsoft.com/office/drawing/2014/main" id="{9D5EFEB6-8E1C-460F-A653-090C10F51F0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BBE5F7-0E66-411D-9BFF-45A9E10B634A}"/>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3057569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15BF58-0CB9-47BD-BB37-E3378289062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23CBAD6-3251-4F48-8B9F-18CEA87E80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E9967C6-0A9C-4352-88CD-16C6F942EA7A}"/>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5" name="Alt Bilgi Yer Tutucusu 4">
            <a:extLst>
              <a:ext uri="{FF2B5EF4-FFF2-40B4-BE49-F238E27FC236}">
                <a16:creationId xmlns:a16="http://schemas.microsoft.com/office/drawing/2014/main" id="{62C0DD7A-DF76-4B73-8D8D-72DBCBA617A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F289471-DD80-4A18-9ADA-EC30CE5CA156}"/>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2540641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E6ED7B-685C-42DE-B5F5-D48D44A2315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1C582D2-7647-4B12-B9D8-BBC0BCD28AB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5B0E7E8-5779-476A-86F1-E698CB1406E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C5D0E7F-F1E3-4322-AACC-5EAA5FBACE4A}"/>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6" name="Alt Bilgi Yer Tutucusu 5">
            <a:extLst>
              <a:ext uri="{FF2B5EF4-FFF2-40B4-BE49-F238E27FC236}">
                <a16:creationId xmlns:a16="http://schemas.microsoft.com/office/drawing/2014/main" id="{0F637A48-EC36-4B36-8989-761DC18DE4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CD1BEE9-C8B7-457F-A6A2-4996F683A371}"/>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2614795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74B751-6A4F-435B-8FA6-875ACCB01CB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D779357-EE29-41D7-8994-0316B18D4D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08BCF01-DDF4-481D-988E-DD5886C6040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D64F5FD-78CA-4D7F-B8AC-AECD881F0A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8BF3172-7D0A-49F9-9099-5CC754C7FD3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A13D3CC-5810-44B2-942B-F818FFDC6B0E}"/>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8" name="Alt Bilgi Yer Tutucusu 7">
            <a:extLst>
              <a:ext uri="{FF2B5EF4-FFF2-40B4-BE49-F238E27FC236}">
                <a16:creationId xmlns:a16="http://schemas.microsoft.com/office/drawing/2014/main" id="{781BD11D-DE29-4CB9-9798-B821DEDA00D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1A8414E-ADE3-403A-B76F-70F263F2970F}"/>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2837408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E39E3B-B5E5-45EB-A711-2CC11CB1520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0552A11-066A-41C1-9B1F-D7F97D990423}"/>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4" name="Alt Bilgi Yer Tutucusu 3">
            <a:extLst>
              <a:ext uri="{FF2B5EF4-FFF2-40B4-BE49-F238E27FC236}">
                <a16:creationId xmlns:a16="http://schemas.microsoft.com/office/drawing/2014/main" id="{BF625845-1178-43C5-B7CF-2CF0453743C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FABC282-AB65-45C1-9160-7820C551EE46}"/>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17852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77396BF-E4A3-43BA-BAFA-A5F1B2802767}"/>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3" name="Alt Bilgi Yer Tutucusu 2">
            <a:extLst>
              <a:ext uri="{FF2B5EF4-FFF2-40B4-BE49-F238E27FC236}">
                <a16:creationId xmlns:a16="http://schemas.microsoft.com/office/drawing/2014/main" id="{C4BAE08A-2DB7-4820-B5B1-F2CD1E81384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B4E2FB7-7F99-41A1-B81E-3332A30BF944}"/>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3845861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42568D-DE47-41E9-9191-BF338BEDB73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9F2D362-E121-44A4-884C-0F7CC96D87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A9DBD1B-257E-42EE-A8E7-CA9F56AB7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E3B3018-628C-4064-ABFE-067E817FA310}"/>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6" name="Alt Bilgi Yer Tutucusu 5">
            <a:extLst>
              <a:ext uri="{FF2B5EF4-FFF2-40B4-BE49-F238E27FC236}">
                <a16:creationId xmlns:a16="http://schemas.microsoft.com/office/drawing/2014/main" id="{2C5CDE4E-BE69-440D-AA69-FB0BA0244AA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DBFDAF-E71F-4DA8-87F4-05C9173EF46E}"/>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219895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16BC97-1153-4409-A963-CD88D11CB2A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2FF937F-5356-474C-BEFE-532C77FAD8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780B1AF-EE5A-474E-AAD2-E50030D08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FCC2860-9D52-4DC4-AA75-7B28631C5477}"/>
              </a:ext>
            </a:extLst>
          </p:cNvPr>
          <p:cNvSpPr>
            <a:spLocks noGrp="1"/>
          </p:cNvSpPr>
          <p:nvPr>
            <p:ph type="dt" sz="half" idx="10"/>
          </p:nvPr>
        </p:nvSpPr>
        <p:spPr/>
        <p:txBody>
          <a:bodyPr/>
          <a:lstStyle/>
          <a:p>
            <a:fld id="{73B45583-18BD-4BBF-9061-11AEDDF469BB}" type="datetimeFigureOut">
              <a:rPr lang="tr-TR" smtClean="0"/>
              <a:t>12.05.2020</a:t>
            </a:fld>
            <a:endParaRPr lang="tr-TR"/>
          </a:p>
        </p:txBody>
      </p:sp>
      <p:sp>
        <p:nvSpPr>
          <p:cNvPr id="6" name="Alt Bilgi Yer Tutucusu 5">
            <a:extLst>
              <a:ext uri="{FF2B5EF4-FFF2-40B4-BE49-F238E27FC236}">
                <a16:creationId xmlns:a16="http://schemas.microsoft.com/office/drawing/2014/main" id="{E43DB85D-F02F-4946-9F4D-3431C00030E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06D7AAF-A08C-4080-AE94-E6DDB1DB5AEC}"/>
              </a:ext>
            </a:extLst>
          </p:cNvPr>
          <p:cNvSpPr>
            <a:spLocks noGrp="1"/>
          </p:cNvSpPr>
          <p:nvPr>
            <p:ph type="sldNum" sz="quarter" idx="12"/>
          </p:nvPr>
        </p:nvSpPr>
        <p:spPr/>
        <p:txBody>
          <a:bodyPr/>
          <a:lstStyle/>
          <a:p>
            <a:fld id="{763F0CA9-8CA2-445C-BF0F-38EC4E8D25D4}" type="slidenum">
              <a:rPr lang="tr-TR" smtClean="0"/>
              <a:t>‹#›</a:t>
            </a:fld>
            <a:endParaRPr lang="tr-TR"/>
          </a:p>
        </p:txBody>
      </p:sp>
    </p:spTree>
    <p:extLst>
      <p:ext uri="{BB962C8B-B14F-4D97-AF65-F5344CB8AC3E}">
        <p14:creationId xmlns:p14="http://schemas.microsoft.com/office/powerpoint/2010/main" val="4016804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73B134B-7531-49AA-8B6E-DEB7176142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EBF87D5-F584-4074-A867-DB82AFED21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3A5B1F-78AB-4333-ACB4-98A5B06A52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B45583-18BD-4BBF-9061-11AEDDF469BB}" type="datetimeFigureOut">
              <a:rPr lang="tr-TR" smtClean="0"/>
              <a:t>12.05.2020</a:t>
            </a:fld>
            <a:endParaRPr lang="tr-TR"/>
          </a:p>
        </p:txBody>
      </p:sp>
      <p:sp>
        <p:nvSpPr>
          <p:cNvPr id="5" name="Alt Bilgi Yer Tutucusu 4">
            <a:extLst>
              <a:ext uri="{FF2B5EF4-FFF2-40B4-BE49-F238E27FC236}">
                <a16:creationId xmlns:a16="http://schemas.microsoft.com/office/drawing/2014/main" id="{DAB9D0FB-0EA9-4C67-8148-BE450E8D90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E940119-FA96-4CE8-97BF-FA8F0CBA67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3F0CA9-8CA2-445C-BF0F-38EC4E8D25D4}" type="slidenum">
              <a:rPr lang="tr-TR" smtClean="0"/>
              <a:t>‹#›</a:t>
            </a:fld>
            <a:endParaRPr lang="tr-TR"/>
          </a:p>
        </p:txBody>
      </p:sp>
    </p:spTree>
    <p:extLst>
      <p:ext uri="{BB962C8B-B14F-4D97-AF65-F5344CB8AC3E}">
        <p14:creationId xmlns:p14="http://schemas.microsoft.com/office/powerpoint/2010/main" val="413208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mek.oszk.hu/12000/1201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mek.oszk.hu/12000/1201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mek.oszk.hu/12000/1201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87C6A0-3A1C-4A9F-9C19-B94874F34AF2}"/>
              </a:ext>
            </a:extLst>
          </p:cNvPr>
          <p:cNvSpPr>
            <a:spLocks noGrp="1"/>
          </p:cNvSpPr>
          <p:nvPr>
            <p:ph type="ctrTitle"/>
          </p:nvPr>
        </p:nvSpPr>
        <p:spPr/>
        <p:txBody>
          <a:bodyPr/>
          <a:lstStyle/>
          <a:p>
            <a:r>
              <a:rPr lang="tr-TR" dirty="0"/>
              <a:t>Macar Dil Bilimi</a:t>
            </a:r>
          </a:p>
        </p:txBody>
      </p:sp>
      <p:sp>
        <p:nvSpPr>
          <p:cNvPr id="3" name="Alt Başlık 2">
            <a:extLst>
              <a:ext uri="{FF2B5EF4-FFF2-40B4-BE49-F238E27FC236}">
                <a16:creationId xmlns:a16="http://schemas.microsoft.com/office/drawing/2014/main" id="{FDA9DA25-10BF-404F-89E0-13EF29DB806B}"/>
              </a:ext>
            </a:extLst>
          </p:cNvPr>
          <p:cNvSpPr>
            <a:spLocks noGrp="1"/>
          </p:cNvSpPr>
          <p:nvPr>
            <p:ph type="subTitle" idx="1"/>
          </p:nvPr>
        </p:nvSpPr>
        <p:spPr/>
        <p:txBody>
          <a:bodyPr/>
          <a:lstStyle/>
          <a:p>
            <a:r>
              <a:rPr lang="tr-TR" dirty="0"/>
              <a:t>6.Hafta</a:t>
            </a:r>
          </a:p>
        </p:txBody>
      </p:sp>
    </p:spTree>
    <p:extLst>
      <p:ext uri="{BB962C8B-B14F-4D97-AF65-F5344CB8AC3E}">
        <p14:creationId xmlns:p14="http://schemas.microsoft.com/office/powerpoint/2010/main" val="3269373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760C44-1CDB-47EA-BFA5-B7B0A6291595}"/>
              </a:ext>
            </a:extLst>
          </p:cNvPr>
          <p:cNvSpPr>
            <a:spLocks noGrp="1"/>
          </p:cNvSpPr>
          <p:nvPr>
            <p:ph type="title"/>
          </p:nvPr>
        </p:nvSpPr>
        <p:spPr/>
        <p:txBody>
          <a:bodyPr/>
          <a:lstStyle/>
          <a:p>
            <a:r>
              <a:rPr lang="tr-TR" dirty="0"/>
              <a:t>Kısa Hatırlatmalar</a:t>
            </a:r>
          </a:p>
        </p:txBody>
      </p:sp>
      <p:sp>
        <p:nvSpPr>
          <p:cNvPr id="3" name="İçerik Yer Tutucusu 2">
            <a:extLst>
              <a:ext uri="{FF2B5EF4-FFF2-40B4-BE49-F238E27FC236}">
                <a16:creationId xmlns:a16="http://schemas.microsoft.com/office/drawing/2014/main" id="{D02BF44A-898F-4026-9A03-2B58DCE32CB4}"/>
              </a:ext>
            </a:extLst>
          </p:cNvPr>
          <p:cNvSpPr>
            <a:spLocks noGrp="1"/>
          </p:cNvSpPr>
          <p:nvPr>
            <p:ph idx="1"/>
          </p:nvPr>
        </p:nvSpPr>
        <p:spPr/>
        <p:txBody>
          <a:bodyPr>
            <a:normAutofit lnSpcReduction="10000"/>
          </a:bodyPr>
          <a:lstStyle/>
          <a:p>
            <a:pPr algn="just"/>
            <a:r>
              <a:rPr lang="tr-TR" dirty="0"/>
              <a:t>Edebiyat/Çeviri:</a:t>
            </a:r>
          </a:p>
          <a:p>
            <a:pPr marL="0" indent="0" algn="just">
              <a:buNone/>
            </a:pPr>
            <a:r>
              <a:rPr lang="tr-TR" dirty="0"/>
              <a:t>Macaristan’da Hümanizm ve Rönesans fikirlerin temsilcilerinin etkisiyle Orta Çağ edebiyat anlayışının yerini yeni bir anlayış almış (dünyevi konulardan söz eden eserler, ör. Hümanizmin temsilcisi </a:t>
            </a:r>
            <a:r>
              <a:rPr lang="tr-TR" dirty="0" err="1"/>
              <a:t>Janus</a:t>
            </a:r>
            <a:r>
              <a:rPr lang="tr-TR" dirty="0"/>
              <a:t> </a:t>
            </a:r>
            <a:r>
              <a:rPr lang="tr-TR" dirty="0" err="1"/>
              <a:t>Pannonius</a:t>
            </a:r>
            <a:r>
              <a:rPr lang="tr-TR" dirty="0"/>
              <a:t>, Hümanizmin edebiyat anlayışına uygun olarak şiirlerini Latince yazar), Reformasyonun etkisiyle Macarcaya çeviriler yapılmıştır. Bunların dışında Macar dilinin ve edebiyatının gelişimine etki eden pek çok isim arasından -kısa bir hatırlatma olması açısından- örnek olarak Sebestyén Tinódi, Péter </a:t>
            </a:r>
            <a:r>
              <a:rPr lang="tr-TR" dirty="0" err="1"/>
              <a:t>Bornemisza</a:t>
            </a:r>
            <a:r>
              <a:rPr lang="tr-TR" dirty="0"/>
              <a:t>, </a:t>
            </a:r>
            <a:r>
              <a:rPr lang="tr-TR" dirty="0" err="1"/>
              <a:t>Gábor</a:t>
            </a:r>
            <a:r>
              <a:rPr lang="tr-TR" dirty="0"/>
              <a:t> Pesti, </a:t>
            </a:r>
            <a:r>
              <a:rPr lang="tr-TR" dirty="0" err="1"/>
              <a:t>Gáspár</a:t>
            </a:r>
            <a:r>
              <a:rPr lang="tr-TR" dirty="0"/>
              <a:t> </a:t>
            </a:r>
            <a:r>
              <a:rPr lang="tr-TR" dirty="0" err="1"/>
              <a:t>Heltai</a:t>
            </a:r>
            <a:r>
              <a:rPr lang="tr-TR" dirty="0"/>
              <a:t>, Albert Szenczi </a:t>
            </a:r>
            <a:r>
              <a:rPr lang="tr-TR" dirty="0" err="1"/>
              <a:t>Molnár</a:t>
            </a:r>
            <a:r>
              <a:rPr lang="tr-TR" dirty="0"/>
              <a:t>, Bálint </a:t>
            </a:r>
            <a:r>
              <a:rPr lang="tr-TR" dirty="0" err="1"/>
              <a:t>Balassi</a:t>
            </a:r>
            <a:r>
              <a:rPr lang="tr-TR" dirty="0"/>
              <a:t> … gibi isimleri sayabiliriz. </a:t>
            </a:r>
          </a:p>
          <a:p>
            <a:pPr marL="0" indent="0" algn="just">
              <a:buNone/>
            </a:pPr>
            <a:r>
              <a:rPr lang="tr-TR" sz="1700" dirty="0"/>
              <a:t>Kaynak: Magyar </a:t>
            </a:r>
            <a:r>
              <a:rPr lang="tr-TR" sz="1700" dirty="0" err="1"/>
              <a:t>Irodalom</a:t>
            </a:r>
            <a:r>
              <a:rPr lang="tr-TR" sz="1700" dirty="0"/>
              <a:t> </a:t>
            </a:r>
            <a:r>
              <a:rPr lang="tr-TR" sz="1700" dirty="0" err="1"/>
              <a:t>Története</a:t>
            </a:r>
            <a:r>
              <a:rPr lang="tr-TR" sz="1700" dirty="0"/>
              <a:t> 1900-ig, (</a:t>
            </a:r>
            <a:r>
              <a:rPr lang="tr-TR" sz="1700" dirty="0" err="1"/>
              <a:t>II.Rész</a:t>
            </a:r>
            <a:r>
              <a:rPr lang="tr-TR" sz="1700" dirty="0"/>
              <a:t>), s.108, 111-113, 119, 140-142, 168-169,   </a:t>
            </a:r>
            <a:r>
              <a:rPr lang="tr-TR" sz="1700" dirty="0">
                <a:hlinkClick r:id="rId2"/>
              </a:rPr>
              <a:t>http://mek.oszk.hu/12000/12010/</a:t>
            </a:r>
            <a:endParaRPr lang="tr-TR" sz="1700" dirty="0"/>
          </a:p>
          <a:p>
            <a:pPr marL="0" indent="0" algn="just">
              <a:buNone/>
            </a:pPr>
            <a:endParaRPr lang="tr-TR" dirty="0"/>
          </a:p>
          <a:p>
            <a:pPr marL="0" indent="0" algn="just">
              <a:buNone/>
            </a:pPr>
            <a:endParaRPr lang="tr-TR"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4283479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812239-59B1-4A7E-A8CA-B8706769D57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E8EC00D-1228-475E-8267-858757DBF0DA}"/>
              </a:ext>
            </a:extLst>
          </p:cNvPr>
          <p:cNvSpPr>
            <a:spLocks noGrp="1"/>
          </p:cNvSpPr>
          <p:nvPr>
            <p:ph idx="1"/>
          </p:nvPr>
        </p:nvSpPr>
        <p:spPr/>
        <p:txBody>
          <a:bodyPr>
            <a:normAutofit/>
          </a:bodyPr>
          <a:lstStyle/>
          <a:p>
            <a:pPr marL="0" indent="0" algn="ctr">
              <a:buNone/>
            </a:pPr>
            <a:endParaRPr lang="tr-TR" sz="4000" dirty="0"/>
          </a:p>
          <a:p>
            <a:pPr marL="0" indent="0" algn="ctr">
              <a:buNone/>
            </a:pPr>
            <a:r>
              <a:rPr lang="tr-TR" sz="4000" dirty="0"/>
              <a:t>Macar Dilbilim Tarihine Giriş</a:t>
            </a:r>
          </a:p>
        </p:txBody>
      </p:sp>
    </p:spTree>
    <p:extLst>
      <p:ext uri="{BB962C8B-B14F-4D97-AF65-F5344CB8AC3E}">
        <p14:creationId xmlns:p14="http://schemas.microsoft.com/office/powerpoint/2010/main" val="3134831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FDA870-9B27-43AF-A923-CB95780E60FA}"/>
              </a:ext>
            </a:extLst>
          </p:cNvPr>
          <p:cNvSpPr>
            <a:spLocks noGrp="1"/>
          </p:cNvSpPr>
          <p:nvPr>
            <p:ph type="title"/>
          </p:nvPr>
        </p:nvSpPr>
        <p:spPr/>
        <p:txBody>
          <a:bodyPr/>
          <a:lstStyle/>
          <a:p>
            <a:r>
              <a:rPr lang="tr-TR" i="1" dirty="0"/>
              <a:t>Grammatica </a:t>
            </a:r>
            <a:r>
              <a:rPr lang="tr-TR" i="1" dirty="0" err="1"/>
              <a:t>Hungaro-latina</a:t>
            </a:r>
            <a:endParaRPr lang="tr-TR" dirty="0"/>
          </a:p>
        </p:txBody>
      </p:sp>
      <p:sp>
        <p:nvSpPr>
          <p:cNvPr id="3" name="İçerik Yer Tutucusu 2">
            <a:extLst>
              <a:ext uri="{FF2B5EF4-FFF2-40B4-BE49-F238E27FC236}">
                <a16:creationId xmlns:a16="http://schemas.microsoft.com/office/drawing/2014/main" id="{18DC2F53-E56F-4191-AFE4-160BB2D26650}"/>
              </a:ext>
            </a:extLst>
          </p:cNvPr>
          <p:cNvSpPr>
            <a:spLocks noGrp="1"/>
          </p:cNvSpPr>
          <p:nvPr>
            <p:ph idx="1"/>
          </p:nvPr>
        </p:nvSpPr>
        <p:spPr/>
        <p:txBody>
          <a:bodyPr>
            <a:normAutofit/>
          </a:bodyPr>
          <a:lstStyle/>
          <a:p>
            <a:pPr algn="just"/>
            <a:r>
              <a:rPr lang="tr-TR" dirty="0"/>
              <a:t>Macar dil ve dilbilim tarihindeki ilk gramer kitabı János </a:t>
            </a:r>
            <a:r>
              <a:rPr lang="tr-TR" dirty="0" err="1"/>
              <a:t>Slyvester’in</a:t>
            </a:r>
            <a:r>
              <a:rPr lang="tr-TR" dirty="0"/>
              <a:t> </a:t>
            </a:r>
            <a:r>
              <a:rPr lang="tr-TR" i="1" dirty="0"/>
              <a:t>Grammatica </a:t>
            </a:r>
            <a:r>
              <a:rPr lang="tr-TR" i="1" dirty="0" err="1"/>
              <a:t>Hungaro-latina</a:t>
            </a:r>
            <a:r>
              <a:rPr lang="tr-TR" dirty="0"/>
              <a:t> (1539) adlı eseridir. Bu ilk gramer kitabında Macar dilbilgisi kuralları Latince ile de karşılaştırılarak Latince anlatılmaktadır. Bu gramer kitabıyla Macar dilbilim tarihi başlamaktadır.</a:t>
            </a:r>
          </a:p>
          <a:p>
            <a:pPr algn="just"/>
            <a:endParaRPr lang="tr-TR" dirty="0"/>
          </a:p>
          <a:p>
            <a:pPr algn="just"/>
            <a:endParaRPr lang="tr-TR" dirty="0"/>
          </a:p>
          <a:p>
            <a:pPr algn="just"/>
            <a:endParaRPr lang="tr-TR" dirty="0"/>
          </a:p>
          <a:p>
            <a:pPr algn="just"/>
            <a:r>
              <a:rPr lang="tr-TR" sz="1600" dirty="0"/>
              <a:t>Kaynak: Magyar </a:t>
            </a:r>
            <a:r>
              <a:rPr lang="tr-TR" sz="1600" dirty="0" err="1"/>
              <a:t>Irodalom</a:t>
            </a:r>
            <a:r>
              <a:rPr lang="tr-TR" sz="1600" dirty="0"/>
              <a:t> </a:t>
            </a:r>
            <a:r>
              <a:rPr lang="tr-TR" sz="1600" dirty="0" err="1"/>
              <a:t>Története</a:t>
            </a:r>
            <a:r>
              <a:rPr lang="tr-TR" sz="1600" dirty="0"/>
              <a:t> 1900-ig, s.3, 147,   </a:t>
            </a:r>
            <a:r>
              <a:rPr lang="tr-TR" sz="1600" dirty="0">
                <a:hlinkClick r:id="rId2"/>
              </a:rPr>
              <a:t>http://mek.oszk.hu/12000/12010/</a:t>
            </a:r>
            <a:endParaRPr lang="tr-TR" sz="1600" dirty="0"/>
          </a:p>
          <a:p>
            <a:pPr algn="just"/>
            <a:endParaRPr lang="tr-TR"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2672697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4C5A13-033A-453A-B67F-B73F51BA0DE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12A35B1-63A8-469A-A579-1CBB0E416B2D}"/>
              </a:ext>
            </a:extLst>
          </p:cNvPr>
          <p:cNvSpPr>
            <a:spLocks noGrp="1"/>
          </p:cNvSpPr>
          <p:nvPr>
            <p:ph idx="1"/>
          </p:nvPr>
        </p:nvSpPr>
        <p:spPr/>
        <p:txBody>
          <a:bodyPr/>
          <a:lstStyle/>
          <a:p>
            <a:pPr algn="just"/>
            <a:r>
              <a:rPr lang="tr-TR" dirty="0"/>
              <a:t>Macar dilbiliminin erken döneminin Macar dili ile ilgili en önemli özelliklerinden biri, Macarcanın kendi yazım ve biçimsel yapısını, kurallarını, başlangıç aşamasında da olsa oluşturmaya, göstermeye başlaması olarak tanımlanabilir.</a:t>
            </a:r>
          </a:p>
          <a:p>
            <a:endParaRPr lang="tr-TR" dirty="0"/>
          </a:p>
          <a:p>
            <a:endParaRPr lang="tr-TR" dirty="0"/>
          </a:p>
        </p:txBody>
      </p:sp>
    </p:spTree>
    <p:extLst>
      <p:ext uri="{BB962C8B-B14F-4D97-AF65-F5344CB8AC3E}">
        <p14:creationId xmlns:p14="http://schemas.microsoft.com/office/powerpoint/2010/main" val="1965673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2FB507-8D15-4736-A3D2-9C6663370834}"/>
              </a:ext>
            </a:extLst>
          </p:cNvPr>
          <p:cNvSpPr>
            <a:spLocks noGrp="1"/>
          </p:cNvSpPr>
          <p:nvPr>
            <p:ph type="title"/>
          </p:nvPr>
        </p:nvSpPr>
        <p:spPr/>
        <p:txBody>
          <a:bodyPr>
            <a:normAutofit/>
          </a:bodyPr>
          <a:lstStyle/>
          <a:p>
            <a:r>
              <a:rPr lang="tr-TR" sz="3600" dirty="0"/>
              <a:t>Erken dönem gramer kitapları ve sözlük çalışmaları  </a:t>
            </a:r>
            <a:br>
              <a:rPr lang="tr-TR" dirty="0"/>
            </a:br>
            <a:r>
              <a:rPr lang="tr-TR" sz="1800" dirty="0"/>
              <a:t> </a:t>
            </a:r>
            <a:endParaRPr lang="tr-TR" dirty="0"/>
          </a:p>
        </p:txBody>
      </p:sp>
      <p:sp>
        <p:nvSpPr>
          <p:cNvPr id="3" name="İçerik Yer Tutucusu 2">
            <a:extLst>
              <a:ext uri="{FF2B5EF4-FFF2-40B4-BE49-F238E27FC236}">
                <a16:creationId xmlns:a16="http://schemas.microsoft.com/office/drawing/2014/main" id="{235CFDCC-E89B-4AE5-A870-BA9826429520}"/>
              </a:ext>
            </a:extLst>
          </p:cNvPr>
          <p:cNvSpPr>
            <a:spLocks noGrp="1"/>
          </p:cNvSpPr>
          <p:nvPr>
            <p:ph idx="1"/>
          </p:nvPr>
        </p:nvSpPr>
        <p:spPr/>
        <p:txBody>
          <a:bodyPr>
            <a:normAutofit fontScale="85000" lnSpcReduction="20000"/>
          </a:bodyPr>
          <a:lstStyle/>
          <a:p>
            <a:pPr algn="just">
              <a:lnSpc>
                <a:spcPct val="120000"/>
              </a:lnSpc>
            </a:pPr>
            <a:r>
              <a:rPr lang="tr-TR" dirty="0"/>
              <a:t>János </a:t>
            </a:r>
            <a:r>
              <a:rPr lang="tr-TR" dirty="0" err="1"/>
              <a:t>Slyvester</a:t>
            </a:r>
            <a:r>
              <a:rPr lang="tr-TR" dirty="0"/>
              <a:t> (*1504-*1553): «</a:t>
            </a:r>
            <a:r>
              <a:rPr lang="tr-TR" i="1" dirty="0"/>
              <a:t>Grammatica </a:t>
            </a:r>
            <a:r>
              <a:rPr lang="tr-TR" i="1" dirty="0" err="1"/>
              <a:t>Hvngarolatina</a:t>
            </a:r>
            <a:r>
              <a:rPr lang="tr-TR" i="1" dirty="0"/>
              <a:t> in usu </a:t>
            </a:r>
            <a:r>
              <a:rPr lang="tr-TR" i="1" dirty="0" err="1"/>
              <a:t>puerorum</a:t>
            </a:r>
            <a:r>
              <a:rPr lang="tr-TR" i="1" dirty="0"/>
              <a:t>» </a:t>
            </a:r>
            <a:r>
              <a:rPr lang="tr-TR" dirty="0"/>
              <a:t>(1539).</a:t>
            </a:r>
          </a:p>
          <a:p>
            <a:pPr algn="just">
              <a:lnSpc>
                <a:spcPct val="120000"/>
              </a:lnSpc>
            </a:pPr>
            <a:r>
              <a:rPr lang="tr-TR" dirty="0" err="1"/>
              <a:t>Mátyás</a:t>
            </a:r>
            <a:r>
              <a:rPr lang="tr-TR" dirty="0"/>
              <a:t> </a:t>
            </a:r>
            <a:r>
              <a:rPr lang="tr-TR" dirty="0" err="1"/>
              <a:t>Dévai</a:t>
            </a:r>
            <a:r>
              <a:rPr lang="tr-TR" dirty="0"/>
              <a:t> </a:t>
            </a:r>
            <a:r>
              <a:rPr lang="tr-TR" dirty="0" err="1"/>
              <a:t>Bíró</a:t>
            </a:r>
            <a:r>
              <a:rPr lang="tr-TR" dirty="0"/>
              <a:t> (*1500-*1545): «</a:t>
            </a:r>
            <a:r>
              <a:rPr lang="tr-TR" i="1" dirty="0" err="1"/>
              <a:t>Orthographia</a:t>
            </a:r>
            <a:r>
              <a:rPr lang="tr-TR" i="1" dirty="0"/>
              <a:t> </a:t>
            </a:r>
            <a:r>
              <a:rPr lang="tr-TR" i="1" dirty="0" err="1"/>
              <a:t>Vngarica</a:t>
            </a:r>
            <a:r>
              <a:rPr lang="tr-TR" i="1" dirty="0"/>
              <a:t>» </a:t>
            </a:r>
            <a:r>
              <a:rPr lang="tr-TR" dirty="0"/>
              <a:t>(1538).</a:t>
            </a:r>
          </a:p>
          <a:p>
            <a:pPr algn="just">
              <a:lnSpc>
                <a:spcPct val="120000"/>
              </a:lnSpc>
            </a:pPr>
            <a:r>
              <a:rPr lang="tr-TR" dirty="0"/>
              <a:t>Albert Szenczi </a:t>
            </a:r>
            <a:r>
              <a:rPr lang="tr-TR" dirty="0" err="1"/>
              <a:t>Molnár</a:t>
            </a:r>
            <a:r>
              <a:rPr lang="tr-TR" dirty="0"/>
              <a:t> (1574-1637): «</a:t>
            </a:r>
            <a:r>
              <a:rPr lang="tr-TR" dirty="0" err="1"/>
              <a:t>Dictionarivm</a:t>
            </a:r>
            <a:r>
              <a:rPr lang="tr-TR" dirty="0"/>
              <a:t> </a:t>
            </a:r>
            <a:r>
              <a:rPr lang="tr-TR" dirty="0" err="1"/>
              <a:t>Latino-vngaricum</a:t>
            </a:r>
            <a:r>
              <a:rPr lang="tr-TR" dirty="0"/>
              <a:t> et </a:t>
            </a:r>
            <a:r>
              <a:rPr lang="tr-TR" dirty="0" err="1"/>
              <a:t>Vngarico-latinvm</a:t>
            </a:r>
            <a:r>
              <a:rPr lang="tr-TR" dirty="0"/>
              <a:t>» (1604)/ </a:t>
            </a:r>
            <a:r>
              <a:rPr lang="tr-TR" i="1" dirty="0"/>
              <a:t>Novae </a:t>
            </a:r>
            <a:r>
              <a:rPr lang="tr-TR" i="1" dirty="0" err="1"/>
              <a:t>Grammaticae</a:t>
            </a:r>
            <a:r>
              <a:rPr lang="tr-TR" i="1" dirty="0"/>
              <a:t> </a:t>
            </a:r>
            <a:r>
              <a:rPr lang="tr-TR" i="1" dirty="0" err="1"/>
              <a:t>Vngaricae</a:t>
            </a:r>
            <a:r>
              <a:rPr lang="tr-TR" i="1" dirty="0"/>
              <a:t>…</a:t>
            </a:r>
            <a:r>
              <a:rPr lang="tr-TR" i="1" dirty="0" err="1"/>
              <a:t>Libri</a:t>
            </a:r>
            <a:r>
              <a:rPr lang="tr-TR" i="1" dirty="0"/>
              <a:t> </a:t>
            </a:r>
            <a:r>
              <a:rPr lang="tr-TR" i="1" dirty="0" err="1"/>
              <a:t>Duo</a:t>
            </a:r>
            <a:r>
              <a:rPr lang="tr-TR" i="1" dirty="0"/>
              <a:t>» </a:t>
            </a:r>
            <a:r>
              <a:rPr lang="tr-TR" dirty="0"/>
              <a:t>(1610). </a:t>
            </a:r>
          </a:p>
          <a:p>
            <a:pPr algn="just">
              <a:lnSpc>
                <a:spcPct val="120000"/>
              </a:lnSpc>
            </a:pPr>
            <a:r>
              <a:rPr lang="tr-TR" dirty="0"/>
              <a:t>István </a:t>
            </a:r>
            <a:r>
              <a:rPr lang="tr-TR" dirty="0" err="1"/>
              <a:t>Geleji</a:t>
            </a:r>
            <a:r>
              <a:rPr lang="tr-TR" dirty="0"/>
              <a:t> </a:t>
            </a:r>
            <a:r>
              <a:rPr lang="tr-TR" dirty="0" err="1"/>
              <a:t>Katona</a:t>
            </a:r>
            <a:r>
              <a:rPr lang="tr-TR" dirty="0"/>
              <a:t> (1589-1649): «</a:t>
            </a:r>
            <a:r>
              <a:rPr lang="tr-TR" i="1" dirty="0"/>
              <a:t>Magyar </a:t>
            </a:r>
            <a:r>
              <a:rPr lang="tr-TR" i="1" dirty="0" err="1"/>
              <a:t>Grammatikatska</a:t>
            </a:r>
            <a:r>
              <a:rPr lang="tr-TR" i="1" dirty="0"/>
              <a:t>» </a:t>
            </a:r>
            <a:r>
              <a:rPr lang="tr-TR" dirty="0"/>
              <a:t>(1645).</a:t>
            </a:r>
          </a:p>
          <a:p>
            <a:pPr algn="just">
              <a:lnSpc>
                <a:spcPct val="120000"/>
              </a:lnSpc>
            </a:pPr>
            <a:r>
              <a:rPr lang="tr-TR" dirty="0"/>
              <a:t>Ferenc </a:t>
            </a:r>
            <a:r>
              <a:rPr lang="tr-TR" dirty="0" err="1"/>
              <a:t>Pápai-Páriz</a:t>
            </a:r>
            <a:r>
              <a:rPr lang="tr-TR" dirty="0"/>
              <a:t> (1649-1716): «</a:t>
            </a:r>
            <a:r>
              <a:rPr lang="tr-TR" i="1" dirty="0" err="1"/>
              <a:t>Dictinorium</a:t>
            </a:r>
            <a:r>
              <a:rPr lang="tr-TR" i="1" dirty="0"/>
              <a:t> </a:t>
            </a:r>
            <a:r>
              <a:rPr lang="tr-TR" i="1" dirty="0" err="1"/>
              <a:t>Latino-Hungaricum</a:t>
            </a:r>
            <a:r>
              <a:rPr lang="tr-TR" i="1" dirty="0"/>
              <a:t> et </a:t>
            </a:r>
            <a:r>
              <a:rPr lang="tr-TR" i="1" dirty="0" err="1"/>
              <a:t>Hungaro-Latinum</a:t>
            </a:r>
            <a:r>
              <a:rPr lang="tr-TR" i="1" dirty="0"/>
              <a:t>…» </a:t>
            </a:r>
            <a:r>
              <a:rPr lang="tr-TR" dirty="0"/>
              <a:t>(1708).</a:t>
            </a:r>
          </a:p>
          <a:p>
            <a:pPr marL="0" indent="0">
              <a:buNone/>
            </a:pPr>
            <a:endParaRPr lang="tr-TR" dirty="0"/>
          </a:p>
          <a:p>
            <a:pPr marL="0" indent="0">
              <a:buNone/>
            </a:pPr>
            <a:r>
              <a:rPr lang="tr-TR" sz="2100" dirty="0"/>
              <a:t>(Kaynak:  </a:t>
            </a:r>
            <a:r>
              <a:rPr lang="tr-TR" sz="2100" dirty="0" err="1"/>
              <a:t>H.Bottyánfy</a:t>
            </a:r>
            <a:r>
              <a:rPr lang="tr-TR" sz="2100" dirty="0"/>
              <a:t>- </a:t>
            </a:r>
            <a:r>
              <a:rPr lang="tr-TR" sz="2100" dirty="0" err="1"/>
              <a:t>Horváth</a:t>
            </a:r>
            <a:r>
              <a:rPr lang="tr-TR" sz="2100" dirty="0"/>
              <a:t> - </a:t>
            </a:r>
            <a:r>
              <a:rPr lang="tr-TR" sz="2100" dirty="0" err="1"/>
              <a:t>Korompay</a:t>
            </a:r>
            <a:r>
              <a:rPr lang="tr-TR" sz="2100" dirty="0"/>
              <a:t> - </a:t>
            </a:r>
            <a:r>
              <a:rPr lang="tr-TR" sz="2100" dirty="0" err="1"/>
              <a:t>D.Mátai</a:t>
            </a:r>
            <a:r>
              <a:rPr lang="tr-TR" sz="2100" dirty="0"/>
              <a:t>, s.51, 107).</a:t>
            </a:r>
          </a:p>
          <a:p>
            <a:pPr algn="just">
              <a:lnSpc>
                <a:spcPct val="120000"/>
              </a:lnSpc>
            </a:pPr>
            <a:endParaRPr lang="tr-TR" dirty="0"/>
          </a:p>
          <a:p>
            <a:endParaRPr lang="tr-TR" dirty="0"/>
          </a:p>
        </p:txBody>
      </p:sp>
    </p:spTree>
    <p:extLst>
      <p:ext uri="{BB962C8B-B14F-4D97-AF65-F5344CB8AC3E}">
        <p14:creationId xmlns:p14="http://schemas.microsoft.com/office/powerpoint/2010/main" val="2376678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4B210E-EDF5-4AB5-B0C5-63465FC868E4}"/>
              </a:ext>
            </a:extLst>
          </p:cNvPr>
          <p:cNvSpPr>
            <a:spLocks noGrp="1"/>
          </p:cNvSpPr>
          <p:nvPr>
            <p:ph type="title"/>
          </p:nvPr>
        </p:nvSpPr>
        <p:spPr/>
        <p:txBody>
          <a:bodyPr/>
          <a:lstStyle/>
          <a:p>
            <a:r>
              <a:rPr lang="tr-TR" dirty="0"/>
              <a:t>Gramer ve Sözlükler</a:t>
            </a:r>
          </a:p>
        </p:txBody>
      </p:sp>
      <p:sp>
        <p:nvSpPr>
          <p:cNvPr id="3" name="İçerik Yer Tutucusu 2">
            <a:extLst>
              <a:ext uri="{FF2B5EF4-FFF2-40B4-BE49-F238E27FC236}">
                <a16:creationId xmlns:a16="http://schemas.microsoft.com/office/drawing/2014/main" id="{813D81DB-1614-45A6-9104-CCC43137B7C6}"/>
              </a:ext>
            </a:extLst>
          </p:cNvPr>
          <p:cNvSpPr>
            <a:spLocks noGrp="1"/>
          </p:cNvSpPr>
          <p:nvPr>
            <p:ph idx="1"/>
          </p:nvPr>
        </p:nvSpPr>
        <p:spPr/>
        <p:txBody>
          <a:bodyPr/>
          <a:lstStyle/>
          <a:p>
            <a:pPr algn="just"/>
            <a:r>
              <a:rPr lang="tr-TR" dirty="0"/>
              <a:t>János </a:t>
            </a:r>
            <a:r>
              <a:rPr lang="tr-TR" dirty="0" err="1"/>
              <a:t>Slyvester’in</a:t>
            </a:r>
            <a:r>
              <a:rPr lang="tr-TR" dirty="0"/>
              <a:t> </a:t>
            </a:r>
            <a:r>
              <a:rPr lang="tr-TR" i="1" dirty="0"/>
              <a:t>Grammatica </a:t>
            </a:r>
            <a:r>
              <a:rPr lang="tr-TR" i="1" dirty="0" err="1"/>
              <a:t>Hungaro-latina</a:t>
            </a:r>
            <a:r>
              <a:rPr lang="tr-TR" i="1" dirty="0"/>
              <a:t> </a:t>
            </a:r>
            <a:r>
              <a:rPr lang="tr-TR" dirty="0"/>
              <a:t>adlı eseriyle başlayan bu gramer ve sözlük çalışmaları Macar dilbilim tarihinin erken dönemindeki durumu ile ilgili önemli veriler sunmakta ve Macar dilinin sözvarlığı ve dil bilgisi kurallarının gösterilmeye başlanması bakımından önem taşımaktadırlar.</a:t>
            </a:r>
          </a:p>
        </p:txBody>
      </p:sp>
    </p:spTree>
    <p:extLst>
      <p:ext uri="{BB962C8B-B14F-4D97-AF65-F5344CB8AC3E}">
        <p14:creationId xmlns:p14="http://schemas.microsoft.com/office/powerpoint/2010/main" val="4109934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B71A1D-D8C7-4C01-BB59-47ED25958B0E}"/>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B466E4A5-AE2C-4B36-8DB5-371C3BEC3B06}"/>
              </a:ext>
            </a:extLst>
          </p:cNvPr>
          <p:cNvSpPr>
            <a:spLocks noGrp="1"/>
          </p:cNvSpPr>
          <p:nvPr>
            <p:ph idx="1"/>
          </p:nvPr>
        </p:nvSpPr>
        <p:spPr/>
        <p:txBody>
          <a:bodyPr/>
          <a:lstStyle/>
          <a:p>
            <a:pPr algn="just"/>
            <a:r>
              <a:rPr lang="tr-TR" dirty="0"/>
              <a:t>H.Bottyánfy, Éva - </a:t>
            </a:r>
            <a:r>
              <a:rPr lang="tr-TR" dirty="0" err="1"/>
              <a:t>Horváth</a:t>
            </a:r>
            <a:r>
              <a:rPr lang="tr-TR" dirty="0"/>
              <a:t>, </a:t>
            </a:r>
            <a:r>
              <a:rPr lang="tr-TR" dirty="0" err="1"/>
              <a:t>Mária</a:t>
            </a:r>
            <a:r>
              <a:rPr lang="tr-TR" dirty="0"/>
              <a:t> - </a:t>
            </a:r>
            <a:r>
              <a:rPr lang="tr-TR" dirty="0" err="1"/>
              <a:t>Korompay</a:t>
            </a:r>
            <a:r>
              <a:rPr lang="tr-TR" dirty="0"/>
              <a:t>, </a:t>
            </a:r>
            <a:r>
              <a:rPr lang="tr-TR" dirty="0" err="1"/>
              <a:t>Klára</a:t>
            </a:r>
            <a:r>
              <a:rPr lang="tr-TR" dirty="0"/>
              <a:t> - </a:t>
            </a:r>
            <a:r>
              <a:rPr lang="tr-TR" dirty="0" err="1"/>
              <a:t>D.Mátai</a:t>
            </a:r>
            <a:r>
              <a:rPr lang="tr-TR" dirty="0"/>
              <a:t>, </a:t>
            </a:r>
            <a:r>
              <a:rPr lang="tr-TR" dirty="0" err="1"/>
              <a:t>Mária</a:t>
            </a:r>
            <a:r>
              <a:rPr lang="tr-TR" dirty="0"/>
              <a:t>, </a:t>
            </a:r>
            <a:r>
              <a:rPr lang="tr-TR" i="1" dirty="0" err="1"/>
              <a:t>Bevezetés</a:t>
            </a:r>
            <a:r>
              <a:rPr lang="tr-TR" i="1" dirty="0"/>
              <a:t> az </a:t>
            </a:r>
            <a:r>
              <a:rPr lang="tr-TR" i="1" dirty="0" err="1"/>
              <a:t>egyetemi</a:t>
            </a:r>
            <a:r>
              <a:rPr lang="tr-TR" i="1" dirty="0"/>
              <a:t> magyar </a:t>
            </a:r>
            <a:r>
              <a:rPr lang="tr-TR" i="1" dirty="0" err="1"/>
              <a:t>nyelvészeti</a:t>
            </a:r>
            <a:r>
              <a:rPr lang="tr-TR" i="1" dirty="0"/>
              <a:t> </a:t>
            </a:r>
            <a:r>
              <a:rPr lang="tr-TR" i="1" dirty="0" err="1"/>
              <a:t>tanulmányokba</a:t>
            </a:r>
            <a:r>
              <a:rPr lang="tr-TR" dirty="0"/>
              <a:t>, </a:t>
            </a:r>
            <a:r>
              <a:rPr lang="tr-TR" dirty="0" err="1"/>
              <a:t>Tankönyvkiadó</a:t>
            </a:r>
            <a:r>
              <a:rPr lang="tr-TR" dirty="0"/>
              <a:t>, </a:t>
            </a:r>
            <a:r>
              <a:rPr lang="tr-TR" dirty="0" err="1"/>
              <a:t>Budapest</a:t>
            </a:r>
            <a:r>
              <a:rPr lang="tr-TR" dirty="0"/>
              <a:t>, 1990.</a:t>
            </a:r>
          </a:p>
          <a:p>
            <a:pPr algn="just"/>
            <a:endParaRPr lang="tr-TR" dirty="0"/>
          </a:p>
          <a:p>
            <a:pPr algn="just"/>
            <a:r>
              <a:rPr lang="tr-TR" dirty="0"/>
              <a:t>Magyar </a:t>
            </a:r>
            <a:r>
              <a:rPr lang="tr-TR" dirty="0" err="1"/>
              <a:t>Irodalom</a:t>
            </a:r>
            <a:r>
              <a:rPr lang="tr-TR" dirty="0"/>
              <a:t> </a:t>
            </a:r>
            <a:r>
              <a:rPr lang="tr-TR" dirty="0" err="1"/>
              <a:t>Története</a:t>
            </a:r>
            <a:r>
              <a:rPr lang="tr-TR" dirty="0"/>
              <a:t> 1900-ig, </a:t>
            </a:r>
            <a:r>
              <a:rPr lang="tr-TR" dirty="0" err="1"/>
              <a:t>Sz</a:t>
            </a:r>
            <a:r>
              <a:rPr lang="tr-TR" dirty="0"/>
              <a:t>. </a:t>
            </a:r>
            <a:r>
              <a:rPr lang="tr-TR" dirty="0" err="1"/>
              <a:t>Ferenczi</a:t>
            </a:r>
            <a:r>
              <a:rPr lang="tr-TR" dirty="0"/>
              <a:t> </a:t>
            </a:r>
            <a:r>
              <a:rPr lang="tr-TR" dirty="0" err="1"/>
              <a:t>Zoltán</a:t>
            </a:r>
            <a:r>
              <a:rPr lang="tr-TR" dirty="0"/>
              <a:t>, </a:t>
            </a:r>
            <a:r>
              <a:rPr lang="tr-TR" dirty="0" err="1"/>
              <a:t>Irták</a:t>
            </a:r>
            <a:r>
              <a:rPr lang="tr-TR" dirty="0"/>
              <a:t>: </a:t>
            </a:r>
            <a:r>
              <a:rPr lang="tr-TR" dirty="0" err="1"/>
              <a:t>Simonyi</a:t>
            </a:r>
            <a:r>
              <a:rPr lang="tr-TR" dirty="0"/>
              <a:t> </a:t>
            </a:r>
            <a:r>
              <a:rPr lang="tr-TR" dirty="0" err="1"/>
              <a:t>Zsigmond-Pintér</a:t>
            </a:r>
            <a:r>
              <a:rPr lang="tr-TR" dirty="0"/>
              <a:t> </a:t>
            </a:r>
            <a:r>
              <a:rPr lang="tr-TR" dirty="0" err="1"/>
              <a:t>Jenő</a:t>
            </a:r>
            <a:r>
              <a:rPr lang="tr-TR" dirty="0"/>
              <a:t>, </a:t>
            </a:r>
            <a:r>
              <a:rPr lang="tr-TR" dirty="0" err="1"/>
              <a:t>Kardos</a:t>
            </a:r>
            <a:r>
              <a:rPr lang="tr-TR" dirty="0"/>
              <a:t> Albert-</a:t>
            </a:r>
            <a:r>
              <a:rPr lang="tr-TR" dirty="0" err="1"/>
              <a:t>Endrődi</a:t>
            </a:r>
            <a:r>
              <a:rPr lang="tr-TR" dirty="0"/>
              <a:t> Sándor, </a:t>
            </a:r>
            <a:r>
              <a:rPr lang="tr-TR" dirty="0" err="1"/>
              <a:t>Ferenczi</a:t>
            </a:r>
            <a:r>
              <a:rPr lang="tr-TR" dirty="0"/>
              <a:t> </a:t>
            </a:r>
            <a:r>
              <a:rPr lang="tr-TR" dirty="0" err="1"/>
              <a:t>Zoltán</a:t>
            </a:r>
            <a:r>
              <a:rPr lang="tr-TR" dirty="0"/>
              <a:t>,  </a:t>
            </a:r>
            <a:r>
              <a:rPr lang="tr-TR" dirty="0" err="1"/>
              <a:t>Athenaeum</a:t>
            </a:r>
            <a:r>
              <a:rPr lang="tr-TR" dirty="0"/>
              <a:t> </a:t>
            </a:r>
            <a:r>
              <a:rPr lang="tr-TR" dirty="0" err="1"/>
              <a:t>Irodalmi</a:t>
            </a:r>
            <a:r>
              <a:rPr lang="tr-TR" dirty="0"/>
              <a:t> </a:t>
            </a:r>
            <a:r>
              <a:rPr lang="tr-TR" dirty="0" err="1"/>
              <a:t>és</a:t>
            </a:r>
            <a:r>
              <a:rPr lang="tr-TR" dirty="0"/>
              <a:t> </a:t>
            </a:r>
            <a:r>
              <a:rPr lang="tr-TR" dirty="0" err="1"/>
              <a:t>Nyomdai</a:t>
            </a:r>
            <a:r>
              <a:rPr lang="tr-TR" dirty="0"/>
              <a:t> </a:t>
            </a:r>
            <a:r>
              <a:rPr lang="tr-TR" dirty="0" err="1"/>
              <a:t>Részvénytársulat</a:t>
            </a:r>
            <a:r>
              <a:rPr lang="tr-TR" dirty="0"/>
              <a:t>, </a:t>
            </a:r>
            <a:r>
              <a:rPr lang="tr-TR" dirty="0" err="1"/>
              <a:t>Budapest</a:t>
            </a:r>
            <a:r>
              <a:rPr lang="tr-TR" dirty="0"/>
              <a:t>, 1913.</a:t>
            </a:r>
            <a:r>
              <a:rPr lang="tr-TR" dirty="0">
                <a:hlinkClick r:id="rId2"/>
              </a:rPr>
              <a:t> http://mek.oszk.hu/12000/12010/</a:t>
            </a:r>
            <a:r>
              <a:rPr lang="tr-TR" dirty="0"/>
              <a:t> Erişim Tarihi: 11.05.2020</a:t>
            </a:r>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23737579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472</Words>
  <Application>Microsoft Office PowerPoint</Application>
  <PresentationFormat>Geniş ekran</PresentationFormat>
  <Paragraphs>38</Paragraphs>
  <Slides>8</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Macar Dil Bilimi</vt:lpstr>
      <vt:lpstr>Kısa Hatırlatmalar</vt:lpstr>
      <vt:lpstr>PowerPoint Sunusu</vt:lpstr>
      <vt:lpstr>Grammatica Hungaro-latina</vt:lpstr>
      <vt:lpstr>PowerPoint Sunusu</vt:lpstr>
      <vt:lpstr>Erken dönem gramer kitapları ve sözlük çalışmaları    </vt:lpstr>
      <vt:lpstr>Gramer ve Sözlükler</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Macar Dil Bilimi</dc:title>
  <dc:creator>Alpertunga Altaylı</dc:creator>
  <cp:lastModifiedBy>Alpertunga Altaylı</cp:lastModifiedBy>
  <cp:revision>101</cp:revision>
  <dcterms:created xsi:type="dcterms:W3CDTF">2020-05-04T09:53:18Z</dcterms:created>
  <dcterms:modified xsi:type="dcterms:W3CDTF">2020-05-12T12:49:08Z</dcterms:modified>
</cp:coreProperties>
</file>