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0" r:id="rId2"/>
    <p:sldId id="257" r:id="rId3"/>
    <p:sldId id="262" r:id="rId4"/>
    <p:sldId id="263" r:id="rId5"/>
    <p:sldId id="268" r:id="rId6"/>
    <p:sldId id="264" r:id="rId7"/>
    <p:sldId id="266" r:id="rId8"/>
    <p:sldId id="26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4694"/>
  </p:normalViewPr>
  <p:slideViewPr>
    <p:cSldViewPr snapToGrid="0">
      <p:cViewPr varScale="1">
        <p:scale>
          <a:sx n="106" d="100"/>
          <a:sy n="106" d="100"/>
        </p:scale>
        <p:origin x="208"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294F7A-CCD9-FD4C-AC06-66A8EBB2A1D4}" type="datetimeFigureOut">
              <a:rPr lang="tr-TR" smtClean="0"/>
              <a:t>23.03.2020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C60823-624A-B643-8FA8-E991504F09E2}" type="slidenum">
              <a:rPr lang="tr-TR" smtClean="0"/>
              <a:t>‹#›</a:t>
            </a:fld>
            <a:endParaRPr lang="tr-TR"/>
          </a:p>
        </p:txBody>
      </p:sp>
    </p:spTree>
    <p:extLst>
      <p:ext uri="{BB962C8B-B14F-4D97-AF65-F5344CB8AC3E}">
        <p14:creationId xmlns:p14="http://schemas.microsoft.com/office/powerpoint/2010/main" val="1693520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3DB31423-B8E9-D843-9BC0-B1DA4423EB3E}" type="datetime1">
              <a:rPr lang="tr-TR" smtClean="0"/>
              <a:t>23.03.2020</a:t>
            </a:fld>
            <a:endParaRPr lang="tr-TR" dirty="0"/>
          </a:p>
        </p:txBody>
      </p:sp>
      <p:sp>
        <p:nvSpPr>
          <p:cNvPr id="5" name="Altbilgi Yer Tutucusu 4"/>
          <p:cNvSpPr>
            <a:spLocks noGrp="1"/>
          </p:cNvSpPr>
          <p:nvPr>
            <p:ph type="ftr" sz="quarter" idx="11"/>
          </p:nvPr>
        </p:nvSpPr>
        <p:spPr/>
        <p:txBody>
          <a:bodyPr/>
          <a:lstStyle/>
          <a:p>
            <a:r>
              <a:rPr lang="tr-TR"/>
              <a:t>Sinematografi / Prof. Dr. S. Ruken Öztürk</a:t>
            </a:r>
            <a:endParaRPr lang="tr-TR" dirty="0"/>
          </a:p>
        </p:txBody>
      </p:sp>
      <p:sp>
        <p:nvSpPr>
          <p:cNvPr id="6" name="Slayt Numarası Yer Tutucusu 5"/>
          <p:cNvSpPr>
            <a:spLocks noGrp="1"/>
          </p:cNvSpPr>
          <p:nvPr>
            <p:ph type="sldNum" sz="quarter" idx="12"/>
          </p:nvPr>
        </p:nvSpPr>
        <p:spPr/>
        <p:txBody>
          <a:bodyPr/>
          <a:lstStyle/>
          <a:p>
            <a:fld id="{29B85EE6-55C2-4155-A52B-6E92E2B97A52}" type="slidenum">
              <a:rPr lang="tr-TR" smtClean="0"/>
              <a:t>‹#›</a:t>
            </a:fld>
            <a:endParaRPr lang="tr-TR" dirty="0"/>
          </a:p>
        </p:txBody>
      </p:sp>
    </p:spTree>
    <p:extLst>
      <p:ext uri="{BB962C8B-B14F-4D97-AF65-F5344CB8AC3E}">
        <p14:creationId xmlns:p14="http://schemas.microsoft.com/office/powerpoint/2010/main" val="674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1EB5A2F-0138-184E-9C58-7157D316ED2B}" type="datetime1">
              <a:rPr lang="tr-TR" smtClean="0"/>
              <a:t>23.03.2020</a:t>
            </a:fld>
            <a:endParaRPr lang="tr-TR" dirty="0"/>
          </a:p>
        </p:txBody>
      </p:sp>
      <p:sp>
        <p:nvSpPr>
          <p:cNvPr id="5" name="Altbilgi Yer Tutucusu 4"/>
          <p:cNvSpPr>
            <a:spLocks noGrp="1"/>
          </p:cNvSpPr>
          <p:nvPr>
            <p:ph type="ftr" sz="quarter" idx="11"/>
          </p:nvPr>
        </p:nvSpPr>
        <p:spPr/>
        <p:txBody>
          <a:bodyPr/>
          <a:lstStyle/>
          <a:p>
            <a:r>
              <a:rPr lang="tr-TR"/>
              <a:t>Sinematografi / Prof. Dr. S. Ruken Öztürk</a:t>
            </a:r>
            <a:endParaRPr lang="tr-TR" dirty="0"/>
          </a:p>
        </p:txBody>
      </p:sp>
      <p:sp>
        <p:nvSpPr>
          <p:cNvPr id="6" name="Slayt Numarası Yer Tutucusu 5"/>
          <p:cNvSpPr>
            <a:spLocks noGrp="1"/>
          </p:cNvSpPr>
          <p:nvPr>
            <p:ph type="sldNum" sz="quarter" idx="12"/>
          </p:nvPr>
        </p:nvSpPr>
        <p:spPr/>
        <p:txBody>
          <a:bodyPr/>
          <a:lstStyle/>
          <a:p>
            <a:fld id="{29B85EE6-55C2-4155-A52B-6E92E2B97A52}" type="slidenum">
              <a:rPr lang="tr-TR" smtClean="0"/>
              <a:t>‹#›</a:t>
            </a:fld>
            <a:endParaRPr lang="tr-TR" dirty="0"/>
          </a:p>
        </p:txBody>
      </p:sp>
    </p:spTree>
    <p:extLst>
      <p:ext uri="{BB962C8B-B14F-4D97-AF65-F5344CB8AC3E}">
        <p14:creationId xmlns:p14="http://schemas.microsoft.com/office/powerpoint/2010/main" val="1656228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10C4B5E-DB0E-CD46-993B-8B767B055CB7}" type="datetime1">
              <a:rPr lang="tr-TR" smtClean="0"/>
              <a:t>23.03.2020</a:t>
            </a:fld>
            <a:endParaRPr lang="tr-TR" dirty="0"/>
          </a:p>
        </p:txBody>
      </p:sp>
      <p:sp>
        <p:nvSpPr>
          <p:cNvPr id="5" name="Altbilgi Yer Tutucusu 4"/>
          <p:cNvSpPr>
            <a:spLocks noGrp="1"/>
          </p:cNvSpPr>
          <p:nvPr>
            <p:ph type="ftr" sz="quarter" idx="11"/>
          </p:nvPr>
        </p:nvSpPr>
        <p:spPr/>
        <p:txBody>
          <a:bodyPr/>
          <a:lstStyle/>
          <a:p>
            <a:r>
              <a:rPr lang="tr-TR"/>
              <a:t>Sinematografi / Prof. Dr. S. Ruken Öztürk</a:t>
            </a:r>
            <a:endParaRPr lang="tr-TR" dirty="0"/>
          </a:p>
        </p:txBody>
      </p:sp>
      <p:sp>
        <p:nvSpPr>
          <p:cNvPr id="6" name="Slayt Numarası Yer Tutucusu 5"/>
          <p:cNvSpPr>
            <a:spLocks noGrp="1"/>
          </p:cNvSpPr>
          <p:nvPr>
            <p:ph type="sldNum" sz="quarter" idx="12"/>
          </p:nvPr>
        </p:nvSpPr>
        <p:spPr/>
        <p:txBody>
          <a:bodyPr/>
          <a:lstStyle/>
          <a:p>
            <a:fld id="{29B85EE6-55C2-4155-A52B-6E92E2B97A52}" type="slidenum">
              <a:rPr lang="tr-TR" smtClean="0"/>
              <a:t>‹#›</a:t>
            </a:fld>
            <a:endParaRPr lang="tr-TR" dirty="0"/>
          </a:p>
        </p:txBody>
      </p:sp>
    </p:spTree>
    <p:extLst>
      <p:ext uri="{BB962C8B-B14F-4D97-AF65-F5344CB8AC3E}">
        <p14:creationId xmlns:p14="http://schemas.microsoft.com/office/powerpoint/2010/main" val="1905127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9C41947B-E945-E243-B63B-919DA9ED3F40}" type="datetime1">
              <a:rPr lang="tr-TR" smtClean="0"/>
              <a:t>23.03.2020</a:t>
            </a:fld>
            <a:endParaRPr lang="tr-TR" dirty="0"/>
          </a:p>
        </p:txBody>
      </p:sp>
      <p:sp>
        <p:nvSpPr>
          <p:cNvPr id="5" name="Altbilgi Yer Tutucusu 4"/>
          <p:cNvSpPr>
            <a:spLocks noGrp="1"/>
          </p:cNvSpPr>
          <p:nvPr>
            <p:ph type="ftr" sz="quarter" idx="11"/>
          </p:nvPr>
        </p:nvSpPr>
        <p:spPr/>
        <p:txBody>
          <a:bodyPr/>
          <a:lstStyle/>
          <a:p>
            <a:r>
              <a:rPr lang="tr-TR"/>
              <a:t>Sinematografi / Prof. Dr. S. Ruken Öztürk</a:t>
            </a:r>
            <a:endParaRPr lang="tr-TR" dirty="0"/>
          </a:p>
        </p:txBody>
      </p:sp>
      <p:sp>
        <p:nvSpPr>
          <p:cNvPr id="6" name="Slayt Numarası Yer Tutucusu 5"/>
          <p:cNvSpPr>
            <a:spLocks noGrp="1"/>
          </p:cNvSpPr>
          <p:nvPr>
            <p:ph type="sldNum" sz="quarter" idx="12"/>
          </p:nvPr>
        </p:nvSpPr>
        <p:spPr/>
        <p:txBody>
          <a:bodyPr/>
          <a:lstStyle/>
          <a:p>
            <a:fld id="{29B85EE6-55C2-4155-A52B-6E92E2B97A52}" type="slidenum">
              <a:rPr lang="tr-TR" smtClean="0"/>
              <a:t>‹#›</a:t>
            </a:fld>
            <a:endParaRPr lang="tr-TR" dirty="0"/>
          </a:p>
        </p:txBody>
      </p:sp>
    </p:spTree>
    <p:extLst>
      <p:ext uri="{BB962C8B-B14F-4D97-AF65-F5344CB8AC3E}">
        <p14:creationId xmlns:p14="http://schemas.microsoft.com/office/powerpoint/2010/main" val="1171693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97998DE6-1220-8540-ADBC-4F3C2ACBEE3E}" type="datetime1">
              <a:rPr lang="tr-TR" smtClean="0"/>
              <a:t>23.03.2020</a:t>
            </a:fld>
            <a:endParaRPr lang="tr-TR" dirty="0"/>
          </a:p>
        </p:txBody>
      </p:sp>
      <p:sp>
        <p:nvSpPr>
          <p:cNvPr id="5" name="Altbilgi Yer Tutucusu 4"/>
          <p:cNvSpPr>
            <a:spLocks noGrp="1"/>
          </p:cNvSpPr>
          <p:nvPr>
            <p:ph type="ftr" sz="quarter" idx="11"/>
          </p:nvPr>
        </p:nvSpPr>
        <p:spPr/>
        <p:txBody>
          <a:bodyPr/>
          <a:lstStyle/>
          <a:p>
            <a:r>
              <a:rPr lang="tr-TR"/>
              <a:t>Sinematografi / Prof. Dr. S. Ruken Öztürk</a:t>
            </a:r>
            <a:endParaRPr lang="tr-TR" dirty="0"/>
          </a:p>
        </p:txBody>
      </p:sp>
      <p:sp>
        <p:nvSpPr>
          <p:cNvPr id="6" name="Slayt Numarası Yer Tutucusu 5"/>
          <p:cNvSpPr>
            <a:spLocks noGrp="1"/>
          </p:cNvSpPr>
          <p:nvPr>
            <p:ph type="sldNum" sz="quarter" idx="12"/>
          </p:nvPr>
        </p:nvSpPr>
        <p:spPr/>
        <p:txBody>
          <a:bodyPr/>
          <a:lstStyle/>
          <a:p>
            <a:fld id="{29B85EE6-55C2-4155-A52B-6E92E2B97A52}" type="slidenum">
              <a:rPr lang="tr-TR" smtClean="0"/>
              <a:t>‹#›</a:t>
            </a:fld>
            <a:endParaRPr lang="tr-TR" dirty="0"/>
          </a:p>
        </p:txBody>
      </p:sp>
    </p:spTree>
    <p:extLst>
      <p:ext uri="{BB962C8B-B14F-4D97-AF65-F5344CB8AC3E}">
        <p14:creationId xmlns:p14="http://schemas.microsoft.com/office/powerpoint/2010/main" val="2724873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BAFA163D-22A9-B140-B251-1C088D606D08}" type="datetime1">
              <a:rPr lang="tr-TR" smtClean="0"/>
              <a:t>23.03.2020</a:t>
            </a:fld>
            <a:endParaRPr lang="tr-TR" dirty="0"/>
          </a:p>
        </p:txBody>
      </p:sp>
      <p:sp>
        <p:nvSpPr>
          <p:cNvPr id="6" name="Altbilgi Yer Tutucusu 5"/>
          <p:cNvSpPr>
            <a:spLocks noGrp="1"/>
          </p:cNvSpPr>
          <p:nvPr>
            <p:ph type="ftr" sz="quarter" idx="11"/>
          </p:nvPr>
        </p:nvSpPr>
        <p:spPr/>
        <p:txBody>
          <a:bodyPr/>
          <a:lstStyle/>
          <a:p>
            <a:r>
              <a:rPr lang="tr-TR"/>
              <a:t>Sinematografi / Prof. Dr. S. Ruken Öztürk</a:t>
            </a:r>
            <a:endParaRPr lang="tr-TR" dirty="0"/>
          </a:p>
        </p:txBody>
      </p:sp>
      <p:sp>
        <p:nvSpPr>
          <p:cNvPr id="7" name="Slayt Numarası Yer Tutucusu 6"/>
          <p:cNvSpPr>
            <a:spLocks noGrp="1"/>
          </p:cNvSpPr>
          <p:nvPr>
            <p:ph type="sldNum" sz="quarter" idx="12"/>
          </p:nvPr>
        </p:nvSpPr>
        <p:spPr/>
        <p:txBody>
          <a:bodyPr/>
          <a:lstStyle/>
          <a:p>
            <a:fld id="{29B85EE6-55C2-4155-A52B-6E92E2B97A52}" type="slidenum">
              <a:rPr lang="tr-TR" smtClean="0"/>
              <a:t>‹#›</a:t>
            </a:fld>
            <a:endParaRPr lang="tr-TR" dirty="0"/>
          </a:p>
        </p:txBody>
      </p:sp>
    </p:spTree>
    <p:extLst>
      <p:ext uri="{BB962C8B-B14F-4D97-AF65-F5344CB8AC3E}">
        <p14:creationId xmlns:p14="http://schemas.microsoft.com/office/powerpoint/2010/main" val="1032432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75C2BF27-E51E-D04C-A652-939EED8A567B}" type="datetime1">
              <a:rPr lang="tr-TR" smtClean="0"/>
              <a:t>23.03.2020</a:t>
            </a:fld>
            <a:endParaRPr lang="tr-TR" dirty="0"/>
          </a:p>
        </p:txBody>
      </p:sp>
      <p:sp>
        <p:nvSpPr>
          <p:cNvPr id="8" name="Altbilgi Yer Tutucusu 7"/>
          <p:cNvSpPr>
            <a:spLocks noGrp="1"/>
          </p:cNvSpPr>
          <p:nvPr>
            <p:ph type="ftr" sz="quarter" idx="11"/>
          </p:nvPr>
        </p:nvSpPr>
        <p:spPr/>
        <p:txBody>
          <a:bodyPr/>
          <a:lstStyle/>
          <a:p>
            <a:r>
              <a:rPr lang="tr-TR"/>
              <a:t>Sinematografi / Prof. Dr. S. Ruken Öztürk</a:t>
            </a:r>
            <a:endParaRPr lang="tr-TR" dirty="0"/>
          </a:p>
        </p:txBody>
      </p:sp>
      <p:sp>
        <p:nvSpPr>
          <p:cNvPr id="9" name="Slayt Numarası Yer Tutucusu 8"/>
          <p:cNvSpPr>
            <a:spLocks noGrp="1"/>
          </p:cNvSpPr>
          <p:nvPr>
            <p:ph type="sldNum" sz="quarter" idx="12"/>
          </p:nvPr>
        </p:nvSpPr>
        <p:spPr/>
        <p:txBody>
          <a:bodyPr/>
          <a:lstStyle/>
          <a:p>
            <a:fld id="{29B85EE6-55C2-4155-A52B-6E92E2B97A52}" type="slidenum">
              <a:rPr lang="tr-TR" smtClean="0"/>
              <a:t>‹#›</a:t>
            </a:fld>
            <a:endParaRPr lang="tr-TR" dirty="0"/>
          </a:p>
        </p:txBody>
      </p:sp>
    </p:spTree>
    <p:extLst>
      <p:ext uri="{BB962C8B-B14F-4D97-AF65-F5344CB8AC3E}">
        <p14:creationId xmlns:p14="http://schemas.microsoft.com/office/powerpoint/2010/main" val="4060894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C8796CB5-AF9B-D340-B690-47F6960980CC}" type="datetime1">
              <a:rPr lang="tr-TR" smtClean="0"/>
              <a:t>23.03.2020</a:t>
            </a:fld>
            <a:endParaRPr lang="tr-TR" dirty="0"/>
          </a:p>
        </p:txBody>
      </p:sp>
      <p:sp>
        <p:nvSpPr>
          <p:cNvPr id="4" name="Altbilgi Yer Tutucusu 3"/>
          <p:cNvSpPr>
            <a:spLocks noGrp="1"/>
          </p:cNvSpPr>
          <p:nvPr>
            <p:ph type="ftr" sz="quarter" idx="11"/>
          </p:nvPr>
        </p:nvSpPr>
        <p:spPr/>
        <p:txBody>
          <a:bodyPr/>
          <a:lstStyle/>
          <a:p>
            <a:r>
              <a:rPr lang="tr-TR"/>
              <a:t>Sinematografi / Prof. Dr. S. Ruken Öztürk</a:t>
            </a:r>
            <a:endParaRPr lang="tr-TR" dirty="0"/>
          </a:p>
        </p:txBody>
      </p:sp>
      <p:sp>
        <p:nvSpPr>
          <p:cNvPr id="5" name="Slayt Numarası Yer Tutucusu 4"/>
          <p:cNvSpPr>
            <a:spLocks noGrp="1"/>
          </p:cNvSpPr>
          <p:nvPr>
            <p:ph type="sldNum" sz="quarter" idx="12"/>
          </p:nvPr>
        </p:nvSpPr>
        <p:spPr/>
        <p:txBody>
          <a:bodyPr/>
          <a:lstStyle/>
          <a:p>
            <a:fld id="{29B85EE6-55C2-4155-A52B-6E92E2B97A52}" type="slidenum">
              <a:rPr lang="tr-TR" smtClean="0"/>
              <a:t>‹#›</a:t>
            </a:fld>
            <a:endParaRPr lang="tr-TR" dirty="0"/>
          </a:p>
        </p:txBody>
      </p:sp>
    </p:spTree>
    <p:extLst>
      <p:ext uri="{BB962C8B-B14F-4D97-AF65-F5344CB8AC3E}">
        <p14:creationId xmlns:p14="http://schemas.microsoft.com/office/powerpoint/2010/main" val="391364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0D31B95-B8F2-574D-9D6E-7FE1A18CC085}" type="datetime1">
              <a:rPr lang="tr-TR" smtClean="0"/>
              <a:t>23.03.2020</a:t>
            </a:fld>
            <a:endParaRPr lang="tr-TR" dirty="0"/>
          </a:p>
        </p:txBody>
      </p:sp>
      <p:sp>
        <p:nvSpPr>
          <p:cNvPr id="3" name="Altbilgi Yer Tutucusu 2"/>
          <p:cNvSpPr>
            <a:spLocks noGrp="1"/>
          </p:cNvSpPr>
          <p:nvPr>
            <p:ph type="ftr" sz="quarter" idx="11"/>
          </p:nvPr>
        </p:nvSpPr>
        <p:spPr/>
        <p:txBody>
          <a:bodyPr/>
          <a:lstStyle/>
          <a:p>
            <a:r>
              <a:rPr lang="tr-TR"/>
              <a:t>Sinematografi / Prof. Dr. S. Ruken Öztürk</a:t>
            </a:r>
            <a:endParaRPr lang="tr-TR" dirty="0"/>
          </a:p>
        </p:txBody>
      </p:sp>
      <p:sp>
        <p:nvSpPr>
          <p:cNvPr id="4" name="Slayt Numarası Yer Tutucusu 3"/>
          <p:cNvSpPr>
            <a:spLocks noGrp="1"/>
          </p:cNvSpPr>
          <p:nvPr>
            <p:ph type="sldNum" sz="quarter" idx="12"/>
          </p:nvPr>
        </p:nvSpPr>
        <p:spPr/>
        <p:txBody>
          <a:bodyPr/>
          <a:lstStyle/>
          <a:p>
            <a:fld id="{29B85EE6-55C2-4155-A52B-6E92E2B97A52}" type="slidenum">
              <a:rPr lang="tr-TR" smtClean="0"/>
              <a:t>‹#›</a:t>
            </a:fld>
            <a:endParaRPr lang="tr-TR" dirty="0"/>
          </a:p>
        </p:txBody>
      </p:sp>
    </p:spTree>
    <p:extLst>
      <p:ext uri="{BB962C8B-B14F-4D97-AF65-F5344CB8AC3E}">
        <p14:creationId xmlns:p14="http://schemas.microsoft.com/office/powerpoint/2010/main" val="2195847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E3B59778-5923-EF4A-B2B8-1124AB36EDBD}" type="datetime1">
              <a:rPr lang="tr-TR" smtClean="0"/>
              <a:t>23.03.2020</a:t>
            </a:fld>
            <a:endParaRPr lang="tr-TR" dirty="0"/>
          </a:p>
        </p:txBody>
      </p:sp>
      <p:sp>
        <p:nvSpPr>
          <p:cNvPr id="6" name="Altbilgi Yer Tutucusu 5"/>
          <p:cNvSpPr>
            <a:spLocks noGrp="1"/>
          </p:cNvSpPr>
          <p:nvPr>
            <p:ph type="ftr" sz="quarter" idx="11"/>
          </p:nvPr>
        </p:nvSpPr>
        <p:spPr/>
        <p:txBody>
          <a:bodyPr/>
          <a:lstStyle/>
          <a:p>
            <a:r>
              <a:rPr lang="tr-TR"/>
              <a:t>Sinematografi / Prof. Dr. S. Ruken Öztürk</a:t>
            </a:r>
            <a:endParaRPr lang="tr-TR" dirty="0"/>
          </a:p>
        </p:txBody>
      </p:sp>
      <p:sp>
        <p:nvSpPr>
          <p:cNvPr id="7" name="Slayt Numarası Yer Tutucusu 6"/>
          <p:cNvSpPr>
            <a:spLocks noGrp="1"/>
          </p:cNvSpPr>
          <p:nvPr>
            <p:ph type="sldNum" sz="quarter" idx="12"/>
          </p:nvPr>
        </p:nvSpPr>
        <p:spPr/>
        <p:txBody>
          <a:bodyPr/>
          <a:lstStyle/>
          <a:p>
            <a:fld id="{29B85EE6-55C2-4155-A52B-6E92E2B97A52}" type="slidenum">
              <a:rPr lang="tr-TR" smtClean="0"/>
              <a:t>‹#›</a:t>
            </a:fld>
            <a:endParaRPr lang="tr-TR" dirty="0"/>
          </a:p>
        </p:txBody>
      </p:sp>
    </p:spTree>
    <p:extLst>
      <p:ext uri="{BB962C8B-B14F-4D97-AF65-F5344CB8AC3E}">
        <p14:creationId xmlns:p14="http://schemas.microsoft.com/office/powerpoint/2010/main" val="1888771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1C2A6454-8B86-3645-B892-A63273B3FCAC}" type="datetime1">
              <a:rPr lang="tr-TR" smtClean="0"/>
              <a:t>23.03.2020</a:t>
            </a:fld>
            <a:endParaRPr lang="tr-TR" dirty="0"/>
          </a:p>
        </p:txBody>
      </p:sp>
      <p:sp>
        <p:nvSpPr>
          <p:cNvPr id="6" name="Altbilgi Yer Tutucusu 5"/>
          <p:cNvSpPr>
            <a:spLocks noGrp="1"/>
          </p:cNvSpPr>
          <p:nvPr>
            <p:ph type="ftr" sz="quarter" idx="11"/>
          </p:nvPr>
        </p:nvSpPr>
        <p:spPr/>
        <p:txBody>
          <a:bodyPr/>
          <a:lstStyle/>
          <a:p>
            <a:r>
              <a:rPr lang="tr-TR"/>
              <a:t>Sinematografi / Prof. Dr. S. Ruken Öztürk</a:t>
            </a:r>
            <a:endParaRPr lang="tr-TR" dirty="0"/>
          </a:p>
        </p:txBody>
      </p:sp>
      <p:sp>
        <p:nvSpPr>
          <p:cNvPr id="7" name="Slayt Numarası Yer Tutucusu 6"/>
          <p:cNvSpPr>
            <a:spLocks noGrp="1"/>
          </p:cNvSpPr>
          <p:nvPr>
            <p:ph type="sldNum" sz="quarter" idx="12"/>
          </p:nvPr>
        </p:nvSpPr>
        <p:spPr/>
        <p:txBody>
          <a:bodyPr/>
          <a:lstStyle/>
          <a:p>
            <a:fld id="{29B85EE6-55C2-4155-A52B-6E92E2B97A52}" type="slidenum">
              <a:rPr lang="tr-TR" smtClean="0"/>
              <a:t>‹#›</a:t>
            </a:fld>
            <a:endParaRPr lang="tr-TR" dirty="0"/>
          </a:p>
        </p:txBody>
      </p:sp>
    </p:spTree>
    <p:extLst>
      <p:ext uri="{BB962C8B-B14F-4D97-AF65-F5344CB8AC3E}">
        <p14:creationId xmlns:p14="http://schemas.microsoft.com/office/powerpoint/2010/main" val="2210158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4002">
              <a:srgbClr val="BFD8EF">
                <a:lumMod val="0"/>
                <a:lumOff val="100000"/>
                <a:alpha val="30000"/>
              </a:srgbClr>
            </a:gs>
            <a:gs pos="16992">
              <a:srgbClr val="EEF5FB"/>
            </a:gs>
            <a:gs pos="27994">
              <a:srgbClr val="E3EEF8"/>
            </a:gs>
            <a:gs pos="38036">
              <a:srgbClr val="D9E8F5"/>
            </a:gs>
            <a:gs pos="0">
              <a:schemeClr val="accent1">
                <a:lumMod val="0"/>
                <a:lumOff val="100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46D5BE-5766-994F-BC6A-810E52D55655}" type="datetime1">
              <a:rPr lang="tr-TR" smtClean="0"/>
              <a:t>23.03.2020</a:t>
            </a:fld>
            <a:endParaRPr lang="tr-TR"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Sinematografi / Prof. Dr. S. Ruken Öztürk</a:t>
            </a:r>
            <a:endParaRPr lang="tr-TR"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B85EE6-55C2-4155-A52B-6E92E2B97A52}" type="slidenum">
              <a:rPr lang="tr-TR" smtClean="0"/>
              <a:t>‹#›</a:t>
            </a:fld>
            <a:endParaRPr lang="tr-TR" dirty="0"/>
          </a:p>
        </p:txBody>
      </p:sp>
    </p:spTree>
    <p:extLst>
      <p:ext uri="{BB962C8B-B14F-4D97-AF65-F5344CB8AC3E}">
        <p14:creationId xmlns:p14="http://schemas.microsoft.com/office/powerpoint/2010/main" val="2064216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1723" y="218365"/>
            <a:ext cx="10257430" cy="641445"/>
          </a:xfrm>
        </p:spPr>
        <p:txBody>
          <a:bodyPr>
            <a:normAutofit/>
          </a:bodyPr>
          <a:lstStyle/>
          <a:p>
            <a:pPr algn="ctr"/>
            <a:r>
              <a:rPr lang="tr-TR" sz="2800" b="1" dirty="0">
                <a:solidFill>
                  <a:srgbClr val="C00000"/>
                </a:solidFill>
                <a:latin typeface="+mn-lt"/>
              </a:rPr>
              <a:t>Sinemada anlam yaratma ve çerçeve içi düzenleme</a:t>
            </a:r>
          </a:p>
        </p:txBody>
      </p:sp>
      <p:sp>
        <p:nvSpPr>
          <p:cNvPr id="3" name="İçerik Yer Tutucusu 2"/>
          <p:cNvSpPr>
            <a:spLocks noGrp="1"/>
          </p:cNvSpPr>
          <p:nvPr>
            <p:ph idx="1"/>
          </p:nvPr>
        </p:nvSpPr>
        <p:spPr>
          <a:xfrm>
            <a:off x="701723" y="1061351"/>
            <a:ext cx="10885226" cy="4629766"/>
          </a:xfrm>
        </p:spPr>
        <p:txBody>
          <a:bodyPr>
            <a:normAutofit/>
          </a:bodyPr>
          <a:lstStyle/>
          <a:p>
            <a:pPr algn="just"/>
            <a:r>
              <a:rPr lang="tr-TR" dirty="0"/>
              <a:t>Mizanseni kontrol ederken yönetmen filme alınacak bir olayı sahneler. Yönetmen aynı zamanda çekimin sinematografik niteliklerini de -yalnızca ne çekildiğini değil nasıl çekildiğini- kontrol eder (</a:t>
            </a:r>
            <a:r>
              <a:rPr lang="tr-TR" dirty="0" err="1"/>
              <a:t>Bordwell</a:t>
            </a:r>
            <a:r>
              <a:rPr lang="tr-TR" dirty="0"/>
              <a:t> &amp; </a:t>
            </a:r>
            <a:r>
              <a:rPr lang="tr-TR" dirty="0" err="1"/>
              <a:t>Thompson</a:t>
            </a:r>
            <a:r>
              <a:rPr lang="tr-TR" dirty="0"/>
              <a:t>, 2011, s. 167). </a:t>
            </a:r>
          </a:p>
          <a:p>
            <a:pPr algn="just"/>
            <a:endParaRPr lang="tr-TR" dirty="0"/>
          </a:p>
          <a:p>
            <a:pPr algn="just"/>
            <a:r>
              <a:rPr lang="tr-TR" dirty="0"/>
              <a:t>Bu bağlamda bu derste klâsik anlatının temel özelliklerine değinildikten sonra aşağıdaki sinematografi unsurları üzerinde durulacaktır:</a:t>
            </a:r>
          </a:p>
          <a:p>
            <a:pPr marL="0" indent="0" algn="just">
              <a:buNone/>
            </a:pPr>
            <a:r>
              <a:rPr lang="tr-TR" dirty="0"/>
              <a:t>	Çekim, Sahne, Sekans</a:t>
            </a:r>
          </a:p>
          <a:p>
            <a:pPr marL="0" indent="0" algn="just">
              <a:buNone/>
            </a:pPr>
            <a:r>
              <a:rPr lang="tr-TR" dirty="0"/>
              <a:t>	Çerçeveleme, Çerçevenin Oranı</a:t>
            </a:r>
          </a:p>
          <a:p>
            <a:pPr marL="0" indent="0">
              <a:buNone/>
            </a:pPr>
            <a:r>
              <a:rPr lang="tr-TR" dirty="0"/>
              <a:t>	Kamera Hareketleri (Hareketli Çerçeve)	</a:t>
            </a:r>
          </a:p>
        </p:txBody>
      </p:sp>
      <p:sp>
        <p:nvSpPr>
          <p:cNvPr id="4" name="Alt Bilgi Yer Tutucusu 3">
            <a:extLst>
              <a:ext uri="{FF2B5EF4-FFF2-40B4-BE49-F238E27FC236}">
                <a16:creationId xmlns:a16="http://schemas.microsoft.com/office/drawing/2014/main" id="{36E8CA78-7330-5D48-81CA-3B7DBBA47EDE}"/>
              </a:ext>
            </a:extLst>
          </p:cNvPr>
          <p:cNvSpPr>
            <a:spLocks noGrp="1"/>
          </p:cNvSpPr>
          <p:nvPr>
            <p:ph type="ftr" sz="quarter" idx="11"/>
          </p:nvPr>
        </p:nvSpPr>
        <p:spPr/>
        <p:txBody>
          <a:bodyPr/>
          <a:lstStyle/>
          <a:p>
            <a:r>
              <a:rPr lang="tr-TR"/>
              <a:t>Sinematografi / Prof. Dr. S. Ruken Öztürk</a:t>
            </a:r>
            <a:endParaRPr lang="tr-TR" dirty="0"/>
          </a:p>
        </p:txBody>
      </p:sp>
    </p:spTree>
    <p:extLst>
      <p:ext uri="{BB962C8B-B14F-4D97-AF65-F5344CB8AC3E}">
        <p14:creationId xmlns:p14="http://schemas.microsoft.com/office/powerpoint/2010/main" val="3856862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271078" cy="876821"/>
          </a:xfrm>
        </p:spPr>
        <p:txBody>
          <a:bodyPr>
            <a:normAutofit/>
          </a:bodyPr>
          <a:lstStyle/>
          <a:p>
            <a:pPr algn="ctr"/>
            <a:r>
              <a:rPr lang="tr-TR" sz="2800" b="1" dirty="0">
                <a:solidFill>
                  <a:srgbClr val="C00000"/>
                </a:solidFill>
                <a:latin typeface="+mn-lt"/>
              </a:rPr>
              <a:t>Çekim, Sahne, Sekans</a:t>
            </a:r>
          </a:p>
        </p:txBody>
      </p:sp>
      <p:sp>
        <p:nvSpPr>
          <p:cNvPr id="3" name="İçerik Yer Tutucusu 2"/>
          <p:cNvSpPr>
            <a:spLocks noGrp="1"/>
          </p:cNvSpPr>
          <p:nvPr>
            <p:ph idx="1"/>
          </p:nvPr>
        </p:nvSpPr>
        <p:spPr>
          <a:xfrm>
            <a:off x="715939" y="1388897"/>
            <a:ext cx="10515600" cy="4351338"/>
          </a:xfrm>
        </p:spPr>
        <p:txBody>
          <a:bodyPr/>
          <a:lstStyle/>
          <a:p>
            <a:r>
              <a:rPr lang="tr-TR" b="1" dirty="0"/>
              <a:t>Çekim</a:t>
            </a:r>
            <a:r>
              <a:rPr lang="tr-TR" dirty="0"/>
              <a:t>: 1. Çekimler sırasında kameranın bir kez çalıştırılması ile elde edilen film parçası. 2. Bitmiş bir filmde hareketli çerçeveleme olsun ya da olmasın kesintisiz tek görüntü.</a:t>
            </a:r>
          </a:p>
          <a:p>
            <a:r>
              <a:rPr lang="tr-TR" b="1" dirty="0"/>
              <a:t>Sahne</a:t>
            </a:r>
            <a:r>
              <a:rPr lang="tr-TR" dirty="0"/>
              <a:t>: Bir anlatı filminin tek mekân ve zamanda geçen ya da aynı anda iki ya da daha fazla aksiyonu göstermek için almaşık kurguyu kullanan bölümü.</a:t>
            </a:r>
          </a:p>
          <a:p>
            <a:r>
              <a:rPr lang="tr-TR" b="1" dirty="0"/>
              <a:t>Sekans</a:t>
            </a:r>
            <a:r>
              <a:rPr lang="tr-TR" dirty="0"/>
              <a:t>: Genellikle filmin, bir aksiyonun bütününü içeren, sahneden daha geniş bir bölümü için kullanılan terim. </a:t>
            </a:r>
          </a:p>
          <a:p>
            <a:pPr marL="0" indent="0">
              <a:buNone/>
            </a:pPr>
            <a:r>
              <a:rPr lang="tr-TR" dirty="0"/>
              <a:t>						(</a:t>
            </a:r>
            <a:r>
              <a:rPr lang="tr-TR" dirty="0" err="1"/>
              <a:t>Bordwell</a:t>
            </a:r>
            <a:r>
              <a:rPr lang="tr-TR" dirty="0"/>
              <a:t> &amp; </a:t>
            </a:r>
            <a:r>
              <a:rPr lang="tr-TR" dirty="0" err="1"/>
              <a:t>Thompson</a:t>
            </a:r>
            <a:r>
              <a:rPr lang="tr-TR" dirty="0"/>
              <a:t>, 2011)</a:t>
            </a:r>
          </a:p>
        </p:txBody>
      </p:sp>
      <p:sp>
        <p:nvSpPr>
          <p:cNvPr id="4" name="Alt Bilgi Yer Tutucusu 3">
            <a:extLst>
              <a:ext uri="{FF2B5EF4-FFF2-40B4-BE49-F238E27FC236}">
                <a16:creationId xmlns:a16="http://schemas.microsoft.com/office/drawing/2014/main" id="{959B0856-537F-C547-BFF7-B3FB1D8AF0F9}"/>
              </a:ext>
            </a:extLst>
          </p:cNvPr>
          <p:cNvSpPr>
            <a:spLocks noGrp="1"/>
          </p:cNvSpPr>
          <p:nvPr>
            <p:ph type="ftr" sz="quarter" idx="11"/>
          </p:nvPr>
        </p:nvSpPr>
        <p:spPr/>
        <p:txBody>
          <a:bodyPr/>
          <a:lstStyle/>
          <a:p>
            <a:r>
              <a:rPr lang="tr-TR"/>
              <a:t>Sinematografi / Prof. Dr. S. Ruken Öztürk</a:t>
            </a:r>
            <a:endParaRPr lang="tr-TR" dirty="0"/>
          </a:p>
        </p:txBody>
      </p:sp>
    </p:spTree>
    <p:extLst>
      <p:ext uri="{BB962C8B-B14F-4D97-AF65-F5344CB8AC3E}">
        <p14:creationId xmlns:p14="http://schemas.microsoft.com/office/powerpoint/2010/main" val="3126436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9793406" cy="617514"/>
          </a:xfrm>
        </p:spPr>
        <p:txBody>
          <a:bodyPr>
            <a:normAutofit/>
          </a:bodyPr>
          <a:lstStyle/>
          <a:p>
            <a:pPr algn="ctr"/>
            <a:r>
              <a:rPr lang="tr-TR" sz="2800" b="1" dirty="0">
                <a:solidFill>
                  <a:srgbClr val="C00000"/>
                </a:solidFill>
                <a:latin typeface="+mn-lt"/>
              </a:rPr>
              <a:t>Çerçeveleme</a:t>
            </a:r>
          </a:p>
        </p:txBody>
      </p:sp>
      <p:sp>
        <p:nvSpPr>
          <p:cNvPr id="3" name="İçerik Yer Tutucusu 2"/>
          <p:cNvSpPr>
            <a:spLocks noGrp="1"/>
          </p:cNvSpPr>
          <p:nvPr>
            <p:ph idx="1"/>
          </p:nvPr>
        </p:nvSpPr>
        <p:spPr>
          <a:xfrm>
            <a:off x="838200" y="1132766"/>
            <a:ext cx="10515600" cy="4351338"/>
          </a:xfrm>
        </p:spPr>
        <p:txBody>
          <a:bodyPr>
            <a:normAutofit lnSpcReduction="10000"/>
          </a:bodyPr>
          <a:lstStyle/>
          <a:p>
            <a:pPr algn="just"/>
            <a:r>
              <a:rPr lang="tr-TR" sz="2400" dirty="0"/>
              <a:t>Çerçeve, görüntü içindeki malzemeye belirli bir bakış noktasını dayatır. Sinemada çerçeve önemlidir, çünkü görüntüyü tanımlar. </a:t>
            </a:r>
          </a:p>
          <a:p>
            <a:pPr algn="just"/>
            <a:endParaRPr lang="tr-TR" sz="2400" dirty="0"/>
          </a:p>
          <a:p>
            <a:pPr marL="457200" indent="-457200" algn="just">
              <a:buAutoNum type="arabicPeriod"/>
            </a:pPr>
            <a:r>
              <a:rPr lang="tr-TR" sz="2400" b="1" dirty="0"/>
              <a:t>Çerçeve Oranı ve Biçimi: </a:t>
            </a:r>
            <a:r>
              <a:rPr lang="tr-TR" sz="2400" dirty="0"/>
              <a:t>Çerçevenin eninin yüksekliğine oranına çerçeve oranı denir. Bu oranın kabaca boyutları sinema tarihinin en başında Edison, </a:t>
            </a:r>
            <a:r>
              <a:rPr lang="tr-TR" sz="2400" dirty="0" err="1"/>
              <a:t>Dickson</a:t>
            </a:r>
            <a:r>
              <a:rPr lang="tr-TR" sz="2400" dirty="0"/>
              <a:t> ve </a:t>
            </a:r>
            <a:r>
              <a:rPr lang="tr-TR" sz="2400" dirty="0" err="1"/>
              <a:t>Lumiére</a:t>
            </a:r>
            <a:r>
              <a:rPr lang="tr-TR" sz="2400" dirty="0"/>
              <a:t> gibi mucitler tarafından belirlenmiştir. Dikdörtgen çerçevenin oranı 3/4’tür ve 1.33:1’lik bir çerçeve oranını verir. 1920’lerde sinemaya sesin gelişi çerçeve oranını değiştirir. Başlangıçta bazı filmler 1.17:1 oranında neredeyse kare formatta basılırken, 1930’ların başında Hollywood, 1.37:1’lik </a:t>
            </a:r>
            <a:r>
              <a:rPr lang="tr-TR" sz="2400" b="1" dirty="0"/>
              <a:t>Akademi oranı</a:t>
            </a:r>
            <a:r>
              <a:rPr lang="tr-TR" sz="2400" dirty="0"/>
              <a:t>nı kabul ettirdi ve bu oran 1950’lerin ortalarına kadar bütün dünyada standartlaştı.</a:t>
            </a:r>
          </a:p>
          <a:p>
            <a:pPr marL="0" indent="0" algn="just">
              <a:buNone/>
            </a:pPr>
            <a:r>
              <a:rPr lang="tr-TR" sz="2400" dirty="0"/>
              <a:t>					(</a:t>
            </a:r>
            <a:r>
              <a:rPr lang="tr-TR" sz="2400" dirty="0" err="1"/>
              <a:t>Bordwell</a:t>
            </a:r>
            <a:r>
              <a:rPr lang="tr-TR" sz="2400" dirty="0"/>
              <a:t> &amp; </a:t>
            </a:r>
            <a:r>
              <a:rPr lang="tr-TR" sz="2400" dirty="0" err="1"/>
              <a:t>Thompson</a:t>
            </a:r>
            <a:r>
              <a:rPr lang="tr-TR" sz="2400" dirty="0"/>
              <a:t>, 2011, s. 186-187)</a:t>
            </a:r>
          </a:p>
        </p:txBody>
      </p:sp>
      <p:sp>
        <p:nvSpPr>
          <p:cNvPr id="4" name="Alt Bilgi Yer Tutucusu 3">
            <a:extLst>
              <a:ext uri="{FF2B5EF4-FFF2-40B4-BE49-F238E27FC236}">
                <a16:creationId xmlns:a16="http://schemas.microsoft.com/office/drawing/2014/main" id="{480D7D2F-4216-8E4C-BD30-7D3D65530D83}"/>
              </a:ext>
            </a:extLst>
          </p:cNvPr>
          <p:cNvSpPr>
            <a:spLocks noGrp="1"/>
          </p:cNvSpPr>
          <p:nvPr>
            <p:ph type="ftr" sz="quarter" idx="11"/>
          </p:nvPr>
        </p:nvSpPr>
        <p:spPr/>
        <p:txBody>
          <a:bodyPr/>
          <a:lstStyle/>
          <a:p>
            <a:r>
              <a:rPr lang="tr-TR"/>
              <a:t>Sinematografi / Prof. Dr. S. Ruken Öztürk</a:t>
            </a:r>
            <a:endParaRPr lang="tr-TR" dirty="0"/>
          </a:p>
        </p:txBody>
      </p:sp>
    </p:spTree>
    <p:extLst>
      <p:ext uri="{BB962C8B-B14F-4D97-AF65-F5344CB8AC3E}">
        <p14:creationId xmlns:p14="http://schemas.microsoft.com/office/powerpoint/2010/main" val="1030986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5385" y="510110"/>
            <a:ext cx="9793406" cy="426445"/>
          </a:xfrm>
        </p:spPr>
        <p:txBody>
          <a:bodyPr>
            <a:normAutofit/>
          </a:bodyPr>
          <a:lstStyle/>
          <a:p>
            <a:r>
              <a:rPr lang="tr-TR" sz="2400" b="1" dirty="0">
                <a:latin typeface="+mn-lt"/>
              </a:rPr>
              <a:t>2. Çerçevelemenin Açısı, Düzeyi, Yüksekliği, Mesafesi:</a:t>
            </a:r>
          </a:p>
        </p:txBody>
      </p:sp>
      <p:sp>
        <p:nvSpPr>
          <p:cNvPr id="3" name="İçerik Yer Tutucusu 2"/>
          <p:cNvSpPr>
            <a:spLocks noGrp="1"/>
          </p:cNvSpPr>
          <p:nvPr>
            <p:ph idx="1"/>
          </p:nvPr>
        </p:nvSpPr>
        <p:spPr>
          <a:xfrm>
            <a:off x="464024" y="1384998"/>
            <a:ext cx="10876128" cy="4711652"/>
          </a:xfrm>
        </p:spPr>
        <p:txBody>
          <a:bodyPr>
            <a:normAutofit/>
          </a:bodyPr>
          <a:lstStyle/>
          <a:p>
            <a:pPr algn="just"/>
            <a:r>
              <a:rPr lang="tr-TR" sz="2400" b="1" dirty="0"/>
              <a:t>Açı</a:t>
            </a:r>
            <a:r>
              <a:rPr lang="tr-TR" sz="2400" dirty="0"/>
              <a:t>: Çerçeve izleyiciyi mizansenine bakan bir açıya yerleştirir. Bu tip açıların sayısı sınırsız olmakla birlikte uygulamada üç kategori tespit edilir: Karşıdan açı, üst açı, alt açı.</a:t>
            </a:r>
          </a:p>
          <a:p>
            <a:pPr algn="just"/>
            <a:r>
              <a:rPr lang="tr-TR" sz="2400" b="1" dirty="0"/>
              <a:t>Düzey</a:t>
            </a:r>
            <a:r>
              <a:rPr lang="tr-TR" sz="2400" dirty="0"/>
              <a:t>: Çerçeve oldukça düz, ufka paralel olabilir. Eğer bir yana ya da diğerine yatarsa buna da eğimli çerçeve denir.</a:t>
            </a:r>
          </a:p>
          <a:p>
            <a:pPr algn="just"/>
            <a:r>
              <a:rPr lang="tr-TR" sz="2400" b="1" dirty="0"/>
              <a:t>Yükseklik</a:t>
            </a:r>
            <a:r>
              <a:rPr lang="tr-TR" sz="2400" dirty="0"/>
              <a:t>: Çerçeveleme genellikle dekorlar ve figürlerle ilişkili olarak belirli bir yüksekliğe yerleştirilmiş olma duygusunu verir. </a:t>
            </a:r>
          </a:p>
          <a:p>
            <a:pPr algn="just"/>
            <a:r>
              <a:rPr lang="tr-TR" sz="2400" b="1" dirty="0"/>
              <a:t>Mesafe</a:t>
            </a:r>
            <a:r>
              <a:rPr lang="tr-TR" sz="2400" dirty="0"/>
              <a:t>: Görüntünün çerçevelemesi izleyiciyi belirli bir mesafeye yerleştirir. Çekimin mizansenine uzak ya da yakın olma duygusunu sağlar. Farklı mesafeler için terimler sunulurken standart ölçü olarak insan bedeni kullanılır:</a:t>
            </a:r>
          </a:p>
          <a:p>
            <a:pPr marL="0" indent="0" algn="just">
              <a:buNone/>
            </a:pPr>
            <a:r>
              <a:rPr lang="tr-TR" sz="2400" dirty="0"/>
              <a:t>	</a:t>
            </a:r>
          </a:p>
          <a:p>
            <a:pPr marL="0" indent="0" algn="just">
              <a:buNone/>
            </a:pPr>
            <a:r>
              <a:rPr lang="tr-TR" sz="2400" dirty="0"/>
              <a:t>						(</a:t>
            </a:r>
            <a:r>
              <a:rPr lang="tr-TR" sz="2400" dirty="0" err="1"/>
              <a:t>Bordwell</a:t>
            </a:r>
            <a:r>
              <a:rPr lang="tr-TR" sz="2400" dirty="0"/>
              <a:t> &amp; </a:t>
            </a:r>
            <a:r>
              <a:rPr lang="tr-TR" sz="2400" dirty="0" err="1"/>
              <a:t>Thompson</a:t>
            </a:r>
            <a:r>
              <a:rPr lang="tr-TR" sz="2400" dirty="0"/>
              <a:t>, 2011, s. 186-195)</a:t>
            </a:r>
          </a:p>
        </p:txBody>
      </p:sp>
      <p:sp>
        <p:nvSpPr>
          <p:cNvPr id="4" name="Alt Bilgi Yer Tutucusu 3">
            <a:extLst>
              <a:ext uri="{FF2B5EF4-FFF2-40B4-BE49-F238E27FC236}">
                <a16:creationId xmlns:a16="http://schemas.microsoft.com/office/drawing/2014/main" id="{524F559B-3CD1-A649-8391-3A0CF0321CC8}"/>
              </a:ext>
            </a:extLst>
          </p:cNvPr>
          <p:cNvSpPr>
            <a:spLocks noGrp="1"/>
          </p:cNvSpPr>
          <p:nvPr>
            <p:ph type="ftr" sz="quarter" idx="11"/>
          </p:nvPr>
        </p:nvSpPr>
        <p:spPr/>
        <p:txBody>
          <a:bodyPr/>
          <a:lstStyle/>
          <a:p>
            <a:r>
              <a:rPr lang="tr-TR"/>
              <a:t>Sinematografi / Prof. Dr. S. Ruken Öztürk</a:t>
            </a:r>
            <a:endParaRPr lang="tr-TR" dirty="0"/>
          </a:p>
        </p:txBody>
      </p:sp>
    </p:spTree>
    <p:extLst>
      <p:ext uri="{BB962C8B-B14F-4D97-AF65-F5344CB8AC3E}">
        <p14:creationId xmlns:p14="http://schemas.microsoft.com/office/powerpoint/2010/main" val="951715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marL="457200" indent="-457200">
              <a:buFont typeface="Arial" charset="0"/>
              <a:buChar char="•"/>
            </a:pPr>
            <a:r>
              <a:rPr lang="tr-TR" sz="2800" b="1" dirty="0">
                <a:latin typeface="+mn-lt"/>
              </a:rPr>
              <a:t>Mesafe:</a:t>
            </a:r>
          </a:p>
        </p:txBody>
      </p:sp>
      <p:sp>
        <p:nvSpPr>
          <p:cNvPr id="3" name="İçerik Yer Tutucusu 2"/>
          <p:cNvSpPr>
            <a:spLocks noGrp="1"/>
          </p:cNvSpPr>
          <p:nvPr>
            <p:ph idx="1"/>
          </p:nvPr>
        </p:nvSpPr>
        <p:spPr>
          <a:xfrm>
            <a:off x="838200" y="1690688"/>
            <a:ext cx="10515600" cy="4056561"/>
          </a:xfrm>
        </p:spPr>
        <p:txBody>
          <a:bodyPr/>
          <a:lstStyle/>
          <a:p>
            <a:pPr marL="0" lvl="0" indent="0" algn="just">
              <a:buNone/>
            </a:pPr>
            <a:r>
              <a:rPr lang="tr-TR" sz="2000" b="1">
                <a:solidFill>
                  <a:prstClr val="black"/>
                </a:solidFill>
              </a:rPr>
              <a:t>Aşırı Genel Çekim: </a:t>
            </a:r>
            <a:r>
              <a:rPr lang="tr-TR" sz="2000">
                <a:solidFill>
                  <a:prstClr val="black"/>
                </a:solidFill>
              </a:rPr>
              <a:t>İnsan figürleri görünmez. Manzaraların, kentlerin kuş bakışı 	görünüşünün ve diğer görünümlerinin çerçevelenmesidir.</a:t>
            </a:r>
          </a:p>
          <a:p>
            <a:pPr marL="0" lvl="0" indent="0" algn="just">
              <a:buNone/>
            </a:pPr>
            <a:r>
              <a:rPr lang="tr-TR" sz="2000">
                <a:solidFill>
                  <a:prstClr val="black"/>
                </a:solidFill>
              </a:rPr>
              <a:t>	</a:t>
            </a:r>
          </a:p>
          <a:p>
            <a:pPr marL="0" lvl="0" indent="0" algn="just">
              <a:buNone/>
            </a:pPr>
            <a:r>
              <a:rPr lang="tr-TR" sz="2000" b="1">
                <a:solidFill>
                  <a:prstClr val="black"/>
                </a:solidFill>
              </a:rPr>
              <a:t>	Orta Çekim</a:t>
            </a:r>
            <a:r>
              <a:rPr lang="tr-TR" sz="2000">
                <a:solidFill>
                  <a:prstClr val="black"/>
                </a:solidFill>
              </a:rPr>
              <a:t>: İnsan bedenini belden yukarı çerçeveler.</a:t>
            </a:r>
          </a:p>
          <a:p>
            <a:pPr marL="0" lvl="0" indent="0" algn="just">
              <a:buNone/>
            </a:pPr>
            <a:r>
              <a:rPr lang="tr-TR" sz="2000">
                <a:solidFill>
                  <a:prstClr val="black"/>
                </a:solidFill>
              </a:rPr>
              <a:t>	</a:t>
            </a:r>
            <a:r>
              <a:rPr lang="tr-TR" sz="2000" b="1">
                <a:solidFill>
                  <a:prstClr val="black"/>
                </a:solidFill>
              </a:rPr>
              <a:t>Orta Yakın Çekim</a:t>
            </a:r>
            <a:r>
              <a:rPr lang="tr-TR" sz="2000">
                <a:solidFill>
                  <a:prstClr val="black"/>
                </a:solidFill>
              </a:rPr>
              <a:t>: Bedeni göğüsten yukarı çerçeveler. </a:t>
            </a:r>
          </a:p>
          <a:p>
            <a:pPr marL="0" lvl="0" indent="0" algn="just">
              <a:buNone/>
            </a:pPr>
            <a:r>
              <a:rPr lang="tr-TR" sz="2000">
                <a:solidFill>
                  <a:prstClr val="black"/>
                </a:solidFill>
              </a:rPr>
              <a:t>	</a:t>
            </a:r>
            <a:r>
              <a:rPr lang="tr-TR" sz="2000" b="1">
                <a:solidFill>
                  <a:prstClr val="black"/>
                </a:solidFill>
              </a:rPr>
              <a:t>Yakın Çekim: </a:t>
            </a:r>
            <a:r>
              <a:rPr lang="tr-TR" sz="2000">
                <a:solidFill>
                  <a:prstClr val="black"/>
                </a:solidFill>
              </a:rPr>
              <a:t>Geleneksel olarak sadece başı, elleri, ayakları ve küçük nesneyi öne çıkarır.</a:t>
            </a:r>
          </a:p>
          <a:p>
            <a:pPr marL="0" lvl="0" indent="0" algn="just">
              <a:buNone/>
            </a:pPr>
            <a:r>
              <a:rPr lang="tr-TR" sz="2000" b="1">
                <a:solidFill>
                  <a:prstClr val="black"/>
                </a:solidFill>
              </a:rPr>
              <a:t>	Aşırı-Yakın Çekim: </a:t>
            </a:r>
            <a:r>
              <a:rPr lang="tr-TR" sz="2000">
                <a:solidFill>
                  <a:prstClr val="black"/>
                </a:solidFill>
              </a:rPr>
              <a:t>Yüzün bir bölümünü gösterir ya da nesneyi izole eder ve büyütür.</a:t>
            </a:r>
          </a:p>
          <a:p>
            <a:pPr marL="0" lvl="0" indent="0" algn="just">
              <a:buNone/>
            </a:pPr>
            <a:endParaRPr lang="tr-TR" sz="2000">
              <a:solidFill>
                <a:prstClr val="black"/>
              </a:solidFill>
            </a:endParaRPr>
          </a:p>
          <a:p>
            <a:pPr marL="0" lvl="0" indent="0" algn="just">
              <a:buNone/>
            </a:pPr>
            <a:r>
              <a:rPr lang="tr-TR" sz="2400">
                <a:solidFill>
                  <a:prstClr val="black"/>
                </a:solidFill>
              </a:rPr>
              <a:t>					(Bordwell &amp; Thompson, 2011, s. 195)</a:t>
            </a:r>
          </a:p>
          <a:p>
            <a:pPr marL="0" lvl="0" indent="0" algn="just">
              <a:buNone/>
            </a:pPr>
            <a:endParaRPr lang="tr-TR"/>
          </a:p>
        </p:txBody>
      </p:sp>
      <p:sp>
        <p:nvSpPr>
          <p:cNvPr id="4" name="Alt Bilgi Yer Tutucusu 3">
            <a:extLst>
              <a:ext uri="{FF2B5EF4-FFF2-40B4-BE49-F238E27FC236}">
                <a16:creationId xmlns:a16="http://schemas.microsoft.com/office/drawing/2014/main" id="{09EAD308-C8B5-5A44-8FE0-37465D72D6B1}"/>
              </a:ext>
            </a:extLst>
          </p:cNvPr>
          <p:cNvSpPr>
            <a:spLocks noGrp="1"/>
          </p:cNvSpPr>
          <p:nvPr>
            <p:ph type="ftr" sz="quarter" idx="11"/>
          </p:nvPr>
        </p:nvSpPr>
        <p:spPr/>
        <p:txBody>
          <a:bodyPr/>
          <a:lstStyle/>
          <a:p>
            <a:r>
              <a:rPr lang="tr-TR"/>
              <a:t>Sinematografi / Prof. Dr. S. Ruken Öztürk</a:t>
            </a:r>
            <a:endParaRPr lang="tr-TR" dirty="0"/>
          </a:p>
        </p:txBody>
      </p:sp>
    </p:spTree>
    <p:extLst>
      <p:ext uri="{BB962C8B-B14F-4D97-AF65-F5344CB8AC3E}">
        <p14:creationId xmlns:p14="http://schemas.microsoft.com/office/powerpoint/2010/main" val="1778387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1" y="653147"/>
            <a:ext cx="9875292" cy="344557"/>
          </a:xfrm>
        </p:spPr>
        <p:txBody>
          <a:bodyPr>
            <a:normAutofit fontScale="90000"/>
          </a:bodyPr>
          <a:lstStyle/>
          <a:p>
            <a:pPr algn="ctr"/>
            <a:r>
              <a:rPr lang="tr-TR" sz="2800" b="1" dirty="0">
                <a:solidFill>
                  <a:srgbClr val="C00000"/>
                </a:solidFill>
                <a:latin typeface="+mn-lt"/>
              </a:rPr>
              <a:t>Kamera Hareketleri (Hareketli Çerçeve)</a:t>
            </a:r>
          </a:p>
        </p:txBody>
      </p:sp>
      <p:sp>
        <p:nvSpPr>
          <p:cNvPr id="3" name="İçerik Yer Tutucusu 2"/>
          <p:cNvSpPr>
            <a:spLocks noGrp="1"/>
          </p:cNvSpPr>
          <p:nvPr>
            <p:ph idx="1"/>
          </p:nvPr>
        </p:nvSpPr>
        <p:spPr>
          <a:xfrm>
            <a:off x="838201" y="1464580"/>
            <a:ext cx="10515600" cy="4351338"/>
          </a:xfrm>
        </p:spPr>
        <p:txBody>
          <a:bodyPr>
            <a:normAutofit fontScale="92500" lnSpcReduction="10000"/>
          </a:bodyPr>
          <a:lstStyle/>
          <a:p>
            <a:r>
              <a:rPr lang="tr-TR" sz="2200" dirty="0"/>
              <a:t>Çerçevelemenin resim ve fotoğraftan farklı olarak sinemaya özgü olan bir kaynağı, filmde çerçevelenen malzemeye göre çerçevenin hareket ettirilebilmesidir. Hareketli çerçeve nesnenin çerçevelenmesinin değişmesi anlamına gelir. Hareketli çerçeve çekim sırasında kameranın açısını, düzeyini,  yüksekliğini ve mesafesini değiştirir:</a:t>
            </a:r>
          </a:p>
          <a:p>
            <a:pPr marL="0" indent="0">
              <a:buNone/>
            </a:pPr>
            <a:r>
              <a:rPr lang="tr-TR" sz="2200" dirty="0"/>
              <a:t>	</a:t>
            </a:r>
            <a:r>
              <a:rPr lang="tr-TR" sz="2200" b="1" dirty="0" err="1"/>
              <a:t>Pan</a:t>
            </a:r>
            <a:r>
              <a:rPr lang="tr-TR" sz="2200" b="1" dirty="0"/>
              <a:t> (Panorama):</a:t>
            </a:r>
            <a:r>
              <a:rPr lang="tr-TR" sz="2200" dirty="0"/>
              <a:t> Hareket, kamerayı yatay bir eksende döndürür. Bir bütün olarak 	kamera yeni bir konuma yönelmez. Kamera sanki başını sağdan sola çeviriyormuş 	gibidir.</a:t>
            </a:r>
          </a:p>
          <a:p>
            <a:pPr marL="0" indent="0">
              <a:buNone/>
            </a:pPr>
            <a:r>
              <a:rPr lang="tr-TR" sz="2200" dirty="0"/>
              <a:t>	</a:t>
            </a:r>
            <a:r>
              <a:rPr lang="tr-TR" sz="2200" b="1" dirty="0" err="1"/>
              <a:t>Tilt</a:t>
            </a:r>
            <a:r>
              <a:rPr lang="tr-TR" sz="2200" dirty="0"/>
              <a:t>: Kamera dikey bir eksende hareket eder. Kameranın başı aşağı yukarı hareket 	ediyormuş gibidir. Kamera yine yer değiştirmez.</a:t>
            </a:r>
          </a:p>
          <a:p>
            <a:pPr marL="0" indent="0">
              <a:buNone/>
            </a:pPr>
            <a:r>
              <a:rPr lang="tr-TR" sz="2200" dirty="0"/>
              <a:t>	</a:t>
            </a:r>
            <a:r>
              <a:rPr lang="tr-TR" sz="2200" b="1" dirty="0"/>
              <a:t>Kaydırma (Şaryo):</a:t>
            </a:r>
            <a:r>
              <a:rPr lang="tr-TR" sz="2200" dirty="0"/>
              <a:t> Kamera tamamen yer değiştirir, zemin boyunca bir yönde kayar, 	ileriye, geriye, dairesel, diyagonal. </a:t>
            </a:r>
          </a:p>
          <a:p>
            <a:pPr marL="0" indent="0">
              <a:buNone/>
            </a:pPr>
            <a:r>
              <a:rPr lang="tr-TR" sz="2200" b="1" dirty="0"/>
              <a:t>	Vinç: </a:t>
            </a:r>
            <a:r>
              <a:rPr lang="tr-TR" sz="2200" dirty="0"/>
              <a:t>Kamera yerden yukarı doğru hareket eder. </a:t>
            </a:r>
          </a:p>
          <a:p>
            <a:pPr marL="0" indent="0">
              <a:buNone/>
            </a:pPr>
            <a:endParaRPr lang="tr-TR" sz="2200" dirty="0"/>
          </a:p>
          <a:p>
            <a:pPr marL="0" indent="0">
              <a:buNone/>
            </a:pPr>
            <a:r>
              <a:rPr lang="tr-TR" sz="2200" dirty="0"/>
              <a:t>							(</a:t>
            </a:r>
            <a:r>
              <a:rPr lang="tr-TR" sz="2200" dirty="0" err="1"/>
              <a:t>Bordwell</a:t>
            </a:r>
            <a:r>
              <a:rPr lang="tr-TR" sz="2200" dirty="0"/>
              <a:t> &amp; </a:t>
            </a:r>
            <a:r>
              <a:rPr lang="tr-TR" sz="2200" dirty="0" err="1"/>
              <a:t>Thompson</a:t>
            </a:r>
            <a:r>
              <a:rPr lang="tr-TR" sz="2200" dirty="0"/>
              <a:t>, 2011, s. 199)</a:t>
            </a:r>
          </a:p>
          <a:p>
            <a:pPr marL="0" indent="0">
              <a:buNone/>
            </a:pPr>
            <a:endParaRPr lang="tr-TR" sz="2200" dirty="0"/>
          </a:p>
        </p:txBody>
      </p:sp>
      <p:sp>
        <p:nvSpPr>
          <p:cNvPr id="4" name="Alt Bilgi Yer Tutucusu 3">
            <a:extLst>
              <a:ext uri="{FF2B5EF4-FFF2-40B4-BE49-F238E27FC236}">
                <a16:creationId xmlns:a16="http://schemas.microsoft.com/office/drawing/2014/main" id="{54FC30A3-EC17-984E-9ED2-4D34094F34AF}"/>
              </a:ext>
            </a:extLst>
          </p:cNvPr>
          <p:cNvSpPr>
            <a:spLocks noGrp="1"/>
          </p:cNvSpPr>
          <p:nvPr>
            <p:ph type="ftr" sz="quarter" idx="11"/>
          </p:nvPr>
        </p:nvSpPr>
        <p:spPr/>
        <p:txBody>
          <a:bodyPr/>
          <a:lstStyle/>
          <a:p>
            <a:r>
              <a:rPr lang="tr-TR"/>
              <a:t>Sinematografi / Prof. Dr. S. Ruken Öztürk</a:t>
            </a:r>
            <a:endParaRPr lang="tr-TR" dirty="0"/>
          </a:p>
        </p:txBody>
      </p:sp>
    </p:spTree>
    <p:extLst>
      <p:ext uri="{BB962C8B-B14F-4D97-AF65-F5344CB8AC3E}">
        <p14:creationId xmlns:p14="http://schemas.microsoft.com/office/powerpoint/2010/main" val="3346858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83392" y="1405423"/>
            <a:ext cx="7765576" cy="2554545"/>
          </a:xfrm>
          <a:prstGeom prst="rect">
            <a:avLst/>
          </a:prstGeom>
        </p:spPr>
        <p:txBody>
          <a:bodyPr wrap="square">
            <a:spAutoFit/>
          </a:bodyPr>
          <a:lstStyle/>
          <a:p>
            <a:pPr algn="just"/>
            <a:r>
              <a:rPr lang="tr-TR" sz="2000" dirty="0">
                <a:solidFill>
                  <a:prstClr val="black"/>
                </a:solidFill>
              </a:rPr>
              <a:t>Derste aşağıdaki film gösterilecek ve film sonrası sınıfta filmin değerlendirmesi, analizi yapılacak:</a:t>
            </a:r>
          </a:p>
          <a:p>
            <a:pPr algn="just"/>
            <a:endParaRPr lang="tr-TR" sz="2000" dirty="0">
              <a:solidFill>
                <a:prstClr val="black"/>
              </a:solidFill>
            </a:endParaRPr>
          </a:p>
          <a:p>
            <a:pPr algn="just"/>
            <a:endParaRPr lang="tr-TR" sz="2000" i="1" dirty="0">
              <a:solidFill>
                <a:prstClr val="black"/>
              </a:solidFill>
            </a:endParaRPr>
          </a:p>
          <a:p>
            <a:pPr marL="342900" indent="-342900" algn="just">
              <a:buFont typeface="Arial" charset="0"/>
              <a:buChar char="•"/>
            </a:pPr>
            <a:r>
              <a:rPr lang="tr-TR" sz="2000" i="1" dirty="0" err="1">
                <a:solidFill>
                  <a:prstClr val="black"/>
                </a:solidFill>
              </a:rPr>
              <a:t>The</a:t>
            </a:r>
            <a:r>
              <a:rPr lang="tr-TR" sz="2000" i="1" dirty="0">
                <a:solidFill>
                  <a:prstClr val="black"/>
                </a:solidFill>
              </a:rPr>
              <a:t> </a:t>
            </a:r>
            <a:r>
              <a:rPr lang="tr-TR" sz="2000" i="1" dirty="0" err="1">
                <a:solidFill>
                  <a:prstClr val="black"/>
                </a:solidFill>
              </a:rPr>
              <a:t>Birds</a:t>
            </a:r>
            <a:r>
              <a:rPr lang="tr-TR" sz="2000" i="1" dirty="0">
                <a:solidFill>
                  <a:prstClr val="black"/>
                </a:solidFill>
              </a:rPr>
              <a:t> </a:t>
            </a:r>
            <a:r>
              <a:rPr lang="tr-TR" sz="2000" dirty="0">
                <a:solidFill>
                  <a:prstClr val="black"/>
                </a:solidFill>
              </a:rPr>
              <a:t>(Kuşlar, </a:t>
            </a:r>
            <a:r>
              <a:rPr lang="tr-TR" sz="2000" dirty="0" err="1">
                <a:solidFill>
                  <a:prstClr val="black"/>
                </a:solidFill>
              </a:rPr>
              <a:t>Alfred</a:t>
            </a:r>
            <a:r>
              <a:rPr lang="tr-TR" sz="2000" dirty="0">
                <a:solidFill>
                  <a:prstClr val="black"/>
                </a:solidFill>
              </a:rPr>
              <a:t> </a:t>
            </a:r>
            <a:r>
              <a:rPr lang="tr-TR" sz="2000" dirty="0" err="1">
                <a:solidFill>
                  <a:prstClr val="black"/>
                </a:solidFill>
              </a:rPr>
              <a:t>Hitchcock</a:t>
            </a:r>
            <a:r>
              <a:rPr lang="tr-TR" sz="2000" dirty="0">
                <a:solidFill>
                  <a:prstClr val="black"/>
                </a:solidFill>
              </a:rPr>
              <a:t>, 1963)</a:t>
            </a:r>
          </a:p>
          <a:p>
            <a:pPr marL="342900" indent="-342900" algn="just">
              <a:buFont typeface="Arial" charset="0"/>
              <a:buChar char="•"/>
            </a:pPr>
            <a:endParaRPr lang="tr-TR" sz="2000" dirty="0">
              <a:solidFill>
                <a:prstClr val="black"/>
              </a:solidFill>
            </a:endParaRPr>
          </a:p>
          <a:p>
            <a:pPr marL="342900" indent="-342900" algn="just">
              <a:buFont typeface="Arial" charset="0"/>
              <a:buChar char="•"/>
            </a:pPr>
            <a:endParaRPr lang="tr-TR" sz="2000" dirty="0">
              <a:solidFill>
                <a:prstClr val="black"/>
              </a:solidFill>
            </a:endParaRPr>
          </a:p>
          <a:p>
            <a:pPr marL="342900" indent="-342900" algn="just">
              <a:buFont typeface="Arial" charset="0"/>
              <a:buChar char="•"/>
            </a:pPr>
            <a:r>
              <a:rPr lang="tr-TR" sz="2000" dirty="0">
                <a:solidFill>
                  <a:prstClr val="black"/>
                </a:solidFill>
                <a:hlinkClick r:id="rId2" action="ppaction://hlinksldjump"/>
              </a:rPr>
              <a:t>https://www.youtube.com/watch?v=0fJh2gIBOto</a:t>
            </a:r>
            <a:endParaRPr lang="tr-TR" sz="2000" dirty="0">
              <a:solidFill>
                <a:prstClr val="black"/>
              </a:solidFill>
            </a:endParaRPr>
          </a:p>
        </p:txBody>
      </p:sp>
      <p:sp>
        <p:nvSpPr>
          <p:cNvPr id="3" name="Alt Bilgi Yer Tutucusu 2">
            <a:extLst>
              <a:ext uri="{FF2B5EF4-FFF2-40B4-BE49-F238E27FC236}">
                <a16:creationId xmlns:a16="http://schemas.microsoft.com/office/drawing/2014/main" id="{407589D9-FB32-1845-9528-2E5849509B07}"/>
              </a:ext>
            </a:extLst>
          </p:cNvPr>
          <p:cNvSpPr>
            <a:spLocks noGrp="1"/>
          </p:cNvSpPr>
          <p:nvPr>
            <p:ph type="ftr" sz="quarter" idx="11"/>
          </p:nvPr>
        </p:nvSpPr>
        <p:spPr/>
        <p:txBody>
          <a:bodyPr/>
          <a:lstStyle/>
          <a:p>
            <a:r>
              <a:rPr lang="tr-TR"/>
              <a:t>Sinematografi / Prof. Dr. S. Ruken Öztürk</a:t>
            </a:r>
            <a:endParaRPr lang="tr-TR" dirty="0"/>
          </a:p>
        </p:txBody>
      </p:sp>
    </p:spTree>
    <p:extLst>
      <p:ext uri="{BB962C8B-B14F-4D97-AF65-F5344CB8AC3E}">
        <p14:creationId xmlns:p14="http://schemas.microsoft.com/office/powerpoint/2010/main" val="3507212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4684" y="914935"/>
            <a:ext cx="10515600" cy="1325563"/>
          </a:xfrm>
        </p:spPr>
        <p:txBody>
          <a:bodyPr>
            <a:normAutofit/>
          </a:bodyPr>
          <a:lstStyle/>
          <a:p>
            <a:pPr algn="ctr"/>
            <a:r>
              <a:rPr lang="tr-TR" sz="2800" b="1" u="sng" dirty="0">
                <a:solidFill>
                  <a:srgbClr val="C00000"/>
                </a:solidFill>
              </a:rPr>
              <a:t>Bu ders için okunacak kaynaklar:</a:t>
            </a:r>
            <a:br>
              <a:rPr lang="tr-TR" sz="2800" u="sng" dirty="0"/>
            </a:br>
            <a:endParaRPr lang="tr-TR" sz="2800" u="sng" dirty="0"/>
          </a:p>
        </p:txBody>
      </p:sp>
      <p:sp>
        <p:nvSpPr>
          <p:cNvPr id="3" name="İçerik Yer Tutucusu 2"/>
          <p:cNvSpPr>
            <a:spLocks noGrp="1"/>
          </p:cNvSpPr>
          <p:nvPr>
            <p:ph idx="1"/>
          </p:nvPr>
        </p:nvSpPr>
        <p:spPr>
          <a:xfrm>
            <a:off x="1269533" y="2417380"/>
            <a:ext cx="9640752" cy="2200123"/>
          </a:xfrm>
        </p:spPr>
        <p:txBody>
          <a:bodyPr>
            <a:normAutofit/>
          </a:bodyPr>
          <a:lstStyle/>
          <a:p>
            <a:r>
              <a:rPr lang="tr-TR" sz="2400" dirty="0"/>
              <a:t>David </a:t>
            </a:r>
            <a:r>
              <a:rPr lang="tr-TR" sz="2400" dirty="0" err="1"/>
              <a:t>Bordwell</a:t>
            </a:r>
            <a:r>
              <a:rPr lang="tr-TR" sz="2400" dirty="0"/>
              <a:t> &amp; </a:t>
            </a:r>
            <a:r>
              <a:rPr lang="tr-TR" sz="2400" dirty="0" err="1"/>
              <a:t>Kristin</a:t>
            </a:r>
            <a:r>
              <a:rPr lang="tr-TR" sz="2400" dirty="0"/>
              <a:t> </a:t>
            </a:r>
            <a:r>
              <a:rPr lang="tr-TR" sz="2400" dirty="0" err="1"/>
              <a:t>Thompson</a:t>
            </a:r>
            <a:r>
              <a:rPr lang="tr-TR" sz="2400" dirty="0"/>
              <a:t>, </a:t>
            </a:r>
            <a:r>
              <a:rPr lang="tr-TR" sz="2400" i="1" dirty="0"/>
              <a:t>Film Sanatı</a:t>
            </a:r>
            <a:r>
              <a:rPr lang="tr-TR" sz="2400" dirty="0"/>
              <a:t>, 5. Bölüm (186-192, 199-207).</a:t>
            </a:r>
          </a:p>
          <a:p>
            <a:r>
              <a:rPr lang="tr-TR" sz="2400" b="1" dirty="0"/>
              <a:t>Kuşlar</a:t>
            </a:r>
            <a:r>
              <a:rPr lang="tr-TR" sz="2400" dirty="0"/>
              <a:t> filmini çözümleyen Camilla </a:t>
            </a:r>
            <a:r>
              <a:rPr lang="tr-TR" sz="2400" dirty="0" err="1"/>
              <a:t>Paglia’nın</a:t>
            </a:r>
            <a:r>
              <a:rPr lang="tr-TR" sz="2400" dirty="0"/>
              <a:t> kitabına bakılabilir (Çev. S. </a:t>
            </a:r>
            <a:r>
              <a:rPr lang="tr-TR" sz="2400" dirty="0" err="1"/>
              <a:t>Suner</a:t>
            </a:r>
            <a:r>
              <a:rPr lang="tr-TR" sz="2400"/>
              <a:t>, İstanbul: Om, 2000).</a:t>
            </a:r>
            <a:endParaRPr lang="tr-TR" sz="2400" dirty="0"/>
          </a:p>
          <a:p>
            <a:endParaRPr lang="tr-TR" sz="5000" dirty="0"/>
          </a:p>
          <a:p>
            <a:endParaRPr lang="tr-TR" dirty="0"/>
          </a:p>
        </p:txBody>
      </p:sp>
      <p:sp>
        <p:nvSpPr>
          <p:cNvPr id="4" name="Alt Bilgi Yer Tutucusu 3">
            <a:extLst>
              <a:ext uri="{FF2B5EF4-FFF2-40B4-BE49-F238E27FC236}">
                <a16:creationId xmlns:a16="http://schemas.microsoft.com/office/drawing/2014/main" id="{EDD5A84F-60D3-4145-A424-4BE208663805}"/>
              </a:ext>
            </a:extLst>
          </p:cNvPr>
          <p:cNvSpPr>
            <a:spLocks noGrp="1"/>
          </p:cNvSpPr>
          <p:nvPr>
            <p:ph type="ftr" sz="quarter" idx="11"/>
          </p:nvPr>
        </p:nvSpPr>
        <p:spPr/>
        <p:txBody>
          <a:bodyPr/>
          <a:lstStyle/>
          <a:p>
            <a:r>
              <a:rPr lang="tr-TR"/>
              <a:t>Sinematografi / Prof. Dr. S. Ruken Öztürk</a:t>
            </a:r>
            <a:endParaRPr lang="tr-TR" dirty="0"/>
          </a:p>
        </p:txBody>
      </p:sp>
    </p:spTree>
    <p:extLst>
      <p:ext uri="{BB962C8B-B14F-4D97-AF65-F5344CB8AC3E}">
        <p14:creationId xmlns:p14="http://schemas.microsoft.com/office/powerpoint/2010/main" val="112311223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453</TotalTime>
  <Words>833</Words>
  <Application>Microsoft Macintosh PowerPoint</Application>
  <PresentationFormat>Geniş ekran</PresentationFormat>
  <Paragraphs>59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Sinemada anlam yaratma ve çerçeve içi düzenleme</vt:lpstr>
      <vt:lpstr>Çekim, Sahne, Sekans</vt:lpstr>
      <vt:lpstr>Çerçeveleme</vt:lpstr>
      <vt:lpstr>2. Çerçevelemenin Açısı, Düzeyi, Yüksekliği, Mesafesi:</vt:lpstr>
      <vt:lpstr>Mesafe:</vt:lpstr>
      <vt:lpstr>Kamera Hareketleri (Hareketli Çerçeve)</vt:lpstr>
      <vt:lpstr>PowerPoint Sunusu</vt:lpstr>
      <vt:lpstr>Bu ders için okunacak 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Pc</dc:creator>
  <cp:lastModifiedBy>Microsoft Office User</cp:lastModifiedBy>
  <cp:revision>31</cp:revision>
  <dcterms:created xsi:type="dcterms:W3CDTF">2020-01-02T12:52:53Z</dcterms:created>
  <dcterms:modified xsi:type="dcterms:W3CDTF">2020-03-23T09:54:11Z</dcterms:modified>
</cp:coreProperties>
</file>