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2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Araştırma Nasıl Yazılır?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TEZ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Araştırma alanı ve konu</a:t>
            </a:r>
          </a:p>
          <a:p>
            <a:r>
              <a:rPr lang="tr-TR" dirty="0" smtClean="0"/>
              <a:t>Amaçların ve araştırma sorularının açıklanması</a:t>
            </a:r>
          </a:p>
          <a:p>
            <a:r>
              <a:rPr lang="tr-TR" dirty="0" smtClean="0"/>
              <a:t>Araştırmanın ilgili literatür içindeki yeri</a:t>
            </a:r>
          </a:p>
          <a:p>
            <a:r>
              <a:rPr lang="tr-TR" dirty="0" smtClean="0"/>
              <a:t>Yöntem </a:t>
            </a:r>
          </a:p>
          <a:p>
            <a:r>
              <a:rPr lang="tr-TR" dirty="0" smtClean="0"/>
              <a:t>Bulguların belirtilmesi ve bu bulgulardan çıkartılan sonuçlar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Taktikler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Açık ve etkili anlatım</a:t>
            </a:r>
          </a:p>
          <a:p>
            <a:r>
              <a:rPr lang="tr-TR" dirty="0" smtClean="0"/>
              <a:t>Hikayelere sadakat (nitel araştırmalarda)</a:t>
            </a:r>
          </a:p>
          <a:p>
            <a:r>
              <a:rPr lang="tr-TR" dirty="0" smtClean="0"/>
              <a:t>Kendini okuyucunun yerine koymak</a:t>
            </a:r>
          </a:p>
          <a:p>
            <a:r>
              <a:rPr lang="tr-TR" dirty="0" smtClean="0"/>
              <a:t>Kısa ve öz cümleler</a:t>
            </a:r>
          </a:p>
          <a:p>
            <a:r>
              <a:rPr lang="tr-TR" dirty="0" smtClean="0"/>
              <a:t>Kısımları bağımsız parçalar olarak görmek</a:t>
            </a:r>
          </a:p>
          <a:p>
            <a:r>
              <a:rPr lang="tr-TR" dirty="0" smtClean="0"/>
              <a:t>Bir öğrenme yolu olarak yazmak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</a:t>
            </a:r>
            <a:r>
              <a:rPr lang="tr-TR" dirty="0" smtClean="0"/>
              <a:t>tik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Projenin liyakati</a:t>
            </a:r>
          </a:p>
          <a:p>
            <a:r>
              <a:rPr lang="tr-TR" dirty="0" smtClean="0"/>
              <a:t>Haberli izin</a:t>
            </a:r>
          </a:p>
          <a:p>
            <a:r>
              <a:rPr lang="tr-TR" dirty="0" smtClean="0"/>
              <a:t>Zarar ve risk</a:t>
            </a:r>
          </a:p>
          <a:p>
            <a:r>
              <a:rPr lang="tr-TR" dirty="0" smtClean="0"/>
              <a:t>Dürüstlük ve güven</a:t>
            </a:r>
          </a:p>
          <a:p>
            <a:r>
              <a:rPr lang="tr-TR" dirty="0" smtClean="0"/>
              <a:t>Kişisel dokunulmazlık</a:t>
            </a:r>
          </a:p>
          <a:p>
            <a:r>
              <a:rPr lang="tr-TR" dirty="0" smtClean="0"/>
              <a:t>Sonuçların sahiplenilmesi</a:t>
            </a:r>
          </a:p>
          <a:p>
            <a:r>
              <a:rPr lang="tr-TR" dirty="0" smtClean="0"/>
              <a:t>Sonuçların kullanılması ve kötüye kullanılması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	</a:t>
            </a:r>
            <a:r>
              <a:rPr lang="tr-TR" b="1" dirty="0" smtClean="0"/>
              <a:t>Kaynak: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Punch</a:t>
            </a:r>
            <a:r>
              <a:rPr lang="tr-TR" dirty="0" smtClean="0"/>
              <a:t>, </a:t>
            </a:r>
            <a:r>
              <a:rPr lang="tr-TR" dirty="0" err="1" smtClean="0"/>
              <a:t>Keith</a:t>
            </a:r>
            <a:r>
              <a:rPr lang="tr-TR" dirty="0" smtClean="0"/>
              <a:t> F. (2016</a:t>
            </a:r>
            <a:r>
              <a:rPr lang="tr-TR" i="1" dirty="0" smtClean="0"/>
              <a:t>) Sosyal Araştırmalara Giriş: Nicel ve Nitel Yaklaşımlar </a:t>
            </a:r>
            <a:r>
              <a:rPr lang="tr-TR" dirty="0" smtClean="0"/>
              <a:t>(D. Bayrak, H. </a:t>
            </a:r>
            <a:r>
              <a:rPr lang="tr-TR" dirty="0" err="1" smtClean="0"/>
              <a:t>Arslan</a:t>
            </a:r>
            <a:r>
              <a:rPr lang="tr-TR" dirty="0" smtClean="0"/>
              <a:t>, Z. </a:t>
            </a:r>
            <a:r>
              <a:rPr lang="tr-TR" dirty="0" err="1" smtClean="0"/>
              <a:t>Akyüz</a:t>
            </a:r>
            <a:r>
              <a:rPr lang="tr-TR" dirty="0" smtClean="0"/>
              <a:t>, </a:t>
            </a:r>
            <a:r>
              <a:rPr lang="tr-TR" dirty="0" err="1" smtClean="0"/>
              <a:t>çev</a:t>
            </a:r>
            <a:r>
              <a:rPr lang="tr-TR" dirty="0" smtClean="0"/>
              <a:t>.) Ankara: Siyasal </a:t>
            </a:r>
            <a:r>
              <a:rPr lang="tr-TR" dirty="0" err="1" smtClean="0"/>
              <a:t>Kitabevi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Nicel Araştırma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Sorunun açıklanması</a:t>
            </a:r>
          </a:p>
          <a:p>
            <a:r>
              <a:rPr lang="tr-TR" dirty="0" smtClean="0"/>
              <a:t>Kavramsal çerçeve</a:t>
            </a:r>
          </a:p>
          <a:p>
            <a:r>
              <a:rPr lang="tr-TR" dirty="0" smtClean="0"/>
              <a:t>Araştırma soruları</a:t>
            </a:r>
          </a:p>
          <a:p>
            <a:r>
              <a:rPr lang="tr-TR" dirty="0" smtClean="0"/>
              <a:t>Yöntem</a:t>
            </a:r>
          </a:p>
          <a:p>
            <a:r>
              <a:rPr lang="tr-TR" dirty="0" smtClean="0"/>
              <a:t>Verilerin çözümlenmesi</a:t>
            </a:r>
          </a:p>
          <a:p>
            <a:r>
              <a:rPr lang="tr-TR" dirty="0" smtClean="0"/>
              <a:t>Sonuçlar</a:t>
            </a:r>
          </a:p>
          <a:p>
            <a:r>
              <a:rPr lang="tr-TR" dirty="0" smtClean="0"/>
              <a:t>Tartışma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Nitel Araştırma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Sabit bir biçim yok.</a:t>
            </a:r>
          </a:p>
          <a:p>
            <a:r>
              <a:rPr lang="tr-TR" dirty="0" smtClean="0"/>
              <a:t>Geniş bir seçenek yelpazesi.</a:t>
            </a:r>
          </a:p>
          <a:p>
            <a:r>
              <a:rPr lang="tr-TR" dirty="0" smtClean="0"/>
              <a:t>Verilerin çözümlenme ve yorumlanma yolları çok çeşitli.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Çözümleyici Bileşim </a:t>
            </a:r>
            <a:br>
              <a:rPr lang="tr-TR" dirty="0" smtClean="0"/>
            </a:br>
            <a:r>
              <a:rPr lang="tr-TR" dirty="0" smtClean="0"/>
              <a:t>(</a:t>
            </a:r>
            <a:r>
              <a:rPr lang="tr-TR" dirty="0" err="1" smtClean="0"/>
              <a:t>Miles</a:t>
            </a:r>
            <a:r>
              <a:rPr lang="tr-TR" dirty="0" smtClean="0"/>
              <a:t> ve </a:t>
            </a:r>
            <a:r>
              <a:rPr lang="tr-TR" dirty="0" err="1" smtClean="0"/>
              <a:t>Huberman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İki yaklaşımın temel öğelerini bir araya getirir. </a:t>
            </a:r>
          </a:p>
          <a:p>
            <a:r>
              <a:rPr lang="tr-TR" dirty="0" smtClean="0"/>
              <a:t>“Değişkeni olmayan hikayeler gördüğümüz şeyin anlamı ve kapsamlı önemine dair bize yeterli bir şey anlatmaz. Hikayesi olmayan değişkenlerse eninde sonunda soyuttur ve ikna edici değildir; bunlar ancak nicel çalışmaları rapora dönüştürmek için kullanılan belirli kesin kuralları açıklayabilirler.” (aktaran </a:t>
            </a:r>
            <a:r>
              <a:rPr lang="tr-TR" dirty="0" err="1" smtClean="0"/>
              <a:t>Punch</a:t>
            </a:r>
            <a:r>
              <a:rPr lang="tr-TR" dirty="0" smtClean="0"/>
              <a:t>, 2016: 252)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Araştırma Önerisi Yazma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Ne? Araştırmanın amacı ne? Ne bulmaya çalışıyoruz?</a:t>
            </a:r>
          </a:p>
          <a:p>
            <a:r>
              <a:rPr lang="tr-TR" dirty="0" smtClean="0"/>
              <a:t>Nasıl? Önerilen araştırma bu soruları nasıl yanıtlayacak?</a:t>
            </a:r>
          </a:p>
          <a:p>
            <a:r>
              <a:rPr lang="tr-TR" dirty="0" smtClean="0"/>
              <a:t>Neden? Bu araştırma neden yapılmaya değer? Araştırmadan ne öğreneceğiz ve bu neden bilmeye değer? 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(</a:t>
            </a:r>
            <a:r>
              <a:rPr lang="tr-TR" dirty="0" err="1" smtClean="0"/>
              <a:t>Punch</a:t>
            </a:r>
            <a:r>
              <a:rPr lang="tr-TR" dirty="0" smtClean="0"/>
              <a:t>, 2016:253)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(Olası) Bölümler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AutoNum type="arabicPeriod"/>
            </a:pPr>
            <a:r>
              <a:rPr lang="tr-TR" sz="4400" dirty="0" smtClean="0"/>
              <a:t>Başlık / başlık sayfası</a:t>
            </a:r>
          </a:p>
          <a:p>
            <a:pPr marL="514350" indent="-514350">
              <a:buAutoNum type="arabicPeriod"/>
            </a:pPr>
            <a:r>
              <a:rPr lang="tr-TR" sz="4400" dirty="0" smtClean="0"/>
              <a:t>Özet</a:t>
            </a:r>
          </a:p>
          <a:p>
            <a:pPr marL="514350" indent="-514350">
              <a:buAutoNum type="arabicPeriod"/>
            </a:pPr>
            <a:r>
              <a:rPr lang="tr-TR" sz="4400" dirty="0" smtClean="0"/>
              <a:t>Giriş </a:t>
            </a:r>
          </a:p>
          <a:p>
            <a:pPr marL="514350" indent="-514350">
              <a:buAutoNum type="arabicPeriod"/>
            </a:pPr>
            <a:r>
              <a:rPr lang="tr-TR" sz="4400" dirty="0" smtClean="0"/>
              <a:t>Araştırma soruları</a:t>
            </a:r>
          </a:p>
          <a:p>
            <a:pPr marL="514350" indent="-514350">
              <a:buAutoNum type="arabicPeriod"/>
            </a:pPr>
            <a:r>
              <a:rPr lang="tr-TR" sz="4400" dirty="0" smtClean="0"/>
              <a:t>Kavramsal çerçeve</a:t>
            </a:r>
          </a:p>
          <a:p>
            <a:pPr marL="514350" indent="-514350">
              <a:buAutoNum type="arabicPeriod"/>
            </a:pPr>
            <a:r>
              <a:rPr lang="tr-TR" sz="4400" dirty="0" smtClean="0"/>
              <a:t>Literatür </a:t>
            </a:r>
          </a:p>
          <a:p>
            <a:pPr marL="514350" indent="-514350">
              <a:buAutoNum type="arabicPeriod"/>
            </a:pPr>
            <a:r>
              <a:rPr lang="tr-TR" sz="4400" dirty="0" smtClean="0"/>
              <a:t>Yöntem</a:t>
            </a:r>
          </a:p>
          <a:p>
            <a:pPr marL="514350" indent="-514350">
              <a:buAutoNum type="arabicPeriod"/>
            </a:pPr>
            <a:r>
              <a:rPr lang="tr-TR" sz="4400" dirty="0" smtClean="0"/>
              <a:t>Önem</a:t>
            </a:r>
          </a:p>
          <a:p>
            <a:pPr marL="514350" indent="-514350">
              <a:buAutoNum type="arabicPeriod"/>
            </a:pPr>
            <a:r>
              <a:rPr lang="tr-TR" sz="4400" dirty="0" smtClean="0"/>
              <a:t>Sınırlılıklar</a:t>
            </a:r>
          </a:p>
          <a:p>
            <a:pPr marL="514350" indent="-514350">
              <a:buAutoNum type="arabicPeriod"/>
            </a:pPr>
            <a:r>
              <a:rPr lang="tr-TR" sz="4400" dirty="0" smtClean="0"/>
              <a:t>Kaynakça</a:t>
            </a:r>
          </a:p>
          <a:p>
            <a:pPr marL="514350" indent="-514350">
              <a:buAutoNum type="arabicPeriod"/>
            </a:pPr>
            <a:r>
              <a:rPr lang="tr-TR" sz="4400" dirty="0" smtClean="0"/>
              <a:t>Ekler</a:t>
            </a:r>
          </a:p>
          <a:p>
            <a:pPr marL="514350" indent="-514350">
              <a:buNone/>
            </a:pPr>
            <a:endParaRPr lang="tr-TR" dirty="0" smtClean="0"/>
          </a:p>
          <a:p>
            <a:pPr marL="514350" indent="-514350">
              <a:buNone/>
            </a:pPr>
            <a:r>
              <a:rPr lang="tr-TR" dirty="0" smtClean="0"/>
              <a:t>(</a:t>
            </a:r>
            <a:r>
              <a:rPr lang="tr-TR" dirty="0" err="1" smtClean="0"/>
              <a:t>Punch</a:t>
            </a:r>
            <a:r>
              <a:rPr lang="tr-TR" dirty="0" smtClean="0"/>
              <a:t>, 2016: 254)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Nitel Araştırma Önerileri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Baştan sonunda ortaya ne çıkacağı tam olarak belli değildir. Belli bir esneklik payı gerekir. Mümkün olduğunca çok ayrıntı verilmelidir.</a:t>
            </a:r>
          </a:p>
          <a:p>
            <a:r>
              <a:rPr lang="tr-TR" dirty="0" smtClean="0"/>
              <a:t>Araştırmanın yapılabilirliği ve uygulanabilirliği önemlidir.</a:t>
            </a:r>
          </a:p>
          <a:p>
            <a:r>
              <a:rPr lang="tr-TR" dirty="0" smtClean="0"/>
              <a:t>Tutarlılık ve bütünlük.</a:t>
            </a:r>
          </a:p>
          <a:p>
            <a:r>
              <a:rPr lang="tr-TR" dirty="0" smtClean="0"/>
              <a:t>Akademik disiplin.</a:t>
            </a:r>
          </a:p>
          <a:p>
            <a:pPr>
              <a:buNone/>
            </a:pP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Nitel Araştırma Önerileri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Teknik konular hakkında bilgi; örneklem planı, veri toplama, verilerin kalitesi ve önerilen çözümleme yöntemleri.</a:t>
            </a:r>
          </a:p>
          <a:p>
            <a:r>
              <a:rPr lang="tr-TR" dirty="0" smtClean="0"/>
              <a:t>Özel uzmanlığın gerektiği yerlerde nasıl edinileceği gösterilmeli.</a:t>
            </a:r>
          </a:p>
          <a:p>
            <a:r>
              <a:rPr lang="tr-TR" dirty="0" smtClean="0"/>
              <a:t>Esneklik önemlidir fakat “her şey gider” anlamına gelmez.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Öneri Örnekleri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Deneysel çalışma</a:t>
            </a:r>
          </a:p>
          <a:p>
            <a:r>
              <a:rPr lang="tr-TR" dirty="0" smtClean="0"/>
              <a:t>Nitel araştırma</a:t>
            </a:r>
          </a:p>
          <a:p>
            <a:r>
              <a:rPr lang="tr-TR" dirty="0" smtClean="0"/>
              <a:t>Yarı-deneysel araştırma</a:t>
            </a:r>
          </a:p>
          <a:p>
            <a:r>
              <a:rPr lang="tr-TR" dirty="0" smtClean="0"/>
              <a:t>Desteklenen araştırma önerileri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(Locke </a:t>
            </a:r>
            <a:r>
              <a:rPr lang="tr-TR" dirty="0" err="1" smtClean="0"/>
              <a:t>vd</a:t>
            </a:r>
            <a:r>
              <a:rPr lang="tr-TR" dirty="0" smtClean="0"/>
              <a:t>.den aktaran </a:t>
            </a:r>
            <a:r>
              <a:rPr lang="tr-TR" dirty="0" err="1" smtClean="0"/>
              <a:t>Punch</a:t>
            </a:r>
            <a:r>
              <a:rPr lang="tr-TR" dirty="0" smtClean="0"/>
              <a:t>, 2016: 260)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324</Words>
  <Application>Microsoft Office PowerPoint</Application>
  <PresentationFormat>Ekran Gösterisi (4:3)</PresentationFormat>
  <Paragraphs>74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Ofis Teması</vt:lpstr>
      <vt:lpstr>Araştırma Nasıl Yazılır?</vt:lpstr>
      <vt:lpstr>Nicel Araştırma</vt:lpstr>
      <vt:lpstr>Nitel Araştırma</vt:lpstr>
      <vt:lpstr>Çözümleyici Bileşim  (Miles ve Huberman)</vt:lpstr>
      <vt:lpstr>Araştırma Önerisi Yazma</vt:lpstr>
      <vt:lpstr>(Olası) Bölümler</vt:lpstr>
      <vt:lpstr>Nitel Araştırma Önerileri</vt:lpstr>
      <vt:lpstr>Nitel Araştırma Önerileri</vt:lpstr>
      <vt:lpstr>Öneri Örnekleri</vt:lpstr>
      <vt:lpstr>TEZ</vt:lpstr>
      <vt:lpstr>Taktikler </vt:lpstr>
      <vt:lpstr>Etik </vt:lpstr>
      <vt:lpstr>Slayt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Araştırma Nasıl Yazılır?</dc:title>
  <dc:creator>irem yilmaz</dc:creator>
  <cp:lastModifiedBy>iremyilmaz</cp:lastModifiedBy>
  <cp:revision>17</cp:revision>
  <dcterms:created xsi:type="dcterms:W3CDTF">2017-11-13T22:23:58Z</dcterms:created>
  <dcterms:modified xsi:type="dcterms:W3CDTF">2017-11-14T00:00:20Z</dcterms:modified>
</cp:coreProperties>
</file>