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844" r:id="rId2"/>
  </p:sldMasterIdLst>
  <p:sldIdLst>
    <p:sldId id="307" r:id="rId3"/>
    <p:sldId id="295" r:id="rId4"/>
    <p:sldId id="306" r:id="rId5"/>
    <p:sldId id="305" r:id="rId6"/>
    <p:sldId id="303" r:id="rId7"/>
    <p:sldId id="304" r:id="rId8"/>
    <p:sldId id="257" r:id="rId9"/>
    <p:sldId id="296" r:id="rId10"/>
    <p:sldId id="298" r:id="rId11"/>
    <p:sldId id="299" r:id="rId12"/>
    <p:sldId id="297" r:id="rId13"/>
    <p:sldId id="264" r:id="rId14"/>
    <p:sldId id="300" r:id="rId15"/>
    <p:sldId id="301" r:id="rId16"/>
    <p:sldId id="261" r:id="rId17"/>
    <p:sldId id="262" r:id="rId18"/>
    <p:sldId id="265" r:id="rId19"/>
    <p:sldId id="263"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ink/ink1.xml><?xml version="1.0" encoding="utf-8"?>
<inkml:ink xmlns:inkml="http://www.w3.org/2003/InkML">
  <inkml:definitions/>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F0B3093-F619-45B2-94D2-B1194C0392FE}"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2564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F0B3093-F619-45B2-94D2-B1194C0392FE}"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378309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F0B3093-F619-45B2-94D2-B1194C0392FE}"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49ECC4B-E19A-4FE8-A3C3-2A3F67B9F3A9}"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6633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4F0B3093-F619-45B2-94D2-B1194C0392FE}" type="datetimeFigureOut">
              <a:rPr lang="tr-TR" smtClean="0"/>
              <a:t>10.07.2020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1137916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4F0B3093-F619-45B2-94D2-B1194C0392FE}" type="datetimeFigureOut">
              <a:rPr lang="tr-TR" smtClean="0"/>
              <a:t>10.07.2020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9ECC4B-E19A-4FE8-A3C3-2A3F67B9F3A9}"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69612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4F0B3093-F619-45B2-94D2-B1194C0392FE}" type="datetimeFigureOut">
              <a:rPr lang="tr-TR" smtClean="0"/>
              <a:t>10.07.2020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1864732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F0B3093-F619-45B2-94D2-B1194C0392FE}"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191335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F0B3093-F619-45B2-94D2-B1194C0392FE}"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39907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F0B3093-F619-45B2-94D2-B1194C0392FE}"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3606268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F0B3093-F619-45B2-94D2-B1194C0392FE}"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3311673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F0B3093-F619-45B2-94D2-B1194C0392FE}"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254351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F0B3093-F619-45B2-94D2-B1194C0392FE}"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305917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F0B3093-F619-45B2-94D2-B1194C0392FE}" type="datetimeFigureOut">
              <a:rPr lang="tr-TR" smtClean="0"/>
              <a:t>10.07.2020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37155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F0B3093-F619-45B2-94D2-B1194C0392FE}" type="datetimeFigureOut">
              <a:rPr lang="tr-TR" smtClean="0"/>
              <a:t>10.07.2020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2525618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F0B3093-F619-45B2-94D2-B1194C0392FE}" type="datetimeFigureOut">
              <a:rPr lang="tr-TR" smtClean="0"/>
              <a:t>10.07.2020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2232547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B3093-F619-45B2-94D2-B1194C0392FE}" type="datetimeFigureOut">
              <a:rPr lang="tr-TR" smtClean="0"/>
              <a:t>10.07.2020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1838236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F0B3093-F619-45B2-94D2-B1194C0392FE}" type="datetimeFigureOut">
              <a:rPr lang="tr-TR" smtClean="0"/>
              <a:t>10.07.2020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753054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F0B3093-F619-45B2-94D2-B1194C0392FE}" type="datetimeFigureOut">
              <a:rPr lang="tr-TR" smtClean="0"/>
              <a:t>10.07.2020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2845040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F0B3093-F619-45B2-94D2-B1194C0392FE}"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2409189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F0B3093-F619-45B2-94D2-B1194C0392FE}"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49ECC4B-E19A-4FE8-A3C3-2A3F67B9F3A9}"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32405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4F0B3093-F619-45B2-94D2-B1194C0392FE}" type="datetimeFigureOut">
              <a:rPr lang="tr-TR" smtClean="0"/>
              <a:t>10.07.2020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3580398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4F0B3093-F619-45B2-94D2-B1194C0392FE}" type="datetimeFigureOut">
              <a:rPr lang="tr-TR" smtClean="0"/>
              <a:t>10.07.2020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9ECC4B-E19A-4FE8-A3C3-2A3F67B9F3A9}"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73016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F0B3093-F619-45B2-94D2-B1194C0392FE}"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64431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4F0B3093-F619-45B2-94D2-B1194C0392FE}" type="datetimeFigureOut">
              <a:rPr lang="tr-TR" smtClean="0"/>
              <a:t>10.07.2020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200194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F0B3093-F619-45B2-94D2-B1194C0392FE}"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3264682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F0B3093-F619-45B2-94D2-B1194C0392FE}"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152948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F0B3093-F619-45B2-94D2-B1194C0392FE}" type="datetimeFigureOut">
              <a:rPr lang="tr-TR" smtClean="0"/>
              <a:t>10.07.2020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3284581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F0B3093-F619-45B2-94D2-B1194C0392FE}" type="datetimeFigureOut">
              <a:rPr lang="tr-TR" smtClean="0"/>
              <a:t>10.07.2020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102272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F0B3093-F619-45B2-94D2-B1194C0392FE}" type="datetimeFigureOut">
              <a:rPr lang="tr-TR" smtClean="0"/>
              <a:t>10.07.2020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185054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B3093-F619-45B2-94D2-B1194C0392FE}" type="datetimeFigureOut">
              <a:rPr lang="tr-TR" smtClean="0"/>
              <a:t>10.07.2020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1470511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F0B3093-F619-45B2-94D2-B1194C0392FE}" type="datetimeFigureOut">
              <a:rPr lang="tr-TR" smtClean="0"/>
              <a:t>10.07.2020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215106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F0B3093-F619-45B2-94D2-B1194C0392FE}" type="datetimeFigureOut">
              <a:rPr lang="tr-TR" smtClean="0"/>
              <a:t>10.07.2020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9ECC4B-E19A-4FE8-A3C3-2A3F67B9F3A9}" type="slidenum">
              <a:rPr lang="tr-TR" smtClean="0"/>
              <a:t>‹#›</a:t>
            </a:fld>
            <a:endParaRPr lang="tr-TR"/>
          </a:p>
        </p:txBody>
      </p:sp>
    </p:spTree>
    <p:extLst>
      <p:ext uri="{BB962C8B-B14F-4D97-AF65-F5344CB8AC3E}">
        <p14:creationId xmlns:p14="http://schemas.microsoft.com/office/powerpoint/2010/main" val="81163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F0B3093-F619-45B2-94D2-B1194C0392FE}" type="datetimeFigureOut">
              <a:rPr lang="tr-TR" smtClean="0"/>
              <a:t>10.07.2020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49ECC4B-E19A-4FE8-A3C3-2A3F67B9F3A9}" type="slidenum">
              <a:rPr lang="tr-TR" smtClean="0"/>
              <a:t>‹#›</a:t>
            </a:fld>
            <a:endParaRPr lang="tr-TR"/>
          </a:p>
        </p:txBody>
      </p:sp>
    </p:spTree>
    <p:extLst>
      <p:ext uri="{BB962C8B-B14F-4D97-AF65-F5344CB8AC3E}">
        <p14:creationId xmlns:p14="http://schemas.microsoft.com/office/powerpoint/2010/main" val="399284417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F0B3093-F619-45B2-94D2-B1194C0392FE}" type="datetimeFigureOut">
              <a:rPr lang="tr-TR" smtClean="0"/>
              <a:t>10.07.2020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49ECC4B-E19A-4FE8-A3C3-2A3F67B9F3A9}" type="slidenum">
              <a:rPr lang="tr-TR" smtClean="0"/>
              <a:t>‹#›</a:t>
            </a:fld>
            <a:endParaRPr lang="tr-TR"/>
          </a:p>
        </p:txBody>
      </p:sp>
    </p:spTree>
    <p:extLst>
      <p:ext uri="{BB962C8B-B14F-4D97-AF65-F5344CB8AC3E}">
        <p14:creationId xmlns:p14="http://schemas.microsoft.com/office/powerpoint/2010/main" val="367779731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YAHUDİLİK</a:t>
            </a:r>
            <a:endParaRPr lang="tr-TR" b="1" dirty="0">
              <a:solidFill>
                <a:srgbClr val="FF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00" y="1690687"/>
            <a:ext cx="6452481" cy="4329113"/>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481" y="1690687"/>
            <a:ext cx="4879191" cy="4329113"/>
          </a:xfrm>
          <a:prstGeom prst="rect">
            <a:avLst/>
          </a:prstGeom>
        </p:spPr>
      </p:pic>
    </p:spTree>
    <p:extLst>
      <p:ext uri="{BB962C8B-B14F-4D97-AF65-F5344CB8AC3E}">
        <p14:creationId xmlns:p14="http://schemas.microsoft.com/office/powerpoint/2010/main" val="479011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8800" y="622300"/>
            <a:ext cx="5789612" cy="5554663"/>
          </a:xfrm>
        </p:spPr>
        <p:txBody>
          <a:bodyPr>
            <a:normAutofit/>
          </a:bodyPr>
          <a:lstStyle/>
          <a:p>
            <a:r>
              <a:rPr lang="tr-TR" dirty="0"/>
              <a:t>istemiştir. Tevrat, bu oğlun Hz. İshak olduğunu belirtir. Kur’an-ı Kerim </a:t>
            </a:r>
            <a:r>
              <a:rPr lang="tr-TR" dirty="0" smtClean="0"/>
              <a:t>ise </a:t>
            </a:r>
            <a:r>
              <a:rPr lang="tr-TR" dirty="0" smtClean="0">
                <a:solidFill>
                  <a:srgbClr val="FF0000"/>
                </a:solidFill>
              </a:rPr>
              <a:t>?</a:t>
            </a:r>
            <a:r>
              <a:rPr lang="tr-TR" dirty="0" smtClean="0"/>
              <a:t>. </a:t>
            </a:r>
            <a:r>
              <a:rPr lang="tr-TR" dirty="0"/>
              <a:t>Ancak </a:t>
            </a:r>
            <a:r>
              <a:rPr lang="tr-TR" dirty="0" err="1"/>
              <a:t>Saffat</a:t>
            </a:r>
            <a:r>
              <a:rPr lang="tr-TR" dirty="0"/>
              <a:t> suresi 100-112. ayetlerdeki anlatımdan </a:t>
            </a:r>
            <a:r>
              <a:rPr lang="tr-TR" dirty="0" smtClean="0"/>
              <a:t>bunun </a:t>
            </a:r>
            <a:r>
              <a:rPr lang="tr-TR" dirty="0" smtClean="0">
                <a:solidFill>
                  <a:srgbClr val="FF0000"/>
                </a:solidFill>
              </a:rPr>
              <a:t>??</a:t>
            </a:r>
            <a:r>
              <a:rPr lang="tr-TR" dirty="0" smtClean="0"/>
              <a:t> olduğu </a:t>
            </a:r>
            <a:r>
              <a:rPr lang="tr-TR" dirty="0"/>
              <a:t>anlaşılır. Zira Hz. İbrahim, kurban imtihanından başarıyla çıktıktan sonra ödül olarak Hz. İshak’la müjdelenmiştir. </a:t>
            </a:r>
            <a:endParaRPr lang="tr-TR" dirty="0" smtClean="0"/>
          </a:p>
          <a:p>
            <a:r>
              <a:rPr lang="tr-TR" dirty="0" smtClean="0"/>
              <a:t>İbranî </a:t>
            </a:r>
            <a:r>
              <a:rPr lang="tr-TR" dirty="0"/>
              <a:t>dinî geleneği bakımından da bu doğrudur. Çünkü İbranî geleneğine ve Tevrat’a göre her şeyin ilki Tanrı’nın hakkıdır. </a:t>
            </a:r>
            <a:r>
              <a:rPr lang="tr-TR" dirty="0" smtClean="0"/>
              <a:t>Ancak </a:t>
            </a:r>
            <a:r>
              <a:rPr lang="tr-TR" dirty="0"/>
              <a:t>Yahudiler Hz. İsmail’in cariyeden doğduğunu ileri sürerek Hz. İshak’ı ilk oğul yapmışlardır. </a:t>
            </a:r>
            <a:endParaRPr lang="tr-TR" dirty="0" smtClean="0"/>
          </a:p>
          <a:p>
            <a:r>
              <a:rPr lang="tr-TR" dirty="0" smtClean="0"/>
              <a:t>Hz</a:t>
            </a:r>
            <a:r>
              <a:rPr lang="tr-TR" dirty="0"/>
              <a:t>. İbrahim’in M.Ö. 2000-2200 yıllarında yaşadığı tahmin edilmektedir. Mezarı İsrail’de </a:t>
            </a:r>
            <a:r>
              <a:rPr lang="tr-TR" dirty="0" err="1"/>
              <a:t>Hebron</a:t>
            </a:r>
            <a:r>
              <a:rPr lang="tr-TR" dirty="0"/>
              <a:t> (El-Halil)’</a:t>
            </a:r>
            <a:r>
              <a:rPr lang="tr-TR" dirty="0" err="1"/>
              <a:t>dadır</a:t>
            </a:r>
            <a:r>
              <a:rPr lang="tr-TR" dirty="0"/>
              <a:t>. Tevrat’a göre Hz. İbrahim’in neslini devam ettiren Hz. İshak’ın da iki oğlu vardı. Bunlardan birinin adı </a:t>
            </a:r>
            <a:r>
              <a:rPr lang="tr-TR" dirty="0" err="1"/>
              <a:t>Esav</a:t>
            </a:r>
            <a:r>
              <a:rPr lang="tr-TR" dirty="0"/>
              <a:t>, diğerinin adı Yakup’tur. </a:t>
            </a:r>
          </a:p>
        </p:txBody>
      </p:sp>
      <p:pic>
        <p:nvPicPr>
          <p:cNvPr id="4" name="İçerik Yer Tutucusu 3"/>
          <p:cNvPicPr>
            <a:picLocks noChangeAspect="1"/>
          </p:cNvPicPr>
          <p:nvPr/>
        </p:nvPicPr>
        <p:blipFill>
          <a:blip r:embed="rId2"/>
          <a:stretch>
            <a:fillRect/>
          </a:stretch>
        </p:blipFill>
        <p:spPr>
          <a:xfrm>
            <a:off x="6348412" y="812800"/>
            <a:ext cx="6046788" cy="5202238"/>
          </a:xfrm>
          <a:prstGeom prst="rect">
            <a:avLst/>
          </a:prstGeom>
        </p:spPr>
      </p:pic>
    </p:spTree>
    <p:extLst>
      <p:ext uri="{BB962C8B-B14F-4D97-AF65-F5344CB8AC3E}">
        <p14:creationId xmlns:p14="http://schemas.microsoft.com/office/powerpoint/2010/main" val="3740848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İbrahim ile Ahit: </a:t>
            </a:r>
            <a:r>
              <a:rPr lang="tr-TR" dirty="0"/>
              <a:t>(Tekvin, 17:1-8) </a:t>
            </a:r>
            <a:br>
              <a:rPr lang="tr-TR" dirty="0"/>
            </a:br>
            <a:endParaRPr lang="tr-TR" dirty="0">
              <a:solidFill>
                <a:srgbClr val="FF0000"/>
              </a:solidFill>
            </a:endParaRPr>
          </a:p>
        </p:txBody>
      </p:sp>
      <p:sp>
        <p:nvSpPr>
          <p:cNvPr id="3" name="İçerik Yer Tutucusu 2"/>
          <p:cNvSpPr>
            <a:spLocks noGrp="1"/>
          </p:cNvSpPr>
          <p:nvPr>
            <p:ph idx="1"/>
          </p:nvPr>
        </p:nvSpPr>
        <p:spPr/>
        <p:txBody>
          <a:bodyPr>
            <a:normAutofit/>
          </a:bodyPr>
          <a:lstStyle/>
          <a:p>
            <a:r>
              <a:rPr lang="tr-TR" dirty="0" smtClean="0"/>
              <a:t>“</a:t>
            </a:r>
            <a:r>
              <a:rPr lang="tr-TR" dirty="0"/>
              <a:t>Abram doksan dokuz yaşındaydı. Tanrı </a:t>
            </a:r>
            <a:r>
              <a:rPr lang="tr-TR" dirty="0" err="1"/>
              <a:t>Avram’a</a:t>
            </a:r>
            <a:r>
              <a:rPr lang="tr-TR" dirty="0"/>
              <a:t> göründü ve ona ‘Ben, Her Şeye Kâdir Tanrı’yım’ dedi. ‘Önümde yürü ve mükemmel ol.’ Antlaşmamı seninle aramda yapacağım ve seni çok çok artıracağım.’ </a:t>
            </a:r>
            <a:r>
              <a:rPr lang="tr-TR" dirty="0" err="1"/>
              <a:t>Avram</a:t>
            </a:r>
            <a:r>
              <a:rPr lang="tr-TR" dirty="0"/>
              <a:t> aceleyle yüz üstü yere kapandı. Tanrı ona (tekrar ve şunları) söyleyerek konuştu: ‘Bana gelince- işte seninle antlaşmam: Bir çok ulusun babası olacaksın ve artık </a:t>
            </a:r>
            <a:r>
              <a:rPr lang="tr-TR" dirty="0" err="1"/>
              <a:t>Avram</a:t>
            </a:r>
            <a:r>
              <a:rPr lang="tr-TR" dirty="0"/>
              <a:t> diye </a:t>
            </a:r>
            <a:r>
              <a:rPr lang="tr-TR" dirty="0" smtClean="0"/>
              <a:t>çağrılmayacaksın</a:t>
            </a:r>
            <a:r>
              <a:rPr lang="tr-TR" dirty="0"/>
              <a:t>. İsmin </a:t>
            </a:r>
            <a:r>
              <a:rPr lang="tr-TR" dirty="0" err="1"/>
              <a:t>Avraam</a:t>
            </a:r>
            <a:r>
              <a:rPr lang="tr-TR" dirty="0"/>
              <a:t> olacak- çünkü seni bir çok milletin babası yaptım. Seni çok, ama çok verimli kılacağım ve seni uluslar hâline getireceğim - krallar senin soyundan çıkacak. Seninle ve ardından gelecek çocuklarımla aramdaki antlaşmayı, nesiller boyu, ebedi bir antlaşma olarak yerine getireceğim; hem senin Tanrı’n olacağım, hem de ardından gelecek çocuklarının. Şu anda yabancı olarak yaşadığın toprakları -Kenan ülkesini- sana ve ardından gelecek çocuklarına ebedi bir mülk olarak vereceğim ve onlara Tanrı olacağım</a:t>
            </a:r>
            <a:r>
              <a:rPr lang="tr-TR" dirty="0" smtClean="0"/>
              <a:t>.”</a:t>
            </a:r>
            <a:endParaRPr lang="tr-TR" dirty="0"/>
          </a:p>
        </p:txBody>
      </p:sp>
    </p:spTree>
    <p:extLst>
      <p:ext uri="{BB962C8B-B14F-4D97-AF65-F5344CB8AC3E}">
        <p14:creationId xmlns:p14="http://schemas.microsoft.com/office/powerpoint/2010/main" val="2104010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019363" y="2133600"/>
            <a:ext cx="6055099" cy="3778250"/>
          </a:xfrm>
          <a:prstGeom prst="rect">
            <a:avLst/>
          </a:prstGeom>
        </p:spPr>
      </p:pic>
    </p:spTree>
    <p:extLst>
      <p:ext uri="{BB962C8B-B14F-4D97-AF65-F5344CB8AC3E}">
        <p14:creationId xmlns:p14="http://schemas.microsoft.com/office/powerpoint/2010/main" val="18924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1601" y="0"/>
            <a:ext cx="12090399" cy="6743700"/>
          </a:xfrm>
        </p:spPr>
        <p:txBody>
          <a:bodyPr>
            <a:normAutofit/>
          </a:bodyPr>
          <a:lstStyle/>
          <a:p>
            <a:endParaRPr lang="ar-AE" dirty="0"/>
          </a:p>
          <a:p>
            <a:endParaRPr lang="ar-AE" dirty="0"/>
          </a:p>
          <a:p>
            <a:pPr marL="0" indent="0">
              <a:buNone/>
            </a:pPr>
            <a:r>
              <a:rPr lang="ar-AE" dirty="0"/>
              <a:t>رَبِّ هَبْ ل۪ي مِنَ الصَّالِح۪ينَ ﴿١٠٠﴾</a:t>
            </a:r>
          </a:p>
          <a:p>
            <a:pPr marL="0" indent="0">
              <a:buNone/>
            </a:pPr>
            <a:r>
              <a:rPr lang="ar-AE" dirty="0"/>
              <a:t>    فَبَشَّرْنَاهُ بِغُلَامٍ حَل۪يمٍ ﴿١٠١﴾</a:t>
            </a:r>
          </a:p>
          <a:p>
            <a:pPr marL="0" indent="0">
              <a:buNone/>
            </a:pPr>
            <a:r>
              <a:rPr lang="ar-AE" dirty="0"/>
              <a:t>    فَلَمَّا بَلَغَ مَعَهُ السَّعْيَ قَالَ يَا بُنَيَّ اِنّ۪ٓي اَرٰى فِي الْمَنَامِ اَنّ۪ٓي اَذْبَحُكَ فَانْظُرْ مَاذَا تَرٰىۜ قَالَ يَٓا اَبَتِ افْعَلْ مَا تُؤْمَرُۘ </a:t>
            </a:r>
            <a:r>
              <a:rPr lang="ar-AE" dirty="0" smtClean="0"/>
              <a:t>سَتَجِدُن۪ٓي </a:t>
            </a:r>
            <a:r>
              <a:rPr lang="ar-AE" dirty="0"/>
              <a:t>اِنْ شَٓاءَ اللّٰهُ مِنَ الصَّابِر۪ينَ ﴿١٠٢﴾</a:t>
            </a:r>
          </a:p>
          <a:p>
            <a:pPr marL="0" indent="0">
              <a:buNone/>
            </a:pPr>
            <a:r>
              <a:rPr lang="ar-AE" dirty="0"/>
              <a:t>    فَلَمَّٓا اَسْلَمَا وَتَلَّهُ لِلْجَب۪ينِۚ ﴿١٠٣</a:t>
            </a:r>
            <a:r>
              <a:rPr lang="ar-AE" dirty="0" smtClean="0"/>
              <a:t>﴾</a:t>
            </a:r>
            <a:endParaRPr lang="ar-AE" dirty="0"/>
          </a:p>
          <a:p>
            <a:pPr marL="0" indent="0">
              <a:buNone/>
            </a:pPr>
            <a:r>
              <a:rPr lang="ar-AE" dirty="0"/>
              <a:t>    وَنَادَيْنَاهُ اَنْ يَٓا اِبْرٰه۪يمُۙ ﴿</a:t>
            </a:r>
            <a:r>
              <a:rPr lang="ar-AE" dirty="0" smtClean="0"/>
              <a:t>١٠٤﴾</a:t>
            </a:r>
            <a:endParaRPr lang="ar-AE" dirty="0"/>
          </a:p>
          <a:p>
            <a:pPr marL="0" indent="0">
              <a:buNone/>
            </a:pPr>
            <a:r>
              <a:rPr lang="ar-AE" dirty="0"/>
              <a:t>    قَدْ صَدَّقْتَ الرُّءْيَاۚ اِنَّا كَذٰلِكَ نَجْزِي الْمُحْسِن۪ينَ ﴿</a:t>
            </a:r>
            <a:r>
              <a:rPr lang="ar-AE" dirty="0" smtClean="0"/>
              <a:t>١٠٥﴾</a:t>
            </a:r>
            <a:endParaRPr lang="ar-AE" dirty="0"/>
          </a:p>
          <a:p>
            <a:pPr marL="0" indent="0">
              <a:buNone/>
            </a:pPr>
            <a:r>
              <a:rPr lang="ar-AE" dirty="0"/>
              <a:t>    اِنَّ هٰذَا لَهُوَ الْبَلٰٓؤُا الْمُب۪ينُ ﴿١٠٦﴾</a:t>
            </a:r>
          </a:p>
          <a:p>
            <a:pPr marL="0" indent="0">
              <a:buNone/>
            </a:pPr>
            <a:r>
              <a:rPr lang="ar-AE" dirty="0"/>
              <a:t>    وَفَدَيْنَاهُ بِذِبْحٍ عَظ۪يمٍ ﴿١٠٧﴾</a:t>
            </a:r>
          </a:p>
          <a:p>
            <a:pPr marL="0" indent="0">
              <a:buNone/>
            </a:pPr>
            <a:r>
              <a:rPr lang="ar-AE" dirty="0"/>
              <a:t>    وَتَرَكْنَا عَلَيْهِ فِي الْاٰخِر۪ينَ ﴿١٠٨﴾</a:t>
            </a:r>
          </a:p>
          <a:p>
            <a:pPr marL="0" indent="0">
              <a:buNone/>
            </a:pPr>
            <a:r>
              <a:rPr lang="ar-AE" dirty="0"/>
              <a:t>    سَلَامٌ عَلٰٓى اِبْرٰه۪يمَ ﴿</a:t>
            </a:r>
            <a:r>
              <a:rPr lang="ar-AE" dirty="0" smtClean="0"/>
              <a:t>١٠٩﴾</a:t>
            </a:r>
            <a:endParaRPr lang="ar-AE" dirty="0"/>
          </a:p>
          <a:p>
            <a:pPr marL="0" indent="0">
              <a:buNone/>
            </a:pPr>
            <a:r>
              <a:rPr lang="ar-AE" dirty="0"/>
              <a:t>    كَذٰلِكَ نَجْزِي الْمُحْسِن۪ينَ ﴿١١٠﴾</a:t>
            </a:r>
          </a:p>
          <a:p>
            <a:pPr marL="0" indent="0">
              <a:buNone/>
            </a:pPr>
            <a:r>
              <a:rPr lang="ar-AE" dirty="0"/>
              <a:t>  </a:t>
            </a:r>
            <a:r>
              <a:rPr lang="ar-AE" dirty="0" smtClean="0"/>
              <a:t> اِنَّهُ </a:t>
            </a:r>
            <a:r>
              <a:rPr lang="ar-AE" dirty="0"/>
              <a:t>مِنْ عِبَادِنَا الْمُؤْمِن۪ينَ ﴿١١١﴾</a:t>
            </a:r>
          </a:p>
          <a:p>
            <a:pPr marL="0" indent="0">
              <a:buNone/>
            </a:pPr>
            <a:r>
              <a:rPr lang="ar-AE" dirty="0"/>
              <a:t>وَبَشَّرْنَاهُ بِاِسْحٰقَ نَبِياًّ مِنَ الصَّالِح۪ينَ ﴿١١٢﴾</a:t>
            </a:r>
          </a:p>
          <a:p>
            <a:endParaRPr lang="tr-TR" dirty="0"/>
          </a:p>
        </p:txBody>
      </p:sp>
    </p:spTree>
    <p:extLst>
      <p:ext uri="{BB962C8B-B14F-4D97-AF65-F5344CB8AC3E}">
        <p14:creationId xmlns:p14="http://schemas.microsoft.com/office/powerpoint/2010/main" val="150923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II. </a:t>
            </a:r>
            <a:r>
              <a:rPr lang="tr-TR" dirty="0">
                <a:solidFill>
                  <a:srgbClr val="FF0000"/>
                </a:solidFill>
              </a:rPr>
              <a:t>Hz. Musa Dönemi</a:t>
            </a:r>
          </a:p>
        </p:txBody>
      </p:sp>
      <p:sp>
        <p:nvSpPr>
          <p:cNvPr id="3" name="İçerik Yer Tutucusu 2"/>
          <p:cNvSpPr>
            <a:spLocks noGrp="1"/>
          </p:cNvSpPr>
          <p:nvPr>
            <p:ph idx="1"/>
          </p:nvPr>
        </p:nvSpPr>
        <p:spPr>
          <a:xfrm>
            <a:off x="838200" y="1825625"/>
            <a:ext cx="6680200" cy="4351338"/>
          </a:xfrm>
        </p:spPr>
        <p:txBody>
          <a:bodyPr/>
          <a:lstStyle/>
          <a:p>
            <a:r>
              <a:rPr lang="tr-TR" dirty="0"/>
              <a:t> Fakat Hz. Yusuf’un ölümünden sonra Mısır’da durum değişti. Tahta geçen yeni firavun </a:t>
            </a:r>
            <a:r>
              <a:rPr lang="tr-TR" dirty="0" err="1"/>
              <a:t>İsrailoğullarını</a:t>
            </a:r>
            <a:r>
              <a:rPr lang="tr-TR" dirty="0"/>
              <a:t> köleleştirdi. </a:t>
            </a:r>
            <a:r>
              <a:rPr lang="tr-TR" dirty="0" err="1"/>
              <a:t>İsrailoğulları</a:t>
            </a:r>
            <a:r>
              <a:rPr lang="tr-TR" dirty="0"/>
              <a:t>, iki yüz on sene (Tevrat’a göre dört yüz otuz sene, Çıkış, 12:40) Mısır’da köle olarak kaldılar. </a:t>
            </a:r>
          </a:p>
        </p:txBody>
      </p:sp>
    </p:spTree>
    <p:extLst>
      <p:ext uri="{BB962C8B-B14F-4D97-AF65-F5344CB8AC3E}">
        <p14:creationId xmlns:p14="http://schemas.microsoft.com/office/powerpoint/2010/main" val="1814161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34911" y="-1059290"/>
            <a:ext cx="6735789" cy="6960822"/>
          </a:xfrm>
          <a:prstGeom prst="rect">
            <a:avLst/>
          </a:prstGeom>
        </p:spPr>
      </p:pic>
      <p:pic>
        <p:nvPicPr>
          <p:cNvPr id="5" name="İçerik Yer Tutucusu 3"/>
          <p:cNvPicPr>
            <a:picLocks noChangeAspect="1"/>
          </p:cNvPicPr>
          <p:nvPr/>
        </p:nvPicPr>
        <p:blipFill>
          <a:blip r:embed="rId3"/>
          <a:stretch>
            <a:fillRect/>
          </a:stretch>
        </p:blipFill>
        <p:spPr>
          <a:xfrm>
            <a:off x="6495766" y="554220"/>
            <a:ext cx="5483509" cy="4703579"/>
          </a:xfrm>
          <a:prstGeom prst="rect">
            <a:avLst/>
          </a:prstGeom>
        </p:spPr>
      </p:pic>
    </p:spTree>
    <p:extLst>
      <p:ext uri="{BB962C8B-B14F-4D97-AF65-F5344CB8AC3E}">
        <p14:creationId xmlns:p14="http://schemas.microsoft.com/office/powerpoint/2010/main" val="209908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977900" y="230410"/>
            <a:ext cx="5933040" cy="5719877"/>
          </a:xfrm>
          <a:prstGeom prst="rect">
            <a:avLst/>
          </a:prstGeom>
        </p:spPr>
      </p:pic>
      <p:pic>
        <p:nvPicPr>
          <p:cNvPr id="5" name="İçerik Yer Tutucusu 3"/>
          <p:cNvPicPr>
            <a:picLocks noChangeAspect="1"/>
          </p:cNvPicPr>
          <p:nvPr/>
        </p:nvPicPr>
        <p:blipFill>
          <a:blip r:embed="rId3"/>
          <a:stretch>
            <a:fillRect/>
          </a:stretch>
        </p:blipFill>
        <p:spPr>
          <a:xfrm>
            <a:off x="6910940" y="860424"/>
            <a:ext cx="5930900" cy="4892675"/>
          </a:xfrm>
          <a:prstGeom prst="rect">
            <a:avLst/>
          </a:prstGeom>
        </p:spPr>
      </p:pic>
    </p:spTree>
    <p:extLst>
      <p:ext uri="{BB962C8B-B14F-4D97-AF65-F5344CB8AC3E}">
        <p14:creationId xmlns:p14="http://schemas.microsoft.com/office/powerpoint/2010/main" val="2028947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910403" y="2133600"/>
            <a:ext cx="4273020" cy="3778250"/>
          </a:xfrm>
          <a:prstGeom prst="rect">
            <a:avLst/>
          </a:prstGeom>
        </p:spPr>
      </p:pic>
    </p:spTree>
    <p:extLst>
      <p:ext uri="{BB962C8B-B14F-4D97-AF65-F5344CB8AC3E}">
        <p14:creationId xmlns:p14="http://schemas.microsoft.com/office/powerpoint/2010/main" val="4075575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863197" y="2133600"/>
            <a:ext cx="4367432" cy="3778250"/>
          </a:xfrm>
          <a:prstGeom prst="rect">
            <a:avLst/>
          </a:prstGeom>
        </p:spPr>
      </p:pic>
    </p:spTree>
    <p:extLst>
      <p:ext uri="{BB962C8B-B14F-4D97-AF65-F5344CB8AC3E}">
        <p14:creationId xmlns:p14="http://schemas.microsoft.com/office/powerpoint/2010/main" val="245486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Yahudi olmanın temel ön şartı</a:t>
            </a:r>
          </a:p>
        </p:txBody>
      </p:sp>
      <p:sp>
        <p:nvSpPr>
          <p:cNvPr id="3" name="İçerik Yer Tutucusu 2"/>
          <p:cNvSpPr>
            <a:spLocks noGrp="1"/>
          </p:cNvSpPr>
          <p:nvPr>
            <p:ph idx="1"/>
          </p:nvPr>
        </p:nvSpPr>
        <p:spPr/>
        <p:txBody>
          <a:bodyPr>
            <a:normAutofit fontScale="85000" lnSpcReduction="20000"/>
          </a:bodyPr>
          <a:lstStyle/>
          <a:p>
            <a:r>
              <a:rPr lang="tr-TR" dirty="0"/>
              <a:t>Yahudiliği İslâm’dan, </a:t>
            </a:r>
            <a:r>
              <a:rPr lang="tr-TR" dirty="0" err="1"/>
              <a:t>Hıristiyanlık’tan</a:t>
            </a:r>
            <a:r>
              <a:rPr lang="tr-TR" dirty="0"/>
              <a:t> ve diğer dünya dinlerinden farklılaştıran en temel özellik, kutsal toprak anlayışıdır. Yahudilik, belli bir kutsal toprakla </a:t>
            </a:r>
            <a:r>
              <a:rPr lang="tr-TR" dirty="0" err="1"/>
              <a:t>kimlikleştirilmiş</a:t>
            </a:r>
            <a:r>
              <a:rPr lang="tr-TR" dirty="0"/>
              <a:t> bir din olup, Hıristiyanlık ve İslâm gibi yeryüzünün herhangi bir yöresinde tüm kural ve kurumlarıyla yaşanabilen bir din değildir.</a:t>
            </a:r>
          </a:p>
          <a:p>
            <a:endParaRPr lang="tr-TR" dirty="0" smtClean="0"/>
          </a:p>
          <a:p>
            <a:r>
              <a:rPr lang="tr-TR" dirty="0" smtClean="0"/>
              <a:t> </a:t>
            </a:r>
            <a:r>
              <a:rPr lang="tr-TR" dirty="0"/>
              <a:t>Yahudi olmanın temel ön şartı, Yahudi bir anne babadan veya en azından Yahudi bir anneden doğmaktır. Milliyeti bakımından Yahudi olmayıp sonradan Yahudiliğe giren kimse de Yahudi sayılır. Ancak bu kişi, Yahudiliğe girmekle sadece dinini değil aynı zamanda milliyetini de değiştirmiş olur. Bu bakımdan Yahudilik (</a:t>
            </a:r>
            <a:r>
              <a:rPr lang="tr-TR" dirty="0" err="1"/>
              <a:t>Yehadut</a:t>
            </a:r>
            <a:r>
              <a:rPr lang="tr-TR" dirty="0"/>
              <a:t>) terimi; belli bir ırka, kültüre ve dine mensubiyeti ifade eden çok kapsamlı bir anlam ihtiva etmektedir. Bu yönüyle de Yahudilik, diğer dinlerden farklılık gösterir. </a:t>
            </a:r>
            <a:endParaRPr lang="tr-TR" dirty="0" smtClean="0"/>
          </a:p>
          <a:p>
            <a:r>
              <a:rPr lang="tr-TR" dirty="0"/>
              <a:t> </a:t>
            </a:r>
            <a:r>
              <a:rPr lang="tr-TR" dirty="0" smtClean="0">
                <a:solidFill>
                  <a:srgbClr val="FF0000"/>
                </a:solidFill>
              </a:rPr>
              <a:t>İbrani:</a:t>
            </a:r>
            <a:r>
              <a:rPr lang="tr-TR" dirty="0" smtClean="0"/>
              <a:t> </a:t>
            </a:r>
            <a:r>
              <a:rPr lang="tr-TR" dirty="0"/>
              <a:t>Sam’ın soyundan gelen Eber, Hz. İbrahim’in büyük atasıydı. Bu nedenle, Hz. İbrahim’e “Eber’in soyundan” anlamında </a:t>
            </a:r>
            <a:r>
              <a:rPr lang="tr-TR" dirty="0">
                <a:solidFill>
                  <a:srgbClr val="FF0000"/>
                </a:solidFill>
              </a:rPr>
              <a:t>İbrani</a:t>
            </a:r>
            <a:r>
              <a:rPr lang="tr-TR" dirty="0"/>
              <a:t> (</a:t>
            </a:r>
            <a:r>
              <a:rPr lang="tr-TR" dirty="0" err="1"/>
              <a:t>İvri</a:t>
            </a:r>
            <a:r>
              <a:rPr lang="tr-TR" dirty="0"/>
              <a:t>), onun konuştuğu dile de İbranice (</a:t>
            </a:r>
            <a:r>
              <a:rPr lang="tr-TR" dirty="0" err="1"/>
              <a:t>İvrit</a:t>
            </a:r>
            <a:r>
              <a:rPr lang="tr-TR" dirty="0"/>
              <a:t>) denmişti. İbranî ve İbranice terimlerinin buradan geldiği söylenmektedir. </a:t>
            </a:r>
            <a:endParaRPr lang="tr-TR" dirty="0" smtClean="0"/>
          </a:p>
          <a:p>
            <a:r>
              <a:rPr lang="tr-TR" dirty="0"/>
              <a:t>İbrani terimi, Yahudiler tarafından ilk atalar olarak kabul edilen Hz. İbrahim, Hz. İshak ve Hz. Yakup ile onların çocuklarını tanımlar. Hz. İbrahim’in diğer oğlu Hz. İsmail ve soyu bunun dışında tutulur. </a:t>
            </a:r>
          </a:p>
        </p:txBody>
      </p:sp>
    </p:spTree>
    <p:extLst>
      <p:ext uri="{BB962C8B-B14F-4D97-AF65-F5344CB8AC3E}">
        <p14:creationId xmlns:p14="http://schemas.microsoft.com/office/powerpoint/2010/main" val="3860130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Aşağıda verilen yerleri gösteren bir «Ortadoğu» haritası çizelim</a:t>
            </a:r>
            <a:endParaRPr lang="tr-TR" dirty="0"/>
          </a:p>
        </p:txBody>
      </p:sp>
      <p:sp>
        <p:nvSpPr>
          <p:cNvPr id="3" name="İçerik Yer Tutucusu 2"/>
          <p:cNvSpPr>
            <a:spLocks noGrp="1"/>
          </p:cNvSpPr>
          <p:nvPr>
            <p:ph sz="half" idx="1"/>
          </p:nvPr>
        </p:nvSpPr>
        <p:spPr/>
        <p:txBody>
          <a:bodyPr>
            <a:normAutofit fontScale="92500" lnSpcReduction="10000"/>
          </a:bodyPr>
          <a:lstStyle/>
          <a:p>
            <a:r>
              <a:rPr lang="tr-TR" dirty="0"/>
              <a:t>Türkiye	</a:t>
            </a:r>
          </a:p>
          <a:p>
            <a:r>
              <a:rPr lang="tr-TR" dirty="0"/>
              <a:t>Lübnan</a:t>
            </a:r>
          </a:p>
          <a:p>
            <a:r>
              <a:rPr lang="tr-TR" dirty="0"/>
              <a:t>Filistin </a:t>
            </a:r>
          </a:p>
          <a:p>
            <a:r>
              <a:rPr lang="tr-TR" dirty="0"/>
              <a:t>Irak</a:t>
            </a:r>
          </a:p>
          <a:p>
            <a:r>
              <a:rPr lang="tr-TR" dirty="0" err="1"/>
              <a:t>Süriye</a:t>
            </a:r>
            <a:endParaRPr lang="tr-TR" dirty="0"/>
          </a:p>
          <a:p>
            <a:r>
              <a:rPr lang="tr-TR" dirty="0"/>
              <a:t>Ürdün</a:t>
            </a:r>
          </a:p>
          <a:p>
            <a:r>
              <a:rPr lang="tr-TR" dirty="0"/>
              <a:t>İran</a:t>
            </a:r>
          </a:p>
          <a:p>
            <a:r>
              <a:rPr lang="tr-TR" dirty="0"/>
              <a:t>Mısır</a:t>
            </a:r>
          </a:p>
          <a:p>
            <a:r>
              <a:rPr lang="tr-TR" dirty="0"/>
              <a:t>İsrail </a:t>
            </a:r>
          </a:p>
          <a:p>
            <a:r>
              <a:rPr lang="tr-TR" dirty="0"/>
              <a:t>Suudi Arabistan</a:t>
            </a:r>
          </a:p>
          <a:p>
            <a:endParaRPr lang="tr-TR" dirty="0"/>
          </a:p>
        </p:txBody>
      </p:sp>
      <p:sp>
        <p:nvSpPr>
          <p:cNvPr id="4" name="İçerik Yer Tutucusu 3"/>
          <p:cNvSpPr>
            <a:spLocks noGrp="1"/>
          </p:cNvSpPr>
          <p:nvPr>
            <p:ph sz="half" idx="2"/>
          </p:nvPr>
        </p:nvSpPr>
        <p:spPr/>
        <p:txBody>
          <a:bodyPr>
            <a:normAutofit fontScale="92500" lnSpcReduction="10000"/>
          </a:bodyPr>
          <a:lstStyle/>
          <a:p>
            <a:r>
              <a:rPr lang="tr-TR" dirty="0"/>
              <a:t>Kızıldeniz </a:t>
            </a:r>
            <a:br>
              <a:rPr lang="tr-TR" dirty="0"/>
            </a:br>
            <a:r>
              <a:rPr lang="tr-TR" dirty="0" err="1"/>
              <a:t>basra</a:t>
            </a:r>
            <a:r>
              <a:rPr lang="tr-TR" dirty="0"/>
              <a:t> körfezi</a:t>
            </a:r>
            <a:br>
              <a:rPr lang="tr-TR" dirty="0"/>
            </a:br>
            <a:r>
              <a:rPr lang="tr-TR" dirty="0" err="1"/>
              <a:t>fırat</a:t>
            </a:r>
            <a:r>
              <a:rPr lang="tr-TR" dirty="0"/>
              <a:t> nehri</a:t>
            </a:r>
            <a:br>
              <a:rPr lang="tr-TR" dirty="0"/>
            </a:br>
            <a:r>
              <a:rPr lang="tr-TR" dirty="0" err="1"/>
              <a:t>dicle</a:t>
            </a:r>
            <a:r>
              <a:rPr lang="tr-TR" dirty="0"/>
              <a:t> nehri</a:t>
            </a:r>
          </a:p>
        </p:txBody>
      </p:sp>
    </p:spTree>
    <p:extLst>
      <p:ext uri="{BB962C8B-B14F-4D97-AF65-F5344CB8AC3E}">
        <p14:creationId xmlns:p14="http://schemas.microsoft.com/office/powerpoint/2010/main" val="158816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64" y="0"/>
            <a:ext cx="7477336" cy="6705600"/>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800" y="0"/>
            <a:ext cx="4521200" cy="5143500"/>
          </a:xfrm>
          <a:prstGeom prst="rect">
            <a:avLst/>
          </a:prstGeom>
        </p:spPr>
      </p:pic>
    </p:spTree>
    <p:extLst>
      <p:ext uri="{BB962C8B-B14F-4D97-AF65-F5344CB8AC3E}">
        <p14:creationId xmlns:p14="http://schemas.microsoft.com/office/powerpoint/2010/main" val="1569287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 name="Mürekkep 7">
                <a:extLst>
                  <a:ext uri="{FF2B5EF4-FFF2-40B4-BE49-F238E27FC236}">
                    <a16:creationId xmlns:a16="http://schemas.microsoft.com/office/drawing/2014/main" id="{04B19914-AAD8-9449-91D2-B3210D7E2262}"/>
                  </a:ext>
                </a:extLst>
              </p14:cNvPr>
              <p14:cNvContentPartPr/>
              <p14:nvPr/>
            </p14:nvContentPartPr>
            <p14:xfrm>
              <a:off x="0" y="0"/>
              <a:ext cx="0" cy="0"/>
            </p14:xfrm>
          </p:contentPart>
        </mc:Choice>
        <mc:Fallback xmlns="">
          <p:pic>
            <p:nvPicPr>
              <p:cNvPr id="7" name="Mürekkep 7">
                <a:extLst>
                  <a:ext uri="{FF2B5EF4-FFF2-40B4-BE49-F238E27FC236}">
                    <a16:creationId xmlns:a16="http://schemas.microsoft.com/office/drawing/2014/main" id="{04B19914-AAD8-9449-91D2-B3210D7E2262}"/>
                  </a:ext>
                </a:extLst>
              </p:cNvPr>
              <p:cNvPicPr/>
              <p:nvPr/>
            </p:nvPicPr>
            <p:blipFill/>
            <p:spPr/>
          </p:pic>
        </mc:Fallback>
      </mc:AlternateContent>
      <p:sp>
        <p:nvSpPr>
          <p:cNvPr id="41" name="Unvan 40">
            <a:extLst>
              <a:ext uri="{FF2B5EF4-FFF2-40B4-BE49-F238E27FC236}">
                <a16:creationId xmlns:a16="http://schemas.microsoft.com/office/drawing/2014/main" id="{292887AB-E4BA-DB44-9634-65625A584CA5}"/>
              </a:ext>
            </a:extLst>
          </p:cNvPr>
          <p:cNvSpPr>
            <a:spLocks noGrp="1"/>
          </p:cNvSpPr>
          <p:nvPr>
            <p:ph type="title"/>
          </p:nvPr>
        </p:nvSpPr>
        <p:spPr/>
        <p:txBody>
          <a:bodyPr/>
          <a:lstStyle/>
          <a:p>
            <a:r>
              <a:rPr lang="tr-TR"/>
              <a:t>Kronolojik Yahudi Tarihi</a:t>
            </a:r>
          </a:p>
        </p:txBody>
      </p:sp>
      <p:sp>
        <p:nvSpPr>
          <p:cNvPr id="43" name="İçerik Yer Tutucusu 42">
            <a:extLst>
              <a:ext uri="{FF2B5EF4-FFF2-40B4-BE49-F238E27FC236}">
                <a16:creationId xmlns:a16="http://schemas.microsoft.com/office/drawing/2014/main" id="{72E1CE7A-0C4A-7E45-BD19-CA9A7D7E9796}"/>
              </a:ext>
            </a:extLst>
          </p:cNvPr>
          <p:cNvSpPr>
            <a:spLocks noGrp="1"/>
          </p:cNvSpPr>
          <p:nvPr>
            <p:ph idx="1"/>
          </p:nvPr>
        </p:nvSpPr>
        <p:spPr/>
        <p:txBody>
          <a:bodyPr>
            <a:normAutofit/>
          </a:bodyPr>
          <a:lstStyle/>
          <a:p>
            <a:pPr>
              <a:buFont typeface="+mj-lt"/>
              <a:buAutoNum type="arabicPeriod"/>
            </a:pPr>
            <a:r>
              <a:rPr lang="tr-TR" b="1" u="sng" dirty="0"/>
              <a:t>Atalar Dönemi : Hz. İbrahim’den Hz. Musa’ya kadar ( MÖ. 1800 – MÖ. 1300)</a:t>
            </a:r>
          </a:p>
          <a:p>
            <a:pPr>
              <a:buFont typeface="+mj-lt"/>
              <a:buAutoNum type="arabicPeriod"/>
            </a:pPr>
            <a:r>
              <a:rPr lang="tr-TR" b="1" u="sng" dirty="0"/>
              <a:t>Mısır’dan Çıkış ve Milletleşme Dönemi : Hz. Musa Dönemi ( MÖ. 1300 – MÖ. 1200)</a:t>
            </a:r>
          </a:p>
          <a:p>
            <a:pPr>
              <a:buFont typeface="+mj-lt"/>
              <a:buAutoNum type="arabicPeriod"/>
            </a:pPr>
            <a:r>
              <a:rPr lang="tr-TR" b="1" u="sng" dirty="0" smtClean="0"/>
              <a:t>I. </a:t>
            </a:r>
            <a:r>
              <a:rPr lang="tr-TR" b="1" u="sng" dirty="0" err="1" smtClean="0"/>
              <a:t>Mabed</a:t>
            </a:r>
            <a:r>
              <a:rPr lang="tr-TR" b="1" u="sng" dirty="0" smtClean="0"/>
              <a:t> Dönemi ve Krallığın </a:t>
            </a:r>
            <a:r>
              <a:rPr lang="tr-TR" b="1" u="sng" dirty="0"/>
              <a:t>İkiye Bölünmesi ve Sürgünler ( MÖ. 930 – MÖ. 586)</a:t>
            </a:r>
          </a:p>
          <a:p>
            <a:pPr>
              <a:buFont typeface="+mj-lt"/>
              <a:buAutoNum type="arabicPeriod"/>
            </a:pPr>
            <a:r>
              <a:rPr lang="tr-TR" b="1" u="sng" dirty="0"/>
              <a:t>II. </a:t>
            </a:r>
            <a:r>
              <a:rPr lang="tr-TR" b="1" u="sng" dirty="0" err="1"/>
              <a:t>Mabed</a:t>
            </a:r>
            <a:r>
              <a:rPr lang="tr-TR" b="1" u="sng" dirty="0"/>
              <a:t> Dönemi ( MÖ. 538 – MS. 70)</a:t>
            </a:r>
          </a:p>
          <a:p>
            <a:pPr>
              <a:buFont typeface="+mj-lt"/>
              <a:buAutoNum type="arabicPeriod"/>
            </a:pPr>
            <a:r>
              <a:rPr lang="tr-TR" b="1" u="sng" dirty="0"/>
              <a:t>II. </a:t>
            </a:r>
            <a:r>
              <a:rPr lang="tr-TR" b="1" u="sng" dirty="0" err="1"/>
              <a:t>Mabed</a:t>
            </a:r>
            <a:r>
              <a:rPr lang="tr-TR" b="1" u="sng" dirty="0"/>
              <a:t> Dönemi Sonrası Yahudilik ( MS. 70 – MS. 600)</a:t>
            </a:r>
          </a:p>
        </p:txBody>
      </p:sp>
    </p:spTree>
    <p:extLst>
      <p:ext uri="{BB962C8B-B14F-4D97-AF65-F5344CB8AC3E}">
        <p14:creationId xmlns:p14="http://schemas.microsoft.com/office/powerpoint/2010/main" val="2637877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995E278-E54D-FD40-B69F-379F65159029}"/>
              </a:ext>
            </a:extLst>
          </p:cNvPr>
          <p:cNvSpPr>
            <a:spLocks noGrp="1"/>
          </p:cNvSpPr>
          <p:nvPr>
            <p:ph type="title"/>
          </p:nvPr>
        </p:nvSpPr>
        <p:spPr/>
        <p:txBody>
          <a:bodyPr/>
          <a:lstStyle/>
          <a:p>
            <a:r>
              <a:rPr lang="tr-TR"/>
              <a:t>1- ATALAR DÖNEMİ</a:t>
            </a:r>
          </a:p>
        </p:txBody>
      </p:sp>
      <p:sp>
        <p:nvSpPr>
          <p:cNvPr id="3" name="İçerik Yer Tutucusu 2">
            <a:extLst>
              <a:ext uri="{FF2B5EF4-FFF2-40B4-BE49-F238E27FC236}">
                <a16:creationId xmlns:a16="http://schemas.microsoft.com/office/drawing/2014/main" id="{69F01285-86A3-554D-8E64-6354120B330C}"/>
              </a:ext>
            </a:extLst>
          </p:cNvPr>
          <p:cNvSpPr>
            <a:spLocks noGrp="1"/>
          </p:cNvSpPr>
          <p:nvPr>
            <p:ph idx="1"/>
          </p:nvPr>
        </p:nvSpPr>
        <p:spPr>
          <a:xfrm>
            <a:off x="327264" y="1739900"/>
            <a:ext cx="6688391" cy="4266762"/>
          </a:xfrm>
        </p:spPr>
        <p:txBody>
          <a:bodyPr>
            <a:normAutofit/>
          </a:bodyPr>
          <a:lstStyle/>
          <a:p>
            <a:r>
              <a:rPr lang="tr-TR" dirty="0"/>
              <a:t>Hz. İbrahim Mezopotamya’dan </a:t>
            </a:r>
            <a:r>
              <a:rPr lang="tr-TR" dirty="0" err="1"/>
              <a:t>Ken’an’a</a:t>
            </a:r>
            <a:r>
              <a:rPr lang="tr-TR" dirty="0"/>
              <a:t> göç etmiştir.</a:t>
            </a:r>
          </a:p>
          <a:p>
            <a:r>
              <a:rPr lang="tr-TR" dirty="0"/>
              <a:t>Hz. İbrahim geç yaşta cariyesi Hz. Hacer’den Hz. İsmail; ardından karısı Hz. </a:t>
            </a:r>
            <a:r>
              <a:rPr lang="tr-TR" dirty="0" err="1"/>
              <a:t>Sare’den</a:t>
            </a:r>
            <a:r>
              <a:rPr lang="tr-TR" dirty="0"/>
              <a:t> Hz. İshak doğmuştur.</a:t>
            </a:r>
          </a:p>
          <a:p>
            <a:r>
              <a:rPr lang="tr-TR" dirty="0"/>
              <a:t>Tevrat’ta Tanrı’nın Hz. İbrahim ile bir ahit yaptığı, kendisini ve soyunu bereketli kıldığı, Kenan topraklarını (Filistin) mülk olarak soyuna verdiği ifade edilmektedir.</a:t>
            </a:r>
          </a:p>
          <a:p>
            <a:r>
              <a:rPr lang="tr-TR" dirty="0"/>
              <a:t>Hz. İbrahim, Hz. İshak ve Hz. Yakup’tan meydana gelen üç büyük İbrani atasının ve Yakup’un on iki oğlunun hikayeleri, Hz. Yusuf’un Mısır sarayındaki yükselişi, Kenan’ da baş gösteren kuraklık yüzünden Yakup’un ve diğer oğullarının O’nun </a:t>
            </a:r>
            <a:r>
              <a:rPr lang="tr-TR" dirty="0" err="1"/>
              <a:t>hikameyesinde</a:t>
            </a:r>
            <a:r>
              <a:rPr lang="tr-TR" dirty="0"/>
              <a:t> Mısır’a yerleşmeleri ve burada çoğalmaları Tevrat’ın tekvin bölümünde ayrıntılı biçimde anlatılmaktadır.</a:t>
            </a:r>
          </a:p>
        </p:txBody>
      </p:sp>
      <p:pic>
        <p:nvPicPr>
          <p:cNvPr id="4" name="Resim 4">
            <a:extLst>
              <a:ext uri="{FF2B5EF4-FFF2-40B4-BE49-F238E27FC236}">
                <a16:creationId xmlns:a16="http://schemas.microsoft.com/office/drawing/2014/main" id="{4E48DC51-B160-3E42-A630-47F5934F5ED9}"/>
              </a:ext>
            </a:extLst>
          </p:cNvPr>
          <p:cNvPicPr>
            <a:picLocks noChangeAspect="1"/>
          </p:cNvPicPr>
          <p:nvPr/>
        </p:nvPicPr>
        <p:blipFill>
          <a:blip r:embed="rId2"/>
          <a:stretch>
            <a:fillRect/>
          </a:stretch>
        </p:blipFill>
        <p:spPr>
          <a:xfrm>
            <a:off x="7187114" y="1739900"/>
            <a:ext cx="4580976" cy="3877635"/>
          </a:xfrm>
          <a:prstGeom prst="rect">
            <a:avLst/>
          </a:prstGeom>
        </p:spPr>
      </p:pic>
    </p:spTree>
    <p:extLst>
      <p:ext uri="{BB962C8B-B14F-4D97-AF65-F5344CB8AC3E}">
        <p14:creationId xmlns:p14="http://schemas.microsoft.com/office/powerpoint/2010/main" val="3034121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69823" y="565729"/>
            <a:ext cx="9801277" cy="6292271"/>
          </a:xfrm>
          <a:prstGeom prst="rect">
            <a:avLst/>
          </a:prstGeom>
        </p:spPr>
      </p:pic>
    </p:spTree>
    <p:extLst>
      <p:ext uri="{BB962C8B-B14F-4D97-AF65-F5344CB8AC3E}">
        <p14:creationId xmlns:p14="http://schemas.microsoft.com/office/powerpoint/2010/main" val="1384454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a:solidFill>
                  <a:srgbClr val="FF0000"/>
                </a:solidFill>
              </a:rPr>
              <a:t>İsrail</a:t>
            </a:r>
            <a:r>
              <a:rPr lang="tr-TR" dirty="0"/>
              <a:t>: </a:t>
            </a:r>
            <a:r>
              <a:rPr lang="tr-TR" dirty="0" smtClean="0"/>
              <a:t>«Tanrıyla Uğraşan» Yahudiler </a:t>
            </a:r>
            <a:r>
              <a:rPr lang="tr-TR" dirty="0"/>
              <a:t>tarafından ilk Yahudi atalarının sonuncusu kabul edilen Hz. Yakup, başından geçen bir olay sonrasında İsrail lakabını </a:t>
            </a:r>
            <a:r>
              <a:rPr lang="tr-TR" dirty="0" smtClean="0"/>
              <a:t>alır.</a:t>
            </a:r>
          </a:p>
          <a:p>
            <a:r>
              <a:rPr lang="tr-TR" dirty="0" smtClean="0">
                <a:solidFill>
                  <a:srgbClr val="FF0000"/>
                </a:solidFill>
              </a:rPr>
              <a:t>Antropomorfizm</a:t>
            </a:r>
            <a:r>
              <a:rPr lang="tr-TR" dirty="0" smtClean="0"/>
              <a:t>?</a:t>
            </a:r>
          </a:p>
          <a:p>
            <a:r>
              <a:rPr lang="tr-TR" dirty="0">
                <a:solidFill>
                  <a:srgbClr val="FF0000"/>
                </a:solidFill>
              </a:rPr>
              <a:t>Yahudi</a:t>
            </a:r>
            <a:r>
              <a:rPr lang="tr-TR" dirty="0"/>
              <a:t>: İbraniler, Hz. Yakup’tan Babil sürgününe kadar olan dönemde İsrail olarak anılmıştır. Bu halk, Babil sürgünü sonrasında Filistin’deki </a:t>
            </a:r>
            <a:r>
              <a:rPr lang="tr-TR" dirty="0" err="1"/>
              <a:t>Yahuda</a:t>
            </a:r>
            <a:r>
              <a:rPr lang="tr-TR" dirty="0"/>
              <a:t> bölgesine nispetle </a:t>
            </a:r>
            <a:r>
              <a:rPr lang="tr-TR" dirty="0" err="1"/>
              <a:t>Yahudalılar</a:t>
            </a:r>
            <a:r>
              <a:rPr lang="tr-TR" dirty="0"/>
              <a:t> anlamında Yahudi adını almıştır. Bu bölgenin adı Hz. Yakup’un büyük oğlu </a:t>
            </a:r>
            <a:r>
              <a:rPr lang="tr-TR" dirty="0" err="1"/>
              <a:t>Yahuda’dan</a:t>
            </a:r>
            <a:r>
              <a:rPr lang="tr-TR" dirty="0"/>
              <a:t> gelmektedir. </a:t>
            </a:r>
            <a:r>
              <a:rPr lang="tr-TR" dirty="0" err="1"/>
              <a:t>Yahuda</a:t>
            </a:r>
            <a:r>
              <a:rPr lang="tr-TR" dirty="0"/>
              <a:t> aynı zamanda on iki kabileden birinin </a:t>
            </a:r>
            <a:r>
              <a:rPr lang="tr-TR" dirty="0" smtClean="0"/>
              <a:t>adıdır.</a:t>
            </a:r>
          </a:p>
          <a:p>
            <a:r>
              <a:rPr lang="tr-TR" dirty="0">
                <a:solidFill>
                  <a:srgbClr val="FF0000"/>
                </a:solidFill>
              </a:rPr>
              <a:t>Musevi</a:t>
            </a:r>
            <a:r>
              <a:rPr lang="tr-TR" dirty="0"/>
              <a:t>: Musevi terimi Osmanlının son zamanlarında kullanılmaya başlamıştır. Daha önceki belgelerde Yahudi, </a:t>
            </a:r>
            <a:r>
              <a:rPr lang="tr-TR" dirty="0" err="1"/>
              <a:t>Yahud</a:t>
            </a:r>
            <a:r>
              <a:rPr lang="tr-TR" dirty="0"/>
              <a:t>, </a:t>
            </a:r>
            <a:r>
              <a:rPr lang="tr-TR" dirty="0" err="1"/>
              <a:t>Yahudiyan</a:t>
            </a:r>
            <a:r>
              <a:rPr lang="tr-TR" dirty="0"/>
              <a:t> terimleri kullanılırken XIX. yüzyılın başlarından itibaren bilinmeyen nedenlerle bazı belgelerde Musevi terimi de yer almıştır. Günümüzde Türkiye Yahudileri kendilerini Musevi olarak adlandırmaktadır. </a:t>
            </a:r>
            <a:endParaRPr lang="tr-TR" dirty="0" smtClean="0"/>
          </a:p>
          <a:p>
            <a:r>
              <a:rPr lang="tr-TR" dirty="0"/>
              <a:t>Kur’an-ı Kerim’de İsrail, </a:t>
            </a:r>
            <a:r>
              <a:rPr lang="tr-TR" dirty="0" err="1"/>
              <a:t>İsrailoğulları</a:t>
            </a:r>
            <a:r>
              <a:rPr lang="tr-TR" dirty="0"/>
              <a:t> (Beni İsrail) ve Yahudi (</a:t>
            </a:r>
            <a:r>
              <a:rPr lang="tr-TR" dirty="0" err="1"/>
              <a:t>Yehud</a:t>
            </a:r>
            <a:r>
              <a:rPr lang="tr-TR" dirty="0"/>
              <a:t>) terimleri geçmektedir. İsrail, Hz. Yakup’un lakabıdır. (Bkz. Al-i İmran, 93). </a:t>
            </a:r>
          </a:p>
          <a:p>
            <a:endParaRPr lang="tr-TR" dirty="0"/>
          </a:p>
        </p:txBody>
      </p:sp>
    </p:spTree>
    <p:extLst>
      <p:ext uri="{BB962C8B-B14F-4D97-AF65-F5344CB8AC3E}">
        <p14:creationId xmlns:p14="http://schemas.microsoft.com/office/powerpoint/2010/main" val="161068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t>
            </a:r>
            <a:r>
              <a:rPr lang="tr-TR" dirty="0">
                <a:solidFill>
                  <a:srgbClr val="FF0000"/>
                </a:solidFill>
              </a:rPr>
              <a:t>Yahudiliğin Doğuşu ve Gelişmesi A. Atalar Dönemi </a:t>
            </a:r>
          </a:p>
        </p:txBody>
      </p:sp>
      <p:sp>
        <p:nvSpPr>
          <p:cNvPr id="3" name="İçerik Yer Tutucusu 2"/>
          <p:cNvSpPr>
            <a:spLocks noGrp="1"/>
          </p:cNvSpPr>
          <p:nvPr>
            <p:ph idx="1"/>
          </p:nvPr>
        </p:nvSpPr>
        <p:spPr/>
        <p:txBody>
          <a:bodyPr>
            <a:normAutofit/>
          </a:bodyPr>
          <a:lstStyle/>
          <a:p>
            <a:r>
              <a:rPr lang="tr-TR" dirty="0"/>
              <a:t> Hz. İbrahim 99 yaşında iken Tanrı onunla bir ahit yaptı ve </a:t>
            </a:r>
            <a:r>
              <a:rPr lang="tr-TR" dirty="0" err="1"/>
              <a:t>ahitin</a:t>
            </a:r>
            <a:r>
              <a:rPr lang="tr-TR" dirty="0"/>
              <a:t> alameti olarak sünnet olmasını emretti. Eşi Sara’nın da ona bir </a:t>
            </a:r>
            <a:r>
              <a:rPr lang="tr-TR" dirty="0" err="1"/>
              <a:t>bir</a:t>
            </a:r>
            <a:r>
              <a:rPr lang="tr-TR" dirty="0"/>
              <a:t> oğul vereceğini müjdeledi. Ertesi yıl Sara bir erkek çocuk dünyaya getirdi. </a:t>
            </a:r>
            <a:r>
              <a:rPr lang="tr-TR" dirty="0" smtClean="0"/>
              <a:t>...güldükleri </a:t>
            </a:r>
            <a:r>
              <a:rPr lang="tr-TR" dirty="0"/>
              <a:t>için çocuğa “gülen” anlamında İshak (</a:t>
            </a:r>
            <a:r>
              <a:rPr lang="tr-TR" dirty="0" err="1"/>
              <a:t>Yitzhak</a:t>
            </a:r>
            <a:r>
              <a:rPr lang="tr-TR" dirty="0"/>
              <a:t>) adı verildi. Sara, kendi oğlu dünyaya gelince Hacer’e ve oğlu Hz. İsmail’e kıskançlık duymaya başladı. </a:t>
            </a:r>
            <a:endParaRPr lang="tr-TR" dirty="0" smtClean="0"/>
          </a:p>
          <a:p>
            <a:r>
              <a:rPr lang="tr-TR" dirty="0"/>
              <a:t>Bunun üzerine Hz. İbrahim, Hacer ile oğlu Hz. İsmail’i Paran denilen yere götürüp bıraktı. Yahudi geleneğinde bu olay, Hz. İsmail’in Hz. İbrahim’in seçkin soyundan çıkarılması olarak yorumlanmıştır. Hz. İbrahim’in yaşadığı en önemli ve en ağır tecrübe, </a:t>
            </a:r>
            <a:r>
              <a:rPr lang="tr-TR" dirty="0">
                <a:solidFill>
                  <a:srgbClr val="FF0000"/>
                </a:solidFill>
              </a:rPr>
              <a:t>kurban</a:t>
            </a:r>
            <a:r>
              <a:rPr lang="tr-TR" dirty="0"/>
              <a:t> imtihanıdır. Tevrat’ta ve Kur’an-ı Kerim’de anlatıldığına göre Tanrı, Hz. İbrahim’den ihtiyarlık yaşlarında sahip olduğu biricik oğlunu kendisi için kurban etmesini </a:t>
            </a:r>
          </a:p>
        </p:txBody>
      </p:sp>
    </p:spTree>
    <p:extLst>
      <p:ext uri="{BB962C8B-B14F-4D97-AF65-F5344CB8AC3E}">
        <p14:creationId xmlns:p14="http://schemas.microsoft.com/office/powerpoint/2010/main" val="814303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160</TotalTime>
  <Words>1229</Words>
  <Application>Microsoft Office PowerPoint</Application>
  <PresentationFormat>Geniş ekran</PresentationFormat>
  <Paragraphs>60</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18</vt:i4>
      </vt:variant>
    </vt:vector>
  </HeadingPairs>
  <TitlesOfParts>
    <vt:vector size="24" baseType="lpstr">
      <vt:lpstr>Arial</vt:lpstr>
      <vt:lpstr>Century Gothic</vt:lpstr>
      <vt:lpstr>Tahoma</vt:lpstr>
      <vt:lpstr>Wingdings 3</vt:lpstr>
      <vt:lpstr>Duman</vt:lpstr>
      <vt:lpstr>1_Duman</vt:lpstr>
      <vt:lpstr>YAHUDİLİK</vt:lpstr>
      <vt:lpstr>Yahudi olmanın temel ön şartı</vt:lpstr>
      <vt:lpstr>Aşağıda verilen yerleri gösteren bir «Ortadoğu» haritası çizelim</vt:lpstr>
      <vt:lpstr>PowerPoint Sunusu</vt:lpstr>
      <vt:lpstr>Kronolojik Yahudi Tarihi</vt:lpstr>
      <vt:lpstr>1- ATALAR DÖNEMİ</vt:lpstr>
      <vt:lpstr>PowerPoint Sunusu</vt:lpstr>
      <vt:lpstr>PowerPoint Sunusu</vt:lpstr>
      <vt:lpstr> Yahudiliğin Doğuşu ve Gelişmesi A. Atalar Dönemi </vt:lpstr>
      <vt:lpstr>PowerPoint Sunusu</vt:lpstr>
      <vt:lpstr>İbrahim ile Ahit: (Tekvin, 17:1-8)  </vt:lpstr>
      <vt:lpstr>PowerPoint Sunusu</vt:lpstr>
      <vt:lpstr>PowerPoint Sunusu</vt:lpstr>
      <vt:lpstr>II. Hz. Musa Dönemi</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18</cp:revision>
  <dcterms:created xsi:type="dcterms:W3CDTF">2020-03-09T15:49:00Z</dcterms:created>
  <dcterms:modified xsi:type="dcterms:W3CDTF">2020-07-10T15:13:28Z</dcterms:modified>
</cp:coreProperties>
</file>