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E9CA-6C9A-477C-815F-DBEE976A5F62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716-B2FB-43C4-B39C-E28451868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E9CA-6C9A-477C-815F-DBEE976A5F62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716-B2FB-43C4-B39C-E28451868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20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E9CA-6C9A-477C-815F-DBEE976A5F62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716-B2FB-43C4-B39C-E28451868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54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E9CA-6C9A-477C-815F-DBEE976A5F62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716-B2FB-43C4-B39C-E28451868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74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E9CA-6C9A-477C-815F-DBEE976A5F62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716-B2FB-43C4-B39C-E28451868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69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E9CA-6C9A-477C-815F-DBEE976A5F62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716-B2FB-43C4-B39C-E28451868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99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E9CA-6C9A-477C-815F-DBEE976A5F62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716-B2FB-43C4-B39C-E28451868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0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E9CA-6C9A-477C-815F-DBEE976A5F62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716-B2FB-43C4-B39C-E28451868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28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E9CA-6C9A-477C-815F-DBEE976A5F62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716-B2FB-43C4-B39C-E28451868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433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E9CA-6C9A-477C-815F-DBEE976A5F62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716-B2FB-43C4-B39C-E28451868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67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E9CA-6C9A-477C-815F-DBEE976A5F62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716-B2FB-43C4-B39C-E28451868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29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DE9CA-6C9A-477C-815F-DBEE976A5F62}" type="datetimeFigureOut">
              <a:rPr lang="en-GB" smtClean="0"/>
              <a:t>13/02/2020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19716-B2FB-43C4-B39C-E28451868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66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tug.yalcintas@politics.Ankara.edu.t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922"/>
            <a:ext cx="9144000" cy="2463041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Evrim</a:t>
            </a:r>
            <a:r>
              <a:rPr lang="en-GB" dirty="0"/>
              <a:t>, </a:t>
            </a:r>
            <a:r>
              <a:rPr lang="en-GB" dirty="0" err="1"/>
              <a:t>Kurumlar</a:t>
            </a:r>
            <a:r>
              <a:rPr lang="en-GB" dirty="0"/>
              <a:t/>
            </a:r>
            <a:br>
              <a:rPr lang="en-GB" dirty="0"/>
            </a:b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İktisat</a:t>
            </a:r>
            <a:r>
              <a:rPr lang="en-GB" dirty="0"/>
              <a:t> </a:t>
            </a:r>
            <a:r>
              <a:rPr lang="en-GB" dirty="0" err="1"/>
              <a:t>Kuramı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mtClean="0"/>
              <a:t>Göç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81927"/>
          </a:xfrm>
        </p:spPr>
        <p:txBody>
          <a:bodyPr/>
          <a:lstStyle/>
          <a:p>
            <a:r>
              <a:rPr lang="en-GB" dirty="0" smtClean="0"/>
              <a:t>Altug Yalcintas</a:t>
            </a:r>
          </a:p>
          <a:p>
            <a:r>
              <a:rPr lang="en-GB" dirty="0" smtClean="0"/>
              <a:t>Ankara University</a:t>
            </a:r>
          </a:p>
          <a:p>
            <a:r>
              <a:rPr lang="en-GB" dirty="0" smtClean="0">
                <a:hlinkClick r:id="rId2"/>
              </a:rPr>
              <a:t>altug.yalcintas@politics.ankara.edu.tr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940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Migration as a </a:t>
            </a:r>
            <a:r>
              <a:rPr lang="tr-TR" dirty="0" err="1" smtClean="0"/>
              <a:t>Mechanism</a:t>
            </a:r>
            <a:r>
              <a:rPr lang="tr-TR" dirty="0" smtClean="0"/>
              <a:t> of </a:t>
            </a:r>
            <a:r>
              <a:rPr lang="tr-TR" dirty="0" err="1" smtClean="0"/>
              <a:t>Survival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6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migrant</a:t>
            </a:r>
            <a:r>
              <a:rPr lang="tr-TR" b="1" dirty="0" smtClean="0"/>
              <a:t> </a:t>
            </a:r>
            <a:r>
              <a:rPr lang="tr-TR" b="1" dirty="0" err="1" smtClean="0"/>
              <a:t>culture</a:t>
            </a:r>
            <a:r>
              <a:rPr lang="tr-TR" b="1" dirty="0" smtClean="0"/>
              <a:t> (</a:t>
            </a:r>
            <a:r>
              <a:rPr lang="tr-TR" b="1" dirty="0" err="1" smtClean="0"/>
              <a:t>or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culture</a:t>
            </a:r>
            <a:r>
              <a:rPr lang="tr-TR" b="1" dirty="0" smtClean="0"/>
              <a:t> of </a:t>
            </a:r>
            <a:r>
              <a:rPr lang="tr-TR" b="1" dirty="0" err="1" smtClean="0"/>
              <a:t>migrants</a:t>
            </a:r>
            <a:r>
              <a:rPr lang="tr-TR" b="1" dirty="0" smtClean="0"/>
              <a:t>)</a:t>
            </a:r>
          </a:p>
          <a:p>
            <a:pPr marL="0" indent="0">
              <a:buNone/>
            </a:pPr>
            <a:endParaRPr lang="tr-TR" b="1" dirty="0"/>
          </a:p>
          <a:p>
            <a:r>
              <a:rPr lang="tr-TR" dirty="0" smtClean="0"/>
              <a:t> No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limited</a:t>
            </a:r>
            <a:r>
              <a:rPr lang="tr-TR" dirty="0" smtClean="0"/>
              <a:t> </a:t>
            </a:r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political</a:t>
            </a:r>
            <a:r>
              <a:rPr lang="tr-TR" dirty="0" smtClean="0"/>
              <a:t> </a:t>
            </a:r>
            <a:r>
              <a:rPr lang="tr-TR" dirty="0" err="1" smtClean="0"/>
              <a:t>securities</a:t>
            </a:r>
            <a:endParaRPr lang="tr-TR" dirty="0" smtClean="0"/>
          </a:p>
          <a:p>
            <a:pPr lvl="1"/>
            <a:r>
              <a:rPr lang="tr-TR" dirty="0" smtClean="0"/>
              <a:t>«</a:t>
            </a:r>
            <a:r>
              <a:rPr lang="tr-TR" dirty="0" err="1" smtClean="0"/>
              <a:t>apetite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risk»</a:t>
            </a:r>
            <a:endParaRPr lang="tr-TR" dirty="0"/>
          </a:p>
          <a:p>
            <a:r>
              <a:rPr lang="tr-TR" dirty="0"/>
              <a:t> </a:t>
            </a:r>
            <a:r>
              <a:rPr lang="tr-TR" dirty="0" err="1" smtClean="0"/>
              <a:t>Awareness</a:t>
            </a:r>
            <a:r>
              <a:rPr lang="tr-TR" dirty="0" smtClean="0"/>
              <a:t> of self-</a:t>
            </a:r>
            <a:r>
              <a:rPr lang="tr-TR" dirty="0" err="1" smtClean="0"/>
              <a:t>identity</a:t>
            </a:r>
            <a:endParaRPr lang="tr-TR" dirty="0" smtClean="0"/>
          </a:p>
          <a:p>
            <a:r>
              <a:rPr lang="tr-TR" dirty="0"/>
              <a:t> </a:t>
            </a:r>
            <a:r>
              <a:rPr lang="en-GB" dirty="0" smtClean="0"/>
              <a:t>Tolerance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differences</a:t>
            </a:r>
            <a:endParaRPr lang="tr-TR" dirty="0" smtClean="0"/>
          </a:p>
          <a:p>
            <a:r>
              <a:rPr lang="tr-TR" dirty="0"/>
              <a:t> </a:t>
            </a:r>
            <a:r>
              <a:rPr lang="tr-TR" dirty="0" err="1" smtClean="0"/>
              <a:t>Migrant</a:t>
            </a:r>
            <a:r>
              <a:rPr lang="tr-TR" dirty="0" smtClean="0"/>
              <a:t> </a:t>
            </a:r>
            <a:r>
              <a:rPr lang="tr-TR" dirty="0" err="1" smtClean="0"/>
              <a:t>virtues</a:t>
            </a:r>
            <a:r>
              <a:rPr lang="tr-TR" dirty="0" smtClean="0"/>
              <a:t>: </a:t>
            </a:r>
            <a:r>
              <a:rPr lang="tr-TR" dirty="0" err="1" smtClean="0"/>
              <a:t>Emphaty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solidarity</a:t>
            </a:r>
            <a:endParaRPr lang="tr-TR" dirty="0" smtClean="0"/>
          </a:p>
          <a:p>
            <a:r>
              <a:rPr lang="tr-TR" dirty="0" smtClean="0"/>
              <a:t>…</a:t>
            </a:r>
            <a:endParaRPr lang="tr-TR" dirty="0"/>
          </a:p>
          <a:p>
            <a:r>
              <a:rPr lang="tr-TR" b="1" u="sng" dirty="0" smtClean="0"/>
              <a:t>A </a:t>
            </a:r>
            <a:r>
              <a:rPr lang="tr-TR" b="1" u="sng" dirty="0" err="1" smtClean="0"/>
              <a:t>new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class</a:t>
            </a:r>
            <a:r>
              <a:rPr lang="tr-TR" dirty="0" smtClean="0"/>
              <a:t> (in </a:t>
            </a:r>
            <a:r>
              <a:rPr lang="tr-TR" dirty="0" err="1" smtClean="0"/>
              <a:t>substitute</a:t>
            </a:r>
            <a:r>
              <a:rPr lang="tr-TR" dirty="0" smtClean="0"/>
              <a:t> of </a:t>
            </a:r>
            <a:r>
              <a:rPr lang="tr-TR" dirty="0" err="1" smtClean="0"/>
              <a:t>traditional</a:t>
            </a: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working</a:t>
            </a:r>
            <a:r>
              <a:rPr lang="tr-TR" dirty="0" smtClean="0"/>
              <a:t> </a:t>
            </a:r>
            <a:r>
              <a:rPr lang="tr-TR" dirty="0" err="1" smtClean="0"/>
              <a:t>class</a:t>
            </a:r>
            <a:r>
              <a:rPr lang="tr-TR" dirty="0" smtClean="0"/>
              <a:t>)?</a:t>
            </a:r>
          </a:p>
          <a:p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2233611"/>
            <a:ext cx="4000500" cy="40005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7543800" y="6292095"/>
            <a:ext cx="361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Source: migrationisbeautiful.com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4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Migration as a </a:t>
            </a:r>
            <a:r>
              <a:rPr lang="tr-TR" dirty="0" err="1" smtClean="0"/>
              <a:t>Mechanism</a:t>
            </a:r>
            <a:r>
              <a:rPr lang="tr-TR" dirty="0" smtClean="0"/>
              <a:t> of </a:t>
            </a:r>
            <a:r>
              <a:rPr lang="tr-TR" dirty="0" err="1" smtClean="0"/>
              <a:t>Survival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6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 err="1" smtClean="0"/>
              <a:t>From</a:t>
            </a:r>
            <a:r>
              <a:rPr lang="tr-TR" b="1" dirty="0" smtClean="0"/>
              <a:t> Q1: «</a:t>
            </a:r>
            <a:r>
              <a:rPr lang="tr-TR" b="1" dirty="0" err="1" smtClean="0"/>
              <a:t>Why</a:t>
            </a:r>
            <a:r>
              <a:rPr lang="tr-TR" b="1" dirty="0" smtClean="0"/>
              <a:t> do </a:t>
            </a:r>
            <a:r>
              <a:rPr lang="tr-TR" b="1" dirty="0" err="1" smtClean="0"/>
              <a:t>people</a:t>
            </a:r>
            <a:r>
              <a:rPr lang="tr-TR" b="1" dirty="0" smtClean="0"/>
              <a:t> </a:t>
            </a:r>
            <a:r>
              <a:rPr lang="tr-TR" b="1" dirty="0" err="1" smtClean="0"/>
              <a:t>migrate</a:t>
            </a:r>
            <a:r>
              <a:rPr lang="tr-TR" b="1" dirty="0" smtClean="0"/>
              <a:t>?»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err="1" smtClean="0"/>
              <a:t>Desire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a </a:t>
            </a:r>
            <a:r>
              <a:rPr lang="tr-TR" dirty="0" err="1" smtClean="0"/>
              <a:t>better</a:t>
            </a:r>
            <a:r>
              <a:rPr lang="tr-TR" dirty="0" smtClean="0"/>
              <a:t> </a:t>
            </a:r>
            <a:r>
              <a:rPr lang="tr-TR" dirty="0" err="1" smtClean="0"/>
              <a:t>living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making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money</a:t>
            </a:r>
            <a:endParaRPr lang="tr-TR" dirty="0" smtClean="0"/>
          </a:p>
          <a:p>
            <a:r>
              <a:rPr lang="tr-TR" dirty="0" err="1" smtClean="0"/>
              <a:t>Desire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e</a:t>
            </a:r>
            <a:r>
              <a:rPr lang="en-GB" dirty="0" err="1" smtClean="0"/>
              <a:t>njoy</a:t>
            </a:r>
            <a:r>
              <a:rPr lang="tr-TR" dirty="0" err="1" smtClean="0"/>
              <a:t>ing</a:t>
            </a:r>
            <a:r>
              <a:rPr lang="en-GB" dirty="0" smtClean="0"/>
              <a:t> a freer society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 smtClean="0"/>
              <a:t>rights</a:t>
            </a:r>
            <a:endParaRPr lang="tr-TR" dirty="0" smtClean="0"/>
          </a:p>
          <a:p>
            <a:r>
              <a:rPr lang="tr-TR" dirty="0" smtClean="0"/>
              <a:t>Natural </a:t>
            </a:r>
            <a:r>
              <a:rPr lang="tr-TR" dirty="0" err="1" smtClean="0"/>
              <a:t>disasters</a:t>
            </a:r>
            <a:r>
              <a:rPr lang="tr-TR" dirty="0" smtClean="0"/>
              <a:t>, </a:t>
            </a:r>
            <a:r>
              <a:rPr lang="tr-TR" dirty="0" err="1" smtClean="0"/>
              <a:t>economic</a:t>
            </a:r>
            <a:r>
              <a:rPr lang="tr-TR" dirty="0" smtClean="0"/>
              <a:t> </a:t>
            </a:r>
            <a:r>
              <a:rPr lang="tr-TR" dirty="0" err="1" smtClean="0"/>
              <a:t>depressions</a:t>
            </a:r>
            <a:r>
              <a:rPr lang="tr-TR" dirty="0"/>
              <a:t> </a:t>
            </a:r>
            <a:r>
              <a:rPr lang="tr-TR" dirty="0" err="1" smtClean="0"/>
              <a:t>etc</a:t>
            </a:r>
            <a:r>
              <a:rPr lang="tr-TR" dirty="0" smtClean="0"/>
              <a:t>.</a:t>
            </a:r>
          </a:p>
          <a:p>
            <a:r>
              <a:rPr lang="tr-TR" dirty="0" smtClean="0"/>
              <a:t>…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As of 2013, </a:t>
            </a:r>
            <a:r>
              <a:rPr lang="tr-TR" i="1" u="sng" dirty="0" smtClean="0"/>
              <a:t>232 </a:t>
            </a:r>
            <a:r>
              <a:rPr lang="tr-TR" i="1" u="sng" dirty="0" err="1" smtClean="0"/>
              <a:t>million</a:t>
            </a:r>
            <a:r>
              <a:rPr lang="tr-TR" i="1" u="sng" dirty="0" smtClean="0"/>
              <a:t> </a:t>
            </a:r>
            <a:r>
              <a:rPr lang="tr-TR" i="1" u="sng" dirty="0" err="1"/>
              <a:t>migrants</a:t>
            </a:r>
            <a:r>
              <a:rPr lang="tr-TR" i="1" u="sng" dirty="0"/>
              <a:t> </a:t>
            </a:r>
            <a:r>
              <a:rPr lang="tr-TR" i="1" u="sng" dirty="0" err="1"/>
              <a:t>around</a:t>
            </a:r>
            <a:r>
              <a:rPr lang="tr-TR" i="1" u="sng" dirty="0"/>
              <a:t> </a:t>
            </a:r>
            <a:r>
              <a:rPr lang="tr-TR" i="1" u="sng" dirty="0" err="1"/>
              <a:t>the</a:t>
            </a:r>
            <a:r>
              <a:rPr lang="tr-TR" i="1" u="sng" dirty="0"/>
              <a:t> </a:t>
            </a:r>
            <a:r>
              <a:rPr lang="tr-TR" i="1" u="sng" dirty="0" err="1" smtClean="0"/>
              <a:t>globe</a:t>
            </a:r>
            <a:endParaRPr lang="tr-TR" i="1" u="sng" dirty="0" smtClean="0"/>
          </a:p>
          <a:p>
            <a:pPr marL="0" indent="0">
              <a:buNone/>
            </a:pPr>
            <a:r>
              <a:rPr lang="tr-TR" dirty="0" smtClean="0"/>
              <a:t>Source: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Guardian</a:t>
            </a:r>
            <a:r>
              <a:rPr lang="tr-TR" dirty="0"/>
              <a:t>, </a:t>
            </a:r>
            <a:r>
              <a:rPr lang="tr-TR" dirty="0" smtClean="0"/>
              <a:t>11 </a:t>
            </a:r>
            <a:r>
              <a:rPr lang="tr-TR" dirty="0" err="1" smtClean="0"/>
              <a:t>September</a:t>
            </a:r>
            <a:r>
              <a:rPr lang="tr-TR" dirty="0" smtClean="0"/>
              <a:t> 2013, </a:t>
            </a:r>
            <a:r>
              <a:rPr lang="tr-TR" dirty="0" err="1" smtClean="0"/>
              <a:t>based</a:t>
            </a:r>
            <a:r>
              <a:rPr lang="tr-TR" dirty="0"/>
              <a:t> on UN </a:t>
            </a:r>
            <a:r>
              <a:rPr lang="tr-TR" dirty="0" smtClean="0"/>
              <a:t>data</a:t>
            </a:r>
          </a:p>
          <a:p>
            <a:pPr marL="0" indent="0">
              <a:buNone/>
            </a:pPr>
            <a:r>
              <a:rPr lang="tr-TR" sz="1600" dirty="0" smtClean="0"/>
              <a:t>http</a:t>
            </a:r>
            <a:r>
              <a:rPr lang="tr-TR" sz="1600" dirty="0"/>
              <a:t>://</a:t>
            </a:r>
            <a:r>
              <a:rPr lang="tr-TR" sz="1600" dirty="0" smtClean="0"/>
              <a:t>www.theguardian.com/news/datablog/2013/sep/11/on-the-move-232-million-migrants-in-the-World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55711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Migration as a </a:t>
            </a:r>
            <a:r>
              <a:rPr lang="tr-TR" dirty="0" err="1" smtClean="0"/>
              <a:t>Mechanism</a:t>
            </a:r>
            <a:r>
              <a:rPr lang="tr-TR" dirty="0" smtClean="0"/>
              <a:t> of </a:t>
            </a:r>
            <a:r>
              <a:rPr lang="tr-TR" dirty="0" err="1" smtClean="0"/>
              <a:t>Survival</a:t>
            </a:r>
            <a:endParaRPr lang="en-GB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18214"/>
            <a:ext cx="6692900" cy="4149598"/>
          </a:xfrm>
        </p:spPr>
      </p:pic>
      <p:sp>
        <p:nvSpPr>
          <p:cNvPr id="5" name="Metin kutusu 4"/>
          <p:cNvSpPr txBox="1"/>
          <p:nvPr/>
        </p:nvSpPr>
        <p:spPr>
          <a:xfrm>
            <a:off x="838200" y="1490633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Migration </a:t>
            </a:r>
            <a:r>
              <a:rPr lang="tr-TR" sz="2000" b="1" dirty="0" err="1" smtClean="0"/>
              <a:t>Routes</a:t>
            </a:r>
            <a:r>
              <a:rPr lang="tr-TR" sz="2000" b="1" dirty="0" smtClean="0"/>
              <a:t> (</a:t>
            </a:r>
            <a:r>
              <a:rPr lang="tr-TR" sz="2000" b="1" dirty="0" err="1" smtClean="0"/>
              <a:t>Present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Day</a:t>
            </a:r>
            <a:r>
              <a:rPr lang="tr-TR" sz="2000" b="1" dirty="0"/>
              <a:t>)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799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Migration as a </a:t>
            </a:r>
            <a:r>
              <a:rPr lang="tr-TR" dirty="0" err="1" smtClean="0"/>
              <a:t>Mechanism</a:t>
            </a:r>
            <a:r>
              <a:rPr lang="tr-TR" dirty="0" smtClean="0"/>
              <a:t> of </a:t>
            </a:r>
            <a:r>
              <a:rPr lang="tr-TR" dirty="0" err="1" smtClean="0"/>
              <a:t>Survival</a:t>
            </a:r>
            <a:endParaRPr lang="en-GB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298" y="1540937"/>
            <a:ext cx="5194502" cy="5101164"/>
          </a:xfrm>
        </p:spPr>
      </p:pic>
      <p:sp>
        <p:nvSpPr>
          <p:cNvPr id="5" name="Metin kutusu 4"/>
          <p:cNvSpPr txBox="1"/>
          <p:nvPr/>
        </p:nvSpPr>
        <p:spPr>
          <a:xfrm>
            <a:off x="838200" y="57266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Source: G. </a:t>
            </a:r>
            <a:r>
              <a:rPr lang="tr-TR" dirty="0" err="1" smtClean="0"/>
              <a:t>Giller</a:t>
            </a:r>
            <a:r>
              <a:rPr lang="tr-TR" dirty="0" smtClean="0"/>
              <a:t>. 2014. «Global </a:t>
            </a:r>
            <a:r>
              <a:rPr lang="tr-TR" dirty="0" err="1" smtClean="0"/>
              <a:t>Migrant</a:t>
            </a:r>
            <a:r>
              <a:rPr lang="tr-TR" dirty="0" smtClean="0"/>
              <a:t> </a:t>
            </a:r>
            <a:r>
              <a:rPr lang="tr-TR" dirty="0" err="1" smtClean="0"/>
              <a:t>Flows</a:t>
            </a:r>
            <a:r>
              <a:rPr lang="tr-TR" dirty="0" smtClean="0"/>
              <a:t>» </a:t>
            </a:r>
            <a:r>
              <a:rPr lang="tr-TR" i="1" dirty="0" err="1" smtClean="0"/>
              <a:t>Scientific</a:t>
            </a:r>
            <a:r>
              <a:rPr lang="tr-TR" i="1" dirty="0" smtClean="0"/>
              <a:t> </a:t>
            </a:r>
            <a:r>
              <a:rPr lang="tr-TR" i="1" dirty="0" err="1" smtClean="0"/>
              <a:t>American</a:t>
            </a:r>
            <a:r>
              <a:rPr lang="tr-TR" dirty="0" smtClean="0"/>
              <a:t> </a:t>
            </a:r>
            <a:r>
              <a:rPr lang="tr-TR" dirty="0" err="1" smtClean="0"/>
              <a:t>March</a:t>
            </a:r>
            <a:endParaRPr lang="en-GB" dirty="0"/>
          </a:p>
        </p:txBody>
      </p:sp>
      <p:sp>
        <p:nvSpPr>
          <p:cNvPr id="6" name="Metin kutusu 5"/>
          <p:cNvSpPr txBox="1"/>
          <p:nvPr/>
        </p:nvSpPr>
        <p:spPr>
          <a:xfrm>
            <a:off x="965200" y="1524684"/>
            <a:ext cx="375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Migration </a:t>
            </a:r>
            <a:r>
              <a:rPr lang="tr-TR" b="1" dirty="0" err="1" smtClean="0"/>
              <a:t>Routes</a:t>
            </a:r>
            <a:r>
              <a:rPr lang="tr-TR" b="1" dirty="0" smtClean="0"/>
              <a:t> (</a:t>
            </a:r>
            <a:r>
              <a:rPr lang="tr-TR" b="1" dirty="0" err="1" smtClean="0"/>
              <a:t>Present</a:t>
            </a:r>
            <a:r>
              <a:rPr lang="tr-TR" b="1" dirty="0" smtClean="0"/>
              <a:t> </a:t>
            </a:r>
            <a:r>
              <a:rPr lang="tr-TR" b="1" dirty="0" err="1" smtClean="0"/>
              <a:t>Day</a:t>
            </a:r>
            <a:r>
              <a:rPr lang="tr-TR" b="1" dirty="0"/>
              <a:t>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4293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Migration as a </a:t>
            </a:r>
            <a:r>
              <a:rPr lang="tr-TR" dirty="0" err="1" smtClean="0"/>
              <a:t>Mechanism</a:t>
            </a:r>
            <a:r>
              <a:rPr lang="tr-TR" dirty="0" smtClean="0"/>
              <a:t> of </a:t>
            </a:r>
            <a:r>
              <a:rPr lang="tr-TR" dirty="0" err="1" smtClean="0"/>
              <a:t>Survival</a:t>
            </a:r>
            <a:endParaRPr lang="en-GB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2212210"/>
            <a:ext cx="8039100" cy="4594990"/>
          </a:xfrm>
        </p:spPr>
      </p:pic>
      <p:sp>
        <p:nvSpPr>
          <p:cNvPr id="5" name="Metin kutusu 4"/>
          <p:cNvSpPr txBox="1"/>
          <p:nvPr/>
        </p:nvSpPr>
        <p:spPr>
          <a:xfrm>
            <a:off x="939800" y="1690688"/>
            <a:ext cx="3213100" cy="366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Migration </a:t>
            </a:r>
            <a:r>
              <a:rPr lang="tr-TR" b="1" dirty="0" err="1" smtClean="0"/>
              <a:t>Routes</a:t>
            </a:r>
            <a:r>
              <a:rPr lang="tr-TR" b="1" dirty="0" smtClean="0"/>
              <a:t> (1820-1995)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554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Migration as a </a:t>
            </a:r>
            <a:r>
              <a:rPr lang="tr-TR" dirty="0" err="1" smtClean="0"/>
              <a:t>Mechanism</a:t>
            </a:r>
            <a:r>
              <a:rPr lang="tr-TR" dirty="0" smtClean="0"/>
              <a:t> of </a:t>
            </a:r>
            <a:r>
              <a:rPr lang="tr-TR" dirty="0" err="1" smtClean="0"/>
              <a:t>Survival</a:t>
            </a:r>
            <a:endParaRPr lang="en-GB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512323"/>
            <a:ext cx="6629399" cy="4028177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952500" y="1790700"/>
            <a:ext cx="402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Migration </a:t>
            </a:r>
            <a:r>
              <a:rPr lang="tr-TR" b="1" dirty="0" err="1" smtClean="0"/>
              <a:t>Routes</a:t>
            </a:r>
            <a:r>
              <a:rPr lang="tr-TR" b="1" dirty="0" smtClean="0"/>
              <a:t> (1492-1522)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940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Migration as a </a:t>
            </a:r>
            <a:r>
              <a:rPr lang="tr-TR" dirty="0" err="1" smtClean="0"/>
              <a:t>Mechanism</a:t>
            </a:r>
            <a:r>
              <a:rPr lang="tr-TR" dirty="0" smtClean="0"/>
              <a:t> of </a:t>
            </a:r>
            <a:r>
              <a:rPr lang="tr-TR" dirty="0" err="1" smtClean="0"/>
              <a:t>Survival</a:t>
            </a:r>
            <a:endParaRPr lang="en-GB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0601"/>
            <a:ext cx="8385155" cy="4348162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838200" y="1690688"/>
            <a:ext cx="368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Migration </a:t>
            </a:r>
            <a:r>
              <a:rPr lang="tr-TR" b="1" dirty="0" err="1" smtClean="0"/>
              <a:t>Routes</a:t>
            </a:r>
            <a:r>
              <a:rPr lang="tr-TR" b="1" dirty="0" smtClean="0"/>
              <a:t> (10,000 BC)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4044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Migration as a </a:t>
            </a:r>
            <a:r>
              <a:rPr lang="tr-TR" dirty="0" err="1" smtClean="0"/>
              <a:t>Mechanism</a:t>
            </a:r>
            <a:r>
              <a:rPr lang="tr-TR" dirty="0" smtClean="0"/>
              <a:t> of </a:t>
            </a:r>
            <a:r>
              <a:rPr lang="tr-TR" dirty="0" err="1" smtClean="0"/>
              <a:t>Survival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Is it </a:t>
            </a:r>
            <a:r>
              <a:rPr lang="tr-TR" dirty="0" err="1"/>
              <a:t>only</a:t>
            </a:r>
            <a:r>
              <a:rPr lang="tr-TR" dirty="0"/>
              <a:t> </a:t>
            </a:r>
            <a:r>
              <a:rPr lang="tr-TR" dirty="0" err="1"/>
              <a:t>humans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migrate</a:t>
            </a:r>
            <a:r>
              <a:rPr lang="tr-TR" dirty="0"/>
              <a:t>? </a:t>
            </a:r>
            <a:r>
              <a:rPr lang="tr-TR" b="1" u="sng" dirty="0"/>
              <a:t>No! </a:t>
            </a:r>
            <a:r>
              <a:rPr lang="tr-TR" b="1" u="sng" dirty="0" err="1"/>
              <a:t>Many</a:t>
            </a:r>
            <a:r>
              <a:rPr lang="tr-TR" b="1" u="sng" dirty="0"/>
              <a:t> </a:t>
            </a:r>
            <a:r>
              <a:rPr lang="tr-TR" b="1" u="sng" dirty="0" err="1"/>
              <a:t>species</a:t>
            </a:r>
            <a:r>
              <a:rPr lang="tr-TR" b="1" u="sng" dirty="0"/>
              <a:t> </a:t>
            </a:r>
            <a:r>
              <a:rPr lang="tr-TR" b="1" u="sng" dirty="0" err="1"/>
              <a:t>migrate</a:t>
            </a:r>
            <a:r>
              <a:rPr lang="tr-TR" b="1" u="sng" dirty="0"/>
              <a:t>, </a:t>
            </a:r>
            <a:r>
              <a:rPr lang="tr-TR" b="1" u="sng" dirty="0" err="1"/>
              <a:t>too</a:t>
            </a:r>
            <a:r>
              <a:rPr lang="tr-TR" b="1" u="sng" dirty="0"/>
              <a:t>!</a:t>
            </a:r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r>
              <a:rPr lang="tr-TR" b="1" dirty="0" err="1" smtClean="0"/>
              <a:t>To</a:t>
            </a:r>
            <a:r>
              <a:rPr lang="tr-TR" b="1" dirty="0" smtClean="0"/>
              <a:t> Q2: </a:t>
            </a:r>
            <a:r>
              <a:rPr lang="tr-TR" b="1" dirty="0"/>
              <a:t>«</a:t>
            </a:r>
            <a:r>
              <a:rPr lang="tr-TR" b="1" dirty="0" err="1"/>
              <a:t>Why</a:t>
            </a:r>
            <a:r>
              <a:rPr lang="tr-TR" b="1" dirty="0"/>
              <a:t> do </a:t>
            </a:r>
            <a:r>
              <a:rPr lang="tr-TR" b="1" dirty="0" err="1" smtClean="0"/>
              <a:t>species</a:t>
            </a:r>
            <a:r>
              <a:rPr lang="tr-TR" b="1" dirty="0" smtClean="0"/>
              <a:t> </a:t>
            </a:r>
            <a:r>
              <a:rPr lang="tr-TR" b="1" dirty="0" err="1"/>
              <a:t>migrate</a:t>
            </a:r>
            <a:r>
              <a:rPr lang="tr-TR" b="1" dirty="0" smtClean="0"/>
              <a:t>?»</a:t>
            </a:r>
          </a:p>
          <a:p>
            <a:pPr marL="0" indent="0">
              <a:buNone/>
            </a:pPr>
            <a:endParaRPr lang="tr-TR" b="1" dirty="0"/>
          </a:p>
          <a:p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better</a:t>
            </a:r>
            <a:r>
              <a:rPr lang="tr-TR" dirty="0" smtClean="0"/>
              <a:t> </a:t>
            </a:r>
            <a:r>
              <a:rPr lang="tr-TR" dirty="0" err="1" smtClean="0"/>
              <a:t>environmental</a:t>
            </a:r>
            <a:r>
              <a:rPr lang="tr-TR" dirty="0" smtClean="0"/>
              <a:t> </a:t>
            </a:r>
            <a:r>
              <a:rPr lang="tr-TR" dirty="0" err="1" smtClean="0"/>
              <a:t>conditions</a:t>
            </a:r>
            <a:endParaRPr lang="tr-TR" dirty="0" smtClean="0"/>
          </a:p>
          <a:p>
            <a:r>
              <a:rPr lang="tr-TR" dirty="0" err="1" smtClean="0"/>
              <a:t>Often</a:t>
            </a:r>
            <a:r>
              <a:rPr lang="tr-TR" dirty="0" smtClean="0"/>
              <a:t> </a:t>
            </a:r>
            <a:r>
              <a:rPr lang="tr-TR" dirty="0" err="1" smtClean="0"/>
              <a:t>times</a:t>
            </a:r>
            <a:r>
              <a:rPr lang="tr-TR" dirty="0" smtClean="0"/>
              <a:t>, </a:t>
            </a:r>
            <a:r>
              <a:rPr lang="tr-TR" dirty="0" err="1" smtClean="0"/>
              <a:t>instinctive</a:t>
            </a:r>
            <a:r>
              <a:rPr lang="tr-TR" dirty="0" smtClean="0"/>
              <a:t> (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instance</a:t>
            </a:r>
            <a:r>
              <a:rPr lang="tr-TR" dirty="0" smtClean="0"/>
              <a:t>: </a:t>
            </a:r>
            <a:r>
              <a:rPr lang="tr-TR" dirty="0" err="1" smtClean="0"/>
              <a:t>mating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Butterflies</a:t>
            </a:r>
            <a:r>
              <a:rPr lang="tr-TR" dirty="0" smtClean="0"/>
              <a:t>, </a:t>
            </a:r>
            <a:r>
              <a:rPr lang="tr-TR" dirty="0" err="1" smtClean="0"/>
              <a:t>zebras</a:t>
            </a:r>
            <a:r>
              <a:rPr lang="tr-TR" dirty="0" smtClean="0"/>
              <a:t>, albatros, </a:t>
            </a:r>
            <a:r>
              <a:rPr lang="tr-TR" dirty="0" err="1" smtClean="0"/>
              <a:t>crabs</a:t>
            </a:r>
            <a:r>
              <a:rPr lang="tr-TR" dirty="0" smtClean="0"/>
              <a:t>, </a:t>
            </a:r>
            <a:r>
              <a:rPr lang="tr-TR" dirty="0" err="1" smtClean="0"/>
              <a:t>whales</a:t>
            </a:r>
            <a:r>
              <a:rPr lang="tr-TR" dirty="0" smtClean="0"/>
              <a:t>, </a:t>
            </a:r>
          </a:p>
          <a:p>
            <a:pPr marL="0" indent="0">
              <a:buNone/>
            </a:pPr>
            <a:r>
              <a:rPr lang="tr-TR" dirty="0" err="1" smtClean="0"/>
              <a:t>elephants</a:t>
            </a:r>
            <a:r>
              <a:rPr lang="tr-TR" dirty="0" smtClean="0"/>
              <a:t> </a:t>
            </a:r>
            <a:r>
              <a:rPr lang="tr-TR" dirty="0" err="1" smtClean="0"/>
              <a:t>seals</a:t>
            </a:r>
            <a:r>
              <a:rPr lang="tr-TR" dirty="0" smtClean="0"/>
              <a:t>, </a:t>
            </a:r>
            <a:r>
              <a:rPr lang="tr-TR" dirty="0" err="1" smtClean="0"/>
              <a:t>penguins</a:t>
            </a:r>
            <a:r>
              <a:rPr lang="tr-TR" dirty="0" smtClean="0"/>
              <a:t>, </a:t>
            </a:r>
            <a:r>
              <a:rPr lang="tr-TR" dirty="0" err="1" smtClean="0"/>
              <a:t>etc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475" y="3200401"/>
            <a:ext cx="4286250" cy="3452812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670300" y="5981700"/>
            <a:ext cx="37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Source: </a:t>
            </a:r>
            <a:r>
              <a:rPr lang="tr-TR" i="1" dirty="0" smtClean="0"/>
              <a:t>Great </a:t>
            </a:r>
            <a:r>
              <a:rPr lang="tr-TR" i="1" dirty="0" err="1" smtClean="0"/>
              <a:t>Migrations</a:t>
            </a:r>
            <a:r>
              <a:rPr lang="tr-TR" i="1" dirty="0" smtClean="0"/>
              <a:t> </a:t>
            </a:r>
            <a:r>
              <a:rPr lang="tr-TR" dirty="0" smtClean="0"/>
              <a:t>(2010, </a:t>
            </a:r>
            <a:r>
              <a:rPr lang="tr-TR" dirty="0" err="1" smtClean="0"/>
              <a:t>National</a:t>
            </a:r>
            <a:r>
              <a:rPr lang="tr-TR" dirty="0" smtClean="0"/>
              <a:t> </a:t>
            </a:r>
            <a:r>
              <a:rPr lang="tr-TR" dirty="0" err="1" smtClean="0"/>
              <a:t>Geographic</a:t>
            </a:r>
            <a:r>
              <a:rPr lang="tr-TR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64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Migration as a </a:t>
            </a:r>
            <a:r>
              <a:rPr lang="tr-TR" dirty="0" err="1" smtClean="0"/>
              <a:t>Mechanism</a:t>
            </a:r>
            <a:r>
              <a:rPr lang="tr-TR" dirty="0" smtClean="0"/>
              <a:t> of </a:t>
            </a:r>
            <a:r>
              <a:rPr lang="tr-TR" dirty="0" err="1" smtClean="0"/>
              <a:t>Survival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Migration as an </a:t>
            </a:r>
            <a:r>
              <a:rPr lang="tr-TR" b="1" dirty="0" err="1" smtClean="0"/>
              <a:t>evolutionary</a:t>
            </a:r>
            <a:r>
              <a:rPr lang="tr-TR" b="1" dirty="0" smtClean="0"/>
              <a:t> </a:t>
            </a:r>
            <a:r>
              <a:rPr lang="tr-TR" b="1" dirty="0" err="1" smtClean="0"/>
              <a:t>mechanism</a:t>
            </a:r>
            <a:r>
              <a:rPr lang="tr-TR" b="1" dirty="0" smtClean="0"/>
              <a:t>: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  <a:p>
            <a:r>
              <a:rPr lang="tr-TR" sz="2400" dirty="0" smtClean="0"/>
              <a:t> A </a:t>
            </a:r>
            <a:r>
              <a:rPr lang="tr-TR" sz="2400" dirty="0" err="1"/>
              <a:t>survival</a:t>
            </a:r>
            <a:r>
              <a:rPr lang="tr-TR" sz="2400" dirty="0"/>
              <a:t> </a:t>
            </a:r>
            <a:r>
              <a:rPr lang="tr-TR" sz="2400" dirty="0" err="1"/>
              <a:t>mechanism</a:t>
            </a:r>
            <a:r>
              <a:rPr lang="tr-TR" sz="2400" dirty="0"/>
              <a:t> </a:t>
            </a:r>
            <a:r>
              <a:rPr lang="tr-TR" sz="2400" dirty="0" err="1"/>
              <a:t>existent</a:t>
            </a:r>
            <a:r>
              <a:rPr lang="tr-TR" sz="2400" dirty="0"/>
              <a:t>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millions</a:t>
            </a:r>
            <a:r>
              <a:rPr lang="tr-TR" sz="2400" dirty="0"/>
              <a:t> of </a:t>
            </a:r>
            <a:r>
              <a:rPr lang="tr-TR" sz="2400" dirty="0" err="1"/>
              <a:t>years</a:t>
            </a:r>
            <a:endParaRPr lang="tr-TR" sz="2400" dirty="0"/>
          </a:p>
          <a:p>
            <a:r>
              <a:rPr lang="tr-TR" sz="2400" dirty="0" smtClean="0"/>
              <a:t> </a:t>
            </a:r>
            <a:r>
              <a:rPr lang="tr-TR" sz="2400" dirty="0" err="1" smtClean="0"/>
              <a:t>Darwinian</a:t>
            </a:r>
            <a:r>
              <a:rPr lang="tr-TR" sz="2400" dirty="0" smtClean="0"/>
              <a:t> </a:t>
            </a:r>
            <a:r>
              <a:rPr lang="tr-TR" sz="2400" dirty="0"/>
              <a:t>in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 smtClean="0"/>
              <a:t>extreme</a:t>
            </a:r>
            <a:endParaRPr lang="tr-TR" sz="2400" dirty="0" smtClean="0"/>
          </a:p>
          <a:p>
            <a:r>
              <a:rPr lang="tr-TR" sz="2400" dirty="0"/>
              <a:t> </a:t>
            </a:r>
            <a:r>
              <a:rPr lang="tr-TR" sz="2400" dirty="0" err="1" smtClean="0"/>
              <a:t>Causing</a:t>
            </a:r>
            <a:r>
              <a:rPr lang="tr-TR" sz="2400" dirty="0" smtClean="0"/>
              <a:t> </a:t>
            </a:r>
            <a:r>
              <a:rPr lang="tr-TR" sz="2400" b="1" u="sng" dirty="0" err="1" smtClean="0"/>
              <a:t>diversification</a:t>
            </a:r>
            <a:r>
              <a:rPr lang="tr-TR" sz="2400" b="1" u="sng" dirty="0" smtClean="0"/>
              <a:t> </a:t>
            </a:r>
            <a:r>
              <a:rPr lang="tr-TR" sz="2400" dirty="0" err="1" smtClean="0"/>
              <a:t>amonst</a:t>
            </a:r>
            <a:r>
              <a:rPr lang="tr-TR" sz="2400" dirty="0" smtClean="0"/>
              <a:t> </a:t>
            </a:r>
            <a:r>
              <a:rPr lang="tr-TR" sz="2400" dirty="0" err="1" smtClean="0"/>
              <a:t>species</a:t>
            </a:r>
            <a:endParaRPr lang="tr-TR" sz="2400" dirty="0" smtClean="0"/>
          </a:p>
          <a:p>
            <a:r>
              <a:rPr lang="tr-TR" sz="2400" dirty="0"/>
              <a:t> </a:t>
            </a:r>
            <a:r>
              <a:rPr lang="tr-TR" sz="2400" dirty="0" err="1" smtClean="0"/>
              <a:t>Contingencies</a:t>
            </a:r>
            <a:r>
              <a:rPr lang="tr-TR" sz="2400" dirty="0" smtClean="0"/>
              <a:t> </a:t>
            </a:r>
            <a:r>
              <a:rPr lang="tr-TR" sz="2400" dirty="0" err="1" smtClean="0"/>
              <a:t>playin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biggest</a:t>
            </a:r>
            <a:r>
              <a:rPr lang="tr-TR" sz="2400" dirty="0" smtClean="0"/>
              <a:t> role </a:t>
            </a:r>
          </a:p>
          <a:p>
            <a:pPr marL="0" indent="0">
              <a:buNone/>
            </a:pPr>
            <a:r>
              <a:rPr lang="tr-TR" sz="2400" dirty="0" smtClean="0"/>
              <a:t>on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pathways</a:t>
            </a:r>
            <a:r>
              <a:rPr lang="tr-TR" sz="2400" dirty="0" smtClean="0"/>
              <a:t> of </a:t>
            </a:r>
            <a:r>
              <a:rPr lang="tr-TR" sz="2400" dirty="0" err="1" smtClean="0"/>
              <a:t>migrations</a:t>
            </a:r>
            <a:endParaRPr lang="tr-TR" sz="2400" dirty="0" smtClean="0"/>
          </a:p>
          <a:p>
            <a:endParaRPr lang="tr-TR" sz="2400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975" y="3543301"/>
            <a:ext cx="4286250" cy="3021012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670300" y="5981700"/>
            <a:ext cx="37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Source: </a:t>
            </a:r>
            <a:r>
              <a:rPr lang="tr-TR" i="1" dirty="0" smtClean="0"/>
              <a:t>Great </a:t>
            </a:r>
            <a:r>
              <a:rPr lang="tr-TR" i="1" dirty="0" err="1" smtClean="0"/>
              <a:t>Migrations</a:t>
            </a:r>
            <a:r>
              <a:rPr lang="tr-TR" i="1" dirty="0" smtClean="0"/>
              <a:t> </a:t>
            </a:r>
            <a:r>
              <a:rPr lang="tr-TR" dirty="0" smtClean="0"/>
              <a:t>(2010, </a:t>
            </a:r>
            <a:r>
              <a:rPr lang="tr-TR" dirty="0" err="1" smtClean="0"/>
              <a:t>National</a:t>
            </a:r>
            <a:r>
              <a:rPr lang="tr-TR" dirty="0" smtClean="0"/>
              <a:t> </a:t>
            </a:r>
            <a:r>
              <a:rPr lang="tr-TR" dirty="0" err="1" smtClean="0"/>
              <a:t>Geographic</a:t>
            </a:r>
            <a:r>
              <a:rPr lang="tr-TR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Migration as a </a:t>
            </a:r>
            <a:r>
              <a:rPr lang="tr-TR" dirty="0" err="1" smtClean="0"/>
              <a:t>Mechanism</a:t>
            </a:r>
            <a:r>
              <a:rPr lang="tr-TR" dirty="0" smtClean="0"/>
              <a:t> of </a:t>
            </a:r>
            <a:r>
              <a:rPr lang="tr-TR" dirty="0" err="1" smtClean="0"/>
              <a:t>Survival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Migration as an </a:t>
            </a:r>
            <a:r>
              <a:rPr lang="tr-TR" b="1" dirty="0" err="1" smtClean="0"/>
              <a:t>evolutionary</a:t>
            </a:r>
            <a:r>
              <a:rPr lang="tr-TR" b="1" dirty="0" smtClean="0"/>
              <a:t> </a:t>
            </a:r>
            <a:r>
              <a:rPr lang="tr-TR" b="1" dirty="0" err="1" smtClean="0"/>
              <a:t>mechanism</a:t>
            </a:r>
            <a:r>
              <a:rPr lang="tr-TR" b="1" dirty="0" smtClean="0"/>
              <a:t>: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2400" b="1" dirty="0" err="1" smtClean="0"/>
              <a:t>Butterflies</a:t>
            </a:r>
            <a:r>
              <a:rPr lang="tr-TR" sz="2400" b="1" dirty="0" smtClean="0"/>
              <a:t>:</a:t>
            </a:r>
          </a:p>
          <a:p>
            <a:r>
              <a:rPr lang="tr-TR" sz="2400" dirty="0" err="1" smtClean="0"/>
              <a:t>Instincts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move</a:t>
            </a:r>
            <a:r>
              <a:rPr lang="tr-TR" sz="2400" dirty="0" smtClean="0"/>
              <a:t> on</a:t>
            </a:r>
          </a:p>
          <a:p>
            <a:r>
              <a:rPr lang="tr-TR" sz="2400" dirty="0" err="1" smtClean="0"/>
              <a:t>Reproduce</a:t>
            </a:r>
            <a:r>
              <a:rPr lang="tr-TR" sz="2400" dirty="0" smtClean="0"/>
              <a:t> on </a:t>
            </a:r>
            <a:r>
              <a:rPr lang="tr-TR" sz="2400" dirty="0" err="1" smtClean="0"/>
              <a:t>their</a:t>
            </a:r>
            <a:r>
              <a:rPr lang="tr-TR" sz="2400" dirty="0" smtClean="0"/>
              <a:t> </a:t>
            </a:r>
            <a:r>
              <a:rPr lang="tr-TR" sz="2400" dirty="0" err="1" smtClean="0"/>
              <a:t>ways</a:t>
            </a:r>
            <a:endParaRPr lang="tr-TR" sz="2400" dirty="0" smtClean="0"/>
          </a:p>
          <a:p>
            <a:r>
              <a:rPr lang="tr-TR" sz="2400" dirty="0" err="1" smtClean="0"/>
              <a:t>Four</a:t>
            </a:r>
            <a:r>
              <a:rPr lang="tr-TR" sz="2400" dirty="0" smtClean="0"/>
              <a:t> </a:t>
            </a:r>
            <a:r>
              <a:rPr lang="tr-TR" sz="2400" dirty="0" err="1" smtClean="0"/>
              <a:t>generation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complete</a:t>
            </a:r>
            <a:r>
              <a:rPr lang="tr-TR" sz="2400" dirty="0" smtClean="0"/>
              <a:t> a </a:t>
            </a:r>
            <a:r>
              <a:rPr lang="tr-TR" sz="2400" dirty="0" err="1" smtClean="0"/>
              <a:t>circular</a:t>
            </a:r>
            <a:r>
              <a:rPr lang="tr-TR" sz="2400" dirty="0" smtClean="0"/>
              <a:t> </a:t>
            </a:r>
            <a:r>
              <a:rPr lang="tr-TR" sz="2400" dirty="0" err="1" smtClean="0"/>
              <a:t>journey</a:t>
            </a:r>
            <a:endParaRPr lang="tr-TR" dirty="0" smtClean="0"/>
          </a:p>
          <a:p>
            <a:r>
              <a:rPr lang="tr-TR" sz="2400" dirty="0" smtClean="0"/>
              <a:t>Multi-</a:t>
            </a:r>
            <a:r>
              <a:rPr lang="tr-TR" sz="2400" dirty="0" err="1" smtClean="0"/>
              <a:t>generational</a:t>
            </a:r>
            <a:r>
              <a:rPr lang="tr-TR" sz="2400" dirty="0" smtClean="0"/>
              <a:t> </a:t>
            </a:r>
            <a:r>
              <a:rPr lang="tr-TR" sz="2400" dirty="0" err="1" smtClean="0"/>
              <a:t>migrtion</a:t>
            </a:r>
            <a:r>
              <a:rPr lang="tr-TR" sz="2400" dirty="0" smtClean="0"/>
              <a:t> </a:t>
            </a:r>
            <a:r>
              <a:rPr lang="tr-TR" sz="2400" dirty="0" err="1" smtClean="0"/>
              <a:t>loops</a:t>
            </a:r>
            <a:endParaRPr lang="tr-TR" sz="2400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0" y="2895600"/>
            <a:ext cx="5016500" cy="3717163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3340100" y="5981700"/>
            <a:ext cx="37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Source: </a:t>
            </a:r>
            <a:r>
              <a:rPr lang="tr-TR" i="1" dirty="0" smtClean="0"/>
              <a:t>Great </a:t>
            </a:r>
            <a:r>
              <a:rPr lang="tr-TR" i="1" dirty="0" err="1" smtClean="0"/>
              <a:t>Migrations</a:t>
            </a:r>
            <a:r>
              <a:rPr lang="tr-TR" i="1" dirty="0" smtClean="0"/>
              <a:t> </a:t>
            </a:r>
            <a:r>
              <a:rPr lang="tr-TR" dirty="0" smtClean="0"/>
              <a:t>(2010, </a:t>
            </a:r>
            <a:r>
              <a:rPr lang="tr-TR" dirty="0" err="1" smtClean="0"/>
              <a:t>National</a:t>
            </a:r>
            <a:r>
              <a:rPr lang="tr-TR" dirty="0" smtClean="0"/>
              <a:t> </a:t>
            </a:r>
            <a:r>
              <a:rPr lang="tr-TR" dirty="0" err="1" smtClean="0"/>
              <a:t>Geographic</a:t>
            </a:r>
            <a:r>
              <a:rPr lang="tr-TR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11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</a:t>
            </a:r>
            <a:r>
              <a:rPr lang="tr-TR" dirty="0" smtClean="0"/>
              <a:t>igration as a </a:t>
            </a:r>
            <a:r>
              <a:rPr lang="tr-TR" dirty="0" err="1" smtClean="0"/>
              <a:t>Mechanism</a:t>
            </a:r>
            <a:r>
              <a:rPr lang="tr-TR" dirty="0" smtClean="0"/>
              <a:t> of </a:t>
            </a:r>
            <a:r>
              <a:rPr lang="tr-TR" dirty="0" err="1" smtClean="0"/>
              <a:t>Survival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 smtClean="0"/>
              <a:t>Previously</a:t>
            </a:r>
            <a:r>
              <a:rPr lang="tr-TR" dirty="0" smtClean="0"/>
              <a:t> in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course</a:t>
            </a:r>
            <a:r>
              <a:rPr lang="tr-TR" dirty="0" smtClean="0"/>
              <a:t>:</a:t>
            </a:r>
          </a:p>
          <a:p>
            <a:endParaRPr lang="tr-TR" b="1" u="sng" dirty="0" smtClean="0"/>
          </a:p>
          <a:p>
            <a:pPr marL="0" indent="0">
              <a:buNone/>
            </a:pPr>
            <a:r>
              <a:rPr lang="tr-TR" b="1" u="sng" dirty="0" err="1" smtClean="0"/>
              <a:t>Diffusion</a:t>
            </a:r>
            <a:r>
              <a:rPr lang="tr-TR" b="1" u="sng" dirty="0" smtClean="0"/>
              <a:t> </a:t>
            </a:r>
            <a:r>
              <a:rPr lang="tr-TR" b="1" u="sng" dirty="0"/>
              <a:t>of </a:t>
            </a:r>
            <a:r>
              <a:rPr lang="tr-TR" b="1" u="sng" dirty="0" err="1"/>
              <a:t>Farming</a:t>
            </a:r>
            <a:r>
              <a:rPr lang="tr-TR" b="1" u="sng" dirty="0"/>
              <a:t>:</a:t>
            </a:r>
          </a:p>
          <a:p>
            <a:pPr marL="0" indent="0">
              <a:buNone/>
            </a:pPr>
            <a:endParaRPr lang="tr-TR" b="1" u="sng" dirty="0"/>
          </a:p>
          <a:p>
            <a:pPr marL="0" indent="0">
              <a:buNone/>
            </a:pPr>
            <a:r>
              <a:rPr lang="tr-TR" dirty="0" err="1"/>
              <a:t>About</a:t>
            </a:r>
            <a:r>
              <a:rPr lang="tr-TR" dirty="0"/>
              <a:t> 10,000 </a:t>
            </a:r>
            <a:r>
              <a:rPr lang="tr-TR" dirty="0" err="1"/>
              <a:t>years</a:t>
            </a:r>
            <a:r>
              <a:rPr lang="tr-TR" dirty="0"/>
              <a:t> </a:t>
            </a:r>
            <a:r>
              <a:rPr lang="tr-TR" dirty="0" err="1"/>
              <a:t>ago</a:t>
            </a:r>
            <a:r>
              <a:rPr lang="tr-TR" dirty="0"/>
              <a:t>,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dramatic</a:t>
            </a:r>
            <a:r>
              <a:rPr lang="tr-TR" dirty="0"/>
              <a:t> </a:t>
            </a:r>
            <a:r>
              <a:rPr lang="tr-TR" dirty="0" err="1"/>
              <a:t>changes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climate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People </a:t>
            </a:r>
            <a:r>
              <a:rPr lang="tr-TR" dirty="0" err="1"/>
              <a:t>started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b="1" u="sng" dirty="0" err="1"/>
              <a:t>migrate</a:t>
            </a:r>
            <a:endParaRPr lang="tr-TR" b="1" u="sng" dirty="0"/>
          </a:p>
          <a:p>
            <a:pPr marL="0" indent="0">
              <a:buNone/>
            </a:pPr>
            <a:r>
              <a:rPr lang="tr-TR" dirty="0" err="1"/>
              <a:t>Mostly</a:t>
            </a:r>
            <a:r>
              <a:rPr lang="tr-TR" dirty="0"/>
              <a:t> </a:t>
            </a:r>
            <a:r>
              <a:rPr lang="tr-TR" dirty="0" err="1"/>
              <a:t>following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East – West </a:t>
            </a:r>
            <a:r>
              <a:rPr lang="tr-TR" dirty="0" err="1"/>
              <a:t>axis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Source: </a:t>
            </a:r>
            <a:r>
              <a:rPr lang="tr-TR" dirty="0" smtClean="0"/>
              <a:t>Eupedia.com</a:t>
            </a:r>
          </a:p>
          <a:p>
            <a:endParaRPr lang="en-GB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849" y="2052403"/>
            <a:ext cx="6488151" cy="451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Migration as a </a:t>
            </a:r>
            <a:r>
              <a:rPr lang="tr-TR" dirty="0" err="1" smtClean="0"/>
              <a:t>Mechanism</a:t>
            </a:r>
            <a:r>
              <a:rPr lang="tr-TR" dirty="0" smtClean="0"/>
              <a:t> of </a:t>
            </a:r>
            <a:r>
              <a:rPr lang="tr-TR" dirty="0" err="1" smtClean="0"/>
              <a:t>Survival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Migration as an </a:t>
            </a:r>
            <a:r>
              <a:rPr lang="tr-TR" b="1" dirty="0" err="1" smtClean="0"/>
              <a:t>evolutionary</a:t>
            </a:r>
            <a:r>
              <a:rPr lang="tr-TR" b="1" dirty="0" smtClean="0"/>
              <a:t> </a:t>
            </a:r>
            <a:r>
              <a:rPr lang="tr-TR" b="1" dirty="0" err="1" smtClean="0"/>
              <a:t>mechanism</a:t>
            </a:r>
            <a:r>
              <a:rPr lang="tr-TR" b="1" dirty="0" smtClean="0"/>
              <a:t>: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2400" b="1" dirty="0" err="1" smtClean="0"/>
              <a:t>Crabs</a:t>
            </a:r>
            <a:r>
              <a:rPr lang="tr-TR" sz="2400" dirty="0" smtClean="0"/>
              <a:t>:</a:t>
            </a:r>
          </a:p>
          <a:p>
            <a:r>
              <a:rPr lang="tr-TR" sz="2400" dirty="0" err="1" smtClean="0"/>
              <a:t>From</a:t>
            </a:r>
            <a:r>
              <a:rPr lang="tr-TR" sz="2400" dirty="0" smtClean="0"/>
              <a:t> </a:t>
            </a:r>
            <a:r>
              <a:rPr lang="tr-TR" sz="2400" dirty="0" err="1" smtClean="0"/>
              <a:t>inland</a:t>
            </a:r>
            <a:r>
              <a:rPr lang="tr-TR" sz="2400" dirty="0" smtClean="0"/>
              <a:t> </a:t>
            </a:r>
            <a:r>
              <a:rPr lang="tr-TR" sz="2400" dirty="0" err="1" smtClean="0"/>
              <a:t>forests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beaches</a:t>
            </a:r>
            <a:endParaRPr lang="tr-TR" sz="2400" dirty="0"/>
          </a:p>
          <a:p>
            <a:r>
              <a:rPr lang="tr-TR" sz="2400" dirty="0" err="1" smtClean="0"/>
              <a:t>Instincts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reproduce</a:t>
            </a:r>
            <a:endParaRPr lang="tr-TR" sz="2400" dirty="0" smtClean="0"/>
          </a:p>
          <a:p>
            <a:r>
              <a:rPr lang="tr-TR" sz="2400" dirty="0" err="1" smtClean="0"/>
              <a:t>Pray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ants</a:t>
            </a:r>
            <a:r>
              <a:rPr lang="tr-TR" sz="2400" dirty="0" smtClean="0"/>
              <a:t>, </a:t>
            </a:r>
            <a:r>
              <a:rPr lang="tr-TR" sz="2400" dirty="0" err="1" smtClean="0"/>
              <a:t>birds</a:t>
            </a:r>
            <a:r>
              <a:rPr lang="tr-TR" sz="2400" dirty="0" smtClean="0"/>
              <a:t>,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other</a:t>
            </a:r>
            <a:r>
              <a:rPr lang="tr-TR" sz="2400" dirty="0" smtClean="0"/>
              <a:t> </a:t>
            </a:r>
            <a:r>
              <a:rPr lang="tr-TR" sz="2400" dirty="0" err="1" smtClean="0"/>
              <a:t>species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on </a:t>
            </a:r>
            <a:r>
              <a:rPr lang="tr-TR" sz="2400" dirty="0" err="1" smtClean="0"/>
              <a:t>their</a:t>
            </a:r>
            <a:r>
              <a:rPr lang="tr-TR" sz="2400" dirty="0" smtClean="0"/>
              <a:t> </a:t>
            </a:r>
            <a:r>
              <a:rPr lang="tr-TR" sz="2400" dirty="0" err="1" smtClean="0"/>
              <a:t>ways</a:t>
            </a:r>
            <a:endParaRPr lang="tr-TR" sz="24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527300"/>
            <a:ext cx="5638800" cy="42291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286000" y="5981700"/>
            <a:ext cx="37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Source: </a:t>
            </a:r>
            <a:r>
              <a:rPr lang="tr-TR" i="1" dirty="0" smtClean="0"/>
              <a:t>Great </a:t>
            </a:r>
            <a:r>
              <a:rPr lang="tr-TR" i="1" dirty="0" err="1" smtClean="0"/>
              <a:t>Migrations</a:t>
            </a:r>
            <a:r>
              <a:rPr lang="tr-TR" i="1" dirty="0" smtClean="0"/>
              <a:t> </a:t>
            </a:r>
            <a:r>
              <a:rPr lang="tr-TR" dirty="0" smtClean="0"/>
              <a:t>(2010, </a:t>
            </a:r>
            <a:r>
              <a:rPr lang="tr-TR" dirty="0" err="1" smtClean="0"/>
              <a:t>National</a:t>
            </a:r>
            <a:r>
              <a:rPr lang="tr-TR" dirty="0" smtClean="0"/>
              <a:t> </a:t>
            </a:r>
            <a:r>
              <a:rPr lang="tr-TR" dirty="0" err="1" smtClean="0"/>
              <a:t>Geographic</a:t>
            </a:r>
            <a:r>
              <a:rPr lang="tr-TR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47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Migration as a </a:t>
            </a:r>
            <a:r>
              <a:rPr lang="tr-TR" dirty="0" err="1" smtClean="0"/>
              <a:t>Mechanism</a:t>
            </a:r>
            <a:r>
              <a:rPr lang="tr-TR" dirty="0" smtClean="0"/>
              <a:t> of </a:t>
            </a:r>
            <a:r>
              <a:rPr lang="tr-TR" dirty="0" err="1" smtClean="0"/>
              <a:t>Survival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Migration as an </a:t>
            </a:r>
            <a:r>
              <a:rPr lang="tr-TR" b="1" dirty="0" err="1" smtClean="0"/>
              <a:t>evolutionary</a:t>
            </a:r>
            <a:r>
              <a:rPr lang="tr-TR" b="1" dirty="0" smtClean="0"/>
              <a:t> </a:t>
            </a:r>
            <a:r>
              <a:rPr lang="tr-TR" b="1" dirty="0" err="1" smtClean="0"/>
              <a:t>mechanism</a:t>
            </a:r>
            <a:r>
              <a:rPr lang="tr-TR" b="1" dirty="0" smtClean="0"/>
              <a:t>: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2400" b="1" dirty="0" err="1" smtClean="0"/>
              <a:t>Zebras</a:t>
            </a:r>
            <a:r>
              <a:rPr lang="tr-TR" sz="2400" dirty="0" smtClean="0"/>
              <a:t>:</a:t>
            </a:r>
          </a:p>
          <a:p>
            <a:r>
              <a:rPr lang="tr-TR" sz="2400" dirty="0" smtClean="0"/>
              <a:t> </a:t>
            </a:r>
            <a:r>
              <a:rPr lang="tr-TR" sz="2400" dirty="0" err="1" smtClean="0"/>
              <a:t>In</a:t>
            </a:r>
            <a:r>
              <a:rPr lang="tr-TR" sz="2400" dirty="0" smtClean="0"/>
              <a:t> </a:t>
            </a:r>
            <a:r>
              <a:rPr lang="tr-TR" sz="2400" dirty="0" err="1" smtClean="0"/>
              <a:t>search</a:t>
            </a:r>
            <a:r>
              <a:rPr lang="tr-TR" sz="2400" dirty="0" smtClean="0"/>
              <a:t> </a:t>
            </a:r>
            <a:r>
              <a:rPr lang="tr-TR" sz="2400" dirty="0" err="1" smtClean="0"/>
              <a:t>for</a:t>
            </a:r>
            <a:r>
              <a:rPr lang="tr-TR" sz="2400" dirty="0" smtClean="0"/>
              <a:t> </a:t>
            </a:r>
            <a:r>
              <a:rPr lang="tr-TR" sz="2400" dirty="0" err="1" smtClean="0"/>
              <a:t>rain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green</a:t>
            </a:r>
            <a:r>
              <a:rPr lang="tr-TR" sz="2400" dirty="0" smtClean="0"/>
              <a:t> </a:t>
            </a:r>
            <a:r>
              <a:rPr lang="tr-TR" sz="2400" dirty="0" err="1" smtClean="0"/>
              <a:t>grass</a:t>
            </a:r>
            <a:endParaRPr lang="tr-TR" sz="2400" dirty="0" smtClean="0"/>
          </a:p>
          <a:p>
            <a:r>
              <a:rPr lang="tr-TR" sz="2400" dirty="0"/>
              <a:t> </a:t>
            </a:r>
            <a:r>
              <a:rPr lang="tr-TR" sz="2400" dirty="0" err="1" smtClean="0"/>
              <a:t>Reproducing</a:t>
            </a:r>
            <a:r>
              <a:rPr lang="tr-TR" sz="2400" dirty="0" smtClean="0"/>
              <a:t> on </a:t>
            </a:r>
            <a:r>
              <a:rPr lang="tr-TR" sz="2400" dirty="0" err="1" smtClean="0"/>
              <a:t>their</a:t>
            </a:r>
            <a:r>
              <a:rPr lang="tr-TR" sz="2400" dirty="0" smtClean="0"/>
              <a:t> </a:t>
            </a:r>
            <a:r>
              <a:rPr lang="tr-TR" sz="2400" dirty="0" err="1" smtClean="0"/>
              <a:t>routes</a:t>
            </a:r>
            <a:endParaRPr lang="tr-TR" sz="2400" dirty="0" smtClean="0"/>
          </a:p>
          <a:p>
            <a:r>
              <a:rPr lang="tr-TR" sz="2400" dirty="0"/>
              <a:t> </a:t>
            </a:r>
            <a:r>
              <a:rPr lang="tr-TR" sz="2400" dirty="0" err="1" smtClean="0"/>
              <a:t>Instinct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stay</a:t>
            </a:r>
            <a:r>
              <a:rPr lang="tr-TR" sz="2400" dirty="0" smtClean="0"/>
              <a:t> </a:t>
            </a:r>
            <a:r>
              <a:rPr lang="tr-TR" sz="2400" dirty="0" err="1" smtClean="0"/>
              <a:t>together</a:t>
            </a:r>
            <a:endParaRPr lang="tr-TR" sz="2400" dirty="0" smtClean="0"/>
          </a:p>
          <a:p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instincts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move</a:t>
            </a:r>
            <a:r>
              <a:rPr lang="tr-TR" sz="2400" dirty="0" smtClean="0"/>
              <a:t> on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374" y="2679700"/>
            <a:ext cx="6202326" cy="40005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816100" y="5981700"/>
            <a:ext cx="37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Source: </a:t>
            </a:r>
            <a:r>
              <a:rPr lang="tr-TR" i="1" dirty="0" smtClean="0"/>
              <a:t>Great </a:t>
            </a:r>
            <a:r>
              <a:rPr lang="tr-TR" i="1" dirty="0" err="1" smtClean="0"/>
              <a:t>Migrations</a:t>
            </a:r>
            <a:r>
              <a:rPr lang="tr-TR" i="1" dirty="0" smtClean="0"/>
              <a:t> </a:t>
            </a:r>
            <a:r>
              <a:rPr lang="tr-TR" dirty="0" smtClean="0"/>
              <a:t>(2010, </a:t>
            </a:r>
            <a:r>
              <a:rPr lang="tr-TR" dirty="0" err="1" smtClean="0"/>
              <a:t>National</a:t>
            </a:r>
            <a:r>
              <a:rPr lang="tr-TR" dirty="0" smtClean="0"/>
              <a:t> </a:t>
            </a:r>
            <a:r>
              <a:rPr lang="tr-TR" dirty="0" err="1" smtClean="0"/>
              <a:t>Geographic</a:t>
            </a:r>
            <a:r>
              <a:rPr lang="tr-TR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0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Migration as a </a:t>
            </a:r>
            <a:r>
              <a:rPr lang="tr-TR" dirty="0" err="1" smtClean="0"/>
              <a:t>Mechanism</a:t>
            </a:r>
            <a:r>
              <a:rPr lang="tr-TR" dirty="0" smtClean="0"/>
              <a:t> of </a:t>
            </a:r>
            <a:r>
              <a:rPr lang="tr-TR" dirty="0" err="1" smtClean="0"/>
              <a:t>Survival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Migration as an </a:t>
            </a:r>
            <a:r>
              <a:rPr lang="tr-TR" b="1" dirty="0" err="1" smtClean="0"/>
              <a:t>evolutionary</a:t>
            </a:r>
            <a:r>
              <a:rPr lang="tr-TR" b="1" dirty="0" smtClean="0"/>
              <a:t> </a:t>
            </a:r>
            <a:r>
              <a:rPr lang="tr-TR" b="1" dirty="0" err="1" smtClean="0"/>
              <a:t>mechanism</a:t>
            </a:r>
            <a:r>
              <a:rPr lang="tr-TR" b="1" dirty="0" smtClean="0"/>
              <a:t>: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 </a:t>
            </a:r>
            <a:r>
              <a:rPr lang="tr-TR" dirty="0" err="1" smtClean="0"/>
              <a:t>Predators</a:t>
            </a:r>
            <a:r>
              <a:rPr lang="tr-TR" dirty="0" smtClean="0"/>
              <a:t> </a:t>
            </a:r>
            <a:r>
              <a:rPr lang="tr-TR" dirty="0" err="1" smtClean="0"/>
              <a:t>waiting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prays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err="1" smtClean="0"/>
              <a:t>Crocidiles</a:t>
            </a:r>
            <a:r>
              <a:rPr lang="tr-TR" dirty="0" smtClean="0"/>
              <a:t> </a:t>
            </a:r>
            <a:r>
              <a:rPr lang="tr-TR" dirty="0" err="1" smtClean="0"/>
              <a:t>hunting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zebras</a:t>
            </a:r>
            <a:r>
              <a:rPr lang="tr-TR" dirty="0" smtClean="0"/>
              <a:t>, </a:t>
            </a:r>
            <a:r>
              <a:rPr lang="tr-TR" dirty="0" err="1" smtClean="0"/>
              <a:t>ants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crabs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 smtClean="0"/>
              <a:t>Species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mate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Whales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Atlantic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b="1" u="sng" dirty="0" smtClean="0"/>
              <a:t>An </a:t>
            </a:r>
            <a:r>
              <a:rPr lang="tr-TR" b="1" u="sng" dirty="0" err="1" smtClean="0"/>
              <a:t>economics</a:t>
            </a:r>
            <a:r>
              <a:rPr lang="tr-TR" b="1" u="sng" dirty="0" smtClean="0"/>
              <a:t> of </a:t>
            </a:r>
            <a:r>
              <a:rPr lang="tr-TR" b="1" u="sng" dirty="0" err="1" smtClean="0"/>
              <a:t>migrating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species</a:t>
            </a:r>
            <a:endParaRPr lang="tr-TR" b="1" u="sng" dirty="0" smtClean="0"/>
          </a:p>
          <a:p>
            <a:pPr lvl="1"/>
            <a:r>
              <a:rPr lang="tr-TR" dirty="0" err="1" smtClean="0"/>
              <a:t>Competition</a:t>
            </a:r>
            <a:r>
              <a:rPr lang="tr-TR" dirty="0" smtClean="0"/>
              <a:t>, </a:t>
            </a:r>
            <a:r>
              <a:rPr lang="tr-TR" dirty="0" err="1" smtClean="0"/>
              <a:t>division</a:t>
            </a:r>
            <a:r>
              <a:rPr lang="tr-TR" dirty="0" smtClean="0"/>
              <a:t> of </a:t>
            </a:r>
            <a:r>
              <a:rPr lang="tr-TR" dirty="0" err="1" smtClean="0"/>
              <a:t>labour</a:t>
            </a:r>
            <a:r>
              <a:rPr lang="tr-TR" dirty="0" smtClean="0"/>
              <a:t> </a:t>
            </a:r>
            <a:r>
              <a:rPr lang="tr-TR" dirty="0" err="1" smtClean="0"/>
              <a:t>amongst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individuals</a:t>
            </a:r>
            <a:r>
              <a:rPr lang="tr-TR" dirty="0" smtClean="0"/>
              <a:t> of a </a:t>
            </a:r>
            <a:r>
              <a:rPr lang="tr-TR" dirty="0" err="1" smtClean="0"/>
              <a:t>species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183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Migration as a </a:t>
            </a:r>
            <a:r>
              <a:rPr lang="tr-TR" dirty="0" err="1" smtClean="0"/>
              <a:t>Mechanism</a:t>
            </a:r>
            <a:r>
              <a:rPr lang="tr-TR" dirty="0" smtClean="0"/>
              <a:t> of </a:t>
            </a:r>
            <a:r>
              <a:rPr lang="tr-TR" dirty="0" err="1" smtClean="0"/>
              <a:t>Survival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3600" dirty="0" smtClean="0"/>
          </a:p>
          <a:p>
            <a:pPr marL="0" indent="0">
              <a:buNone/>
            </a:pPr>
            <a:r>
              <a:rPr lang="tr-TR" sz="3600" dirty="0" err="1" smtClean="0"/>
              <a:t>Aren’t</a:t>
            </a:r>
            <a:r>
              <a:rPr lang="tr-TR" sz="3600" dirty="0" smtClean="0"/>
              <a:t> </a:t>
            </a:r>
            <a:r>
              <a:rPr lang="tr-TR" sz="3600" dirty="0" err="1" smtClean="0"/>
              <a:t>humans</a:t>
            </a:r>
            <a:r>
              <a:rPr lang="tr-TR" sz="3600" dirty="0" smtClean="0"/>
              <a:t> </a:t>
            </a:r>
            <a:r>
              <a:rPr lang="tr-TR" sz="3600" dirty="0" err="1" smtClean="0"/>
              <a:t>like</a:t>
            </a:r>
            <a:r>
              <a:rPr lang="tr-TR" sz="3600" dirty="0" smtClean="0"/>
              <a:t> </a:t>
            </a:r>
            <a:r>
              <a:rPr lang="tr-TR" sz="3600" dirty="0" err="1" smtClean="0"/>
              <a:t>butterflies</a:t>
            </a:r>
            <a:r>
              <a:rPr lang="tr-TR" sz="3600" dirty="0" smtClean="0"/>
              <a:t>, </a:t>
            </a:r>
            <a:r>
              <a:rPr lang="tr-TR" sz="3600" dirty="0" err="1" smtClean="0"/>
              <a:t>born</a:t>
            </a:r>
            <a:r>
              <a:rPr lang="tr-TR" sz="3600" dirty="0" smtClean="0"/>
              <a:t> </a:t>
            </a:r>
            <a:r>
              <a:rPr lang="tr-TR" sz="3600" dirty="0" err="1" smtClean="0"/>
              <a:t>to</a:t>
            </a:r>
            <a:r>
              <a:rPr lang="tr-TR" sz="3600" dirty="0" smtClean="0"/>
              <a:t> </a:t>
            </a:r>
            <a:r>
              <a:rPr lang="tr-TR" sz="3600" dirty="0" err="1" smtClean="0"/>
              <a:t>move</a:t>
            </a:r>
            <a:r>
              <a:rPr lang="tr-TR" sz="3600" dirty="0" smtClean="0"/>
              <a:t>?</a:t>
            </a:r>
          </a:p>
          <a:p>
            <a:pPr lvl="1"/>
            <a:endParaRPr lang="tr-TR" sz="3200" dirty="0" smtClean="0"/>
          </a:p>
          <a:p>
            <a:pPr lvl="1"/>
            <a:r>
              <a:rPr lang="tr-TR" sz="3200" dirty="0" smtClean="0"/>
              <a:t> </a:t>
            </a:r>
            <a:r>
              <a:rPr lang="tr-TR" sz="3200" dirty="0" err="1" smtClean="0"/>
              <a:t>Cultural</a:t>
            </a:r>
            <a:r>
              <a:rPr lang="tr-TR" sz="3200" dirty="0" smtClean="0"/>
              <a:t> </a:t>
            </a:r>
            <a:r>
              <a:rPr lang="tr-TR" sz="3200" dirty="0" err="1"/>
              <a:t>and</a:t>
            </a:r>
            <a:r>
              <a:rPr lang="tr-TR" sz="3200" dirty="0"/>
              <a:t> </a:t>
            </a:r>
            <a:r>
              <a:rPr lang="tr-TR" sz="3200" dirty="0" err="1"/>
              <a:t>political</a:t>
            </a:r>
            <a:r>
              <a:rPr lang="tr-TR" sz="3200" dirty="0"/>
              <a:t> </a:t>
            </a:r>
            <a:r>
              <a:rPr lang="tr-TR" sz="3200" dirty="0" err="1"/>
              <a:t>selection</a:t>
            </a:r>
            <a:r>
              <a:rPr lang="tr-TR" sz="3200" dirty="0"/>
              <a:t> vs. </a:t>
            </a:r>
            <a:r>
              <a:rPr lang="tr-TR" sz="3200" dirty="0" err="1"/>
              <a:t>natural</a:t>
            </a:r>
            <a:r>
              <a:rPr lang="tr-TR" sz="3200" dirty="0"/>
              <a:t> </a:t>
            </a:r>
            <a:r>
              <a:rPr lang="tr-TR" sz="3200" dirty="0" err="1"/>
              <a:t>selection</a:t>
            </a:r>
            <a:endParaRPr lang="tr-TR" sz="3200" dirty="0"/>
          </a:p>
          <a:p>
            <a:pPr lvl="1"/>
            <a:r>
              <a:rPr lang="tr-TR" sz="3200" dirty="0" smtClean="0"/>
              <a:t> </a:t>
            </a:r>
            <a:r>
              <a:rPr lang="tr-TR" sz="3200" dirty="0" err="1" smtClean="0"/>
              <a:t>Lack</a:t>
            </a:r>
            <a:r>
              <a:rPr lang="tr-TR" sz="3200" dirty="0" smtClean="0"/>
              <a:t> of </a:t>
            </a:r>
            <a:r>
              <a:rPr lang="tr-TR" sz="3200" dirty="0" err="1" smtClean="0"/>
              <a:t>trust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tolerance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</a:t>
            </a:r>
            <a:r>
              <a:rPr lang="tr-TR" sz="3200" dirty="0" err="1" smtClean="0"/>
              <a:t>differences</a:t>
            </a:r>
            <a:endParaRPr lang="tr-TR" sz="3200" dirty="0" smtClean="0"/>
          </a:p>
          <a:p>
            <a:pPr lvl="1"/>
            <a:r>
              <a:rPr lang="tr-TR" sz="3200" dirty="0" smtClean="0"/>
              <a:t> </a:t>
            </a:r>
            <a:r>
              <a:rPr lang="tr-TR" sz="3200" dirty="0" err="1" smtClean="0"/>
              <a:t>From</a:t>
            </a:r>
            <a:r>
              <a:rPr lang="tr-TR" sz="3200" dirty="0" smtClean="0"/>
              <a:t> anti-</a:t>
            </a:r>
            <a:r>
              <a:rPr lang="tr-TR" sz="3200" dirty="0" err="1" smtClean="0"/>
              <a:t>migration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</a:t>
            </a:r>
            <a:r>
              <a:rPr lang="tr-TR" sz="3200" dirty="0" err="1" smtClean="0"/>
              <a:t>racism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fascism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7357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Migration as a </a:t>
            </a:r>
            <a:r>
              <a:rPr lang="tr-TR" dirty="0" err="1" smtClean="0"/>
              <a:t>Mechanism</a:t>
            </a:r>
            <a:r>
              <a:rPr lang="tr-TR" dirty="0" smtClean="0"/>
              <a:t> of </a:t>
            </a:r>
            <a:r>
              <a:rPr lang="tr-TR" dirty="0" err="1" smtClean="0"/>
              <a:t>Survival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3600" dirty="0" smtClean="0"/>
          </a:p>
          <a:p>
            <a:pPr marL="0" indent="0">
              <a:buNone/>
            </a:pPr>
            <a:r>
              <a:rPr lang="tr-TR" sz="3600" dirty="0" err="1" smtClean="0"/>
              <a:t>Insert</a:t>
            </a:r>
            <a:r>
              <a:rPr lang="tr-TR" sz="3600" dirty="0" smtClean="0"/>
              <a:t>: </a:t>
            </a:r>
            <a:r>
              <a:rPr lang="tr-TR" sz="3600" dirty="0" err="1" smtClean="0"/>
              <a:t>Grapes</a:t>
            </a:r>
            <a:r>
              <a:rPr lang="tr-TR" sz="3600" dirty="0" smtClean="0"/>
              <a:t> of </a:t>
            </a:r>
            <a:r>
              <a:rPr lang="tr-TR" sz="3600" dirty="0" err="1" smtClean="0"/>
              <a:t>Wrath</a:t>
            </a:r>
            <a:r>
              <a:rPr lang="tr-TR" sz="3600" smtClean="0"/>
              <a:t>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68806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Migration as a </a:t>
            </a:r>
            <a:r>
              <a:rPr lang="tr-TR" dirty="0" err="1" smtClean="0"/>
              <a:t>Mechanism</a:t>
            </a:r>
            <a:r>
              <a:rPr lang="tr-TR" dirty="0" smtClean="0"/>
              <a:t> of </a:t>
            </a:r>
            <a:r>
              <a:rPr lang="tr-TR" dirty="0" err="1" smtClean="0"/>
              <a:t>Survival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3600" dirty="0" smtClean="0"/>
          </a:p>
          <a:p>
            <a:pPr marL="0" indent="0">
              <a:buNone/>
            </a:pPr>
            <a:r>
              <a:rPr lang="tr-TR" sz="3600" dirty="0" err="1" smtClean="0"/>
              <a:t>Aren’t</a:t>
            </a:r>
            <a:r>
              <a:rPr lang="tr-TR" sz="3600" dirty="0" smtClean="0"/>
              <a:t> </a:t>
            </a:r>
            <a:r>
              <a:rPr lang="tr-TR" sz="3600" dirty="0" err="1" smtClean="0"/>
              <a:t>humans</a:t>
            </a:r>
            <a:r>
              <a:rPr lang="tr-TR" sz="3600" dirty="0" smtClean="0"/>
              <a:t> </a:t>
            </a:r>
            <a:r>
              <a:rPr lang="tr-TR" sz="3600" dirty="0" err="1" smtClean="0"/>
              <a:t>like</a:t>
            </a:r>
            <a:r>
              <a:rPr lang="tr-TR" sz="3600" dirty="0" smtClean="0"/>
              <a:t> </a:t>
            </a:r>
            <a:r>
              <a:rPr lang="tr-TR" sz="3600" dirty="0" err="1" smtClean="0"/>
              <a:t>butterflies</a:t>
            </a:r>
            <a:r>
              <a:rPr lang="tr-TR" sz="3600" dirty="0" smtClean="0"/>
              <a:t>, </a:t>
            </a:r>
            <a:r>
              <a:rPr lang="tr-TR" sz="3600" dirty="0" err="1" smtClean="0"/>
              <a:t>born</a:t>
            </a:r>
            <a:r>
              <a:rPr lang="tr-TR" sz="3600" dirty="0" smtClean="0"/>
              <a:t> </a:t>
            </a:r>
            <a:r>
              <a:rPr lang="tr-TR" sz="3600" dirty="0" err="1" smtClean="0"/>
              <a:t>to</a:t>
            </a:r>
            <a:r>
              <a:rPr lang="tr-TR" sz="3600" dirty="0" smtClean="0"/>
              <a:t> </a:t>
            </a:r>
            <a:r>
              <a:rPr lang="tr-TR" sz="3600" dirty="0" err="1" smtClean="0"/>
              <a:t>move</a:t>
            </a:r>
            <a:r>
              <a:rPr lang="tr-TR" sz="3600" dirty="0" smtClean="0"/>
              <a:t>?</a:t>
            </a:r>
          </a:p>
          <a:p>
            <a:pPr lvl="1"/>
            <a:endParaRPr lang="tr-TR" sz="3200" dirty="0" smtClean="0"/>
          </a:p>
          <a:p>
            <a:pPr lvl="1"/>
            <a:r>
              <a:rPr lang="tr-TR" sz="3200" dirty="0" smtClean="0"/>
              <a:t> </a:t>
            </a:r>
            <a:r>
              <a:rPr lang="tr-TR" sz="3200" dirty="0" err="1" smtClean="0"/>
              <a:t>Nation</a:t>
            </a:r>
            <a:r>
              <a:rPr lang="tr-TR" sz="3200" dirty="0" smtClean="0"/>
              <a:t> </a:t>
            </a:r>
            <a:r>
              <a:rPr lang="tr-TR" sz="3200" dirty="0" err="1" smtClean="0"/>
              <a:t>states</a:t>
            </a:r>
            <a:r>
              <a:rPr lang="tr-TR" sz="3200" dirty="0" smtClean="0"/>
              <a:t> </a:t>
            </a:r>
            <a:r>
              <a:rPr lang="tr-TR" sz="3200" dirty="0" err="1" smtClean="0"/>
              <a:t>operating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</a:t>
            </a:r>
            <a:r>
              <a:rPr lang="tr-TR" sz="3200" dirty="0" err="1" smtClean="0"/>
              <a:t>restrict</a:t>
            </a:r>
            <a:r>
              <a:rPr lang="tr-TR" sz="3200" dirty="0" smtClean="0"/>
              <a:t> </a:t>
            </a:r>
            <a:r>
              <a:rPr lang="tr-TR" sz="3200" dirty="0" err="1" smtClean="0"/>
              <a:t>migration</a:t>
            </a:r>
            <a:endParaRPr lang="tr-TR" sz="3200" dirty="0" smtClean="0"/>
          </a:p>
          <a:p>
            <a:pPr lvl="1"/>
            <a:r>
              <a:rPr lang="tr-TR" sz="3200" dirty="0"/>
              <a:t> </a:t>
            </a:r>
            <a:r>
              <a:rPr lang="tr-TR" sz="3200" dirty="0" err="1" smtClean="0"/>
              <a:t>However</a:t>
            </a:r>
            <a:r>
              <a:rPr lang="tr-TR" sz="3200" dirty="0" smtClean="0"/>
              <a:t>, </a:t>
            </a:r>
            <a:r>
              <a:rPr lang="tr-TR" sz="3200" dirty="0" err="1" smtClean="0"/>
              <a:t>no</a:t>
            </a:r>
            <a:r>
              <a:rPr lang="tr-TR" sz="3200" dirty="0" smtClean="0"/>
              <a:t> </a:t>
            </a:r>
            <a:r>
              <a:rPr lang="tr-TR" sz="3200" dirty="0" err="1" smtClean="0"/>
              <a:t>restriction</a:t>
            </a:r>
            <a:r>
              <a:rPr lang="tr-TR" sz="3200" dirty="0" smtClean="0"/>
              <a:t> on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migration</a:t>
            </a:r>
            <a:r>
              <a:rPr lang="tr-TR" sz="3200" dirty="0" smtClean="0"/>
              <a:t> of </a:t>
            </a:r>
          </a:p>
          <a:p>
            <a:pPr lvl="2"/>
            <a:r>
              <a:rPr lang="tr-TR" sz="2800" dirty="0" smtClean="0"/>
              <a:t> Money</a:t>
            </a:r>
          </a:p>
          <a:p>
            <a:pPr lvl="2"/>
            <a:r>
              <a:rPr lang="tr-TR" sz="2800" dirty="0"/>
              <a:t> </a:t>
            </a:r>
            <a:r>
              <a:rPr lang="tr-TR" sz="2800" dirty="0" err="1" smtClean="0"/>
              <a:t>Commodities</a:t>
            </a:r>
            <a:endParaRPr lang="tr-TR" sz="2800" dirty="0" smtClean="0"/>
          </a:p>
          <a:p>
            <a:pPr lvl="2"/>
            <a:r>
              <a:rPr lang="tr-TR" sz="2800" dirty="0"/>
              <a:t> </a:t>
            </a:r>
            <a:r>
              <a:rPr lang="tr-TR" sz="2800" dirty="0" smtClean="0"/>
              <a:t>A </a:t>
            </a:r>
            <a:r>
              <a:rPr lang="tr-TR" sz="2800" dirty="0" err="1" smtClean="0"/>
              <a:t>select</a:t>
            </a:r>
            <a:r>
              <a:rPr lang="tr-TR" sz="2800" dirty="0" smtClean="0"/>
              <a:t> </a:t>
            </a:r>
            <a:r>
              <a:rPr lang="tr-TR" sz="2800" dirty="0" err="1" smtClean="0"/>
              <a:t>group</a:t>
            </a:r>
            <a:r>
              <a:rPr lang="tr-TR" sz="2800" dirty="0" smtClean="0"/>
              <a:t> of </a:t>
            </a:r>
            <a:r>
              <a:rPr lang="tr-TR" sz="2800" dirty="0" err="1" smtClean="0"/>
              <a:t>people</a:t>
            </a:r>
            <a:endParaRPr lang="tr-TR" sz="2800" dirty="0" smtClean="0"/>
          </a:p>
          <a:p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11776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Migration as a </a:t>
            </a:r>
            <a:r>
              <a:rPr lang="tr-TR" dirty="0" err="1" smtClean="0"/>
              <a:t>Mechanism</a:t>
            </a:r>
            <a:r>
              <a:rPr lang="tr-TR" dirty="0" smtClean="0"/>
              <a:t> of </a:t>
            </a:r>
            <a:r>
              <a:rPr lang="tr-TR" dirty="0" err="1" smtClean="0"/>
              <a:t>Survival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tr-TR" sz="3600" b="1" u="sng" dirty="0" smtClean="0"/>
              <a:t>Is </a:t>
            </a:r>
            <a:r>
              <a:rPr lang="tr-TR" sz="3600" b="1" u="sng" dirty="0" err="1" smtClean="0"/>
              <a:t>our</a:t>
            </a:r>
            <a:r>
              <a:rPr lang="tr-TR" sz="3600" b="1" u="sng" dirty="0" smtClean="0"/>
              <a:t> </a:t>
            </a:r>
            <a:r>
              <a:rPr lang="tr-TR" sz="3600" b="1" u="sng" dirty="0" err="1" smtClean="0"/>
              <a:t>view</a:t>
            </a:r>
            <a:r>
              <a:rPr lang="tr-TR" sz="3600" b="1" u="sng" dirty="0" smtClean="0"/>
              <a:t> of </a:t>
            </a:r>
            <a:r>
              <a:rPr lang="tr-TR" sz="3600" b="1" u="sng" dirty="0" err="1" smtClean="0"/>
              <a:t>history</a:t>
            </a:r>
            <a:r>
              <a:rPr lang="tr-TR" sz="3600" b="1" u="sng" dirty="0" smtClean="0"/>
              <a:t> </a:t>
            </a:r>
            <a:r>
              <a:rPr lang="tr-TR" sz="3600" b="1" u="sng" dirty="0" err="1" smtClean="0"/>
              <a:t>so</a:t>
            </a:r>
            <a:r>
              <a:rPr lang="tr-TR" sz="3600" b="1" u="sng" dirty="0" smtClean="0"/>
              <a:t> </a:t>
            </a:r>
            <a:r>
              <a:rPr lang="tr-TR" sz="3600" b="1" u="sng" dirty="0" err="1" smtClean="0"/>
              <a:t>human-centered</a:t>
            </a:r>
            <a:r>
              <a:rPr lang="tr-TR" sz="3600" b="1" u="sng" dirty="0" smtClean="0"/>
              <a:t>?</a:t>
            </a:r>
          </a:p>
          <a:p>
            <a:pPr marL="0" indent="0">
              <a:buNone/>
            </a:pPr>
            <a:endParaRPr lang="tr-TR" sz="3600" dirty="0"/>
          </a:p>
          <a:p>
            <a:r>
              <a:rPr lang="tr-TR" sz="3600" dirty="0" smtClean="0"/>
              <a:t>Migration</a:t>
            </a:r>
          </a:p>
          <a:p>
            <a:r>
              <a:rPr lang="tr-TR" sz="3600" dirty="0" err="1" smtClean="0"/>
              <a:t>Competition</a:t>
            </a:r>
            <a:endParaRPr lang="tr-TR" sz="3600" dirty="0" smtClean="0"/>
          </a:p>
          <a:p>
            <a:r>
              <a:rPr lang="tr-TR" sz="3600" dirty="0" err="1" smtClean="0"/>
              <a:t>Divison</a:t>
            </a:r>
            <a:r>
              <a:rPr lang="tr-TR" sz="3600" dirty="0" smtClean="0"/>
              <a:t> of </a:t>
            </a:r>
            <a:r>
              <a:rPr lang="tr-TR" sz="3600" dirty="0" err="1" smtClean="0"/>
              <a:t>labour</a:t>
            </a:r>
            <a:endParaRPr lang="tr-TR" sz="3600" dirty="0" smtClean="0"/>
          </a:p>
          <a:p>
            <a:r>
              <a:rPr lang="tr-TR" sz="3600" dirty="0" smtClean="0"/>
              <a:t>Language</a:t>
            </a:r>
          </a:p>
          <a:p>
            <a:pPr marL="0" indent="0">
              <a:buNone/>
            </a:pPr>
            <a:endParaRPr lang="tr-TR" sz="3600" dirty="0" smtClean="0"/>
          </a:p>
          <a:p>
            <a:endParaRPr lang="tr-TR" sz="3600" dirty="0" smtClean="0"/>
          </a:p>
          <a:p>
            <a:endParaRPr lang="tr-TR" sz="3600" dirty="0" smtClean="0"/>
          </a:p>
          <a:p>
            <a:r>
              <a:rPr lang="tr-TR" sz="3600" dirty="0" err="1" smtClean="0"/>
              <a:t>Agriculture</a:t>
            </a:r>
            <a:endParaRPr lang="tr-TR" sz="3600" dirty="0" smtClean="0"/>
          </a:p>
          <a:p>
            <a:r>
              <a:rPr lang="tr-TR" sz="3600" dirty="0" err="1" smtClean="0"/>
              <a:t>Engineering</a:t>
            </a:r>
            <a:endParaRPr lang="tr-TR" sz="3600" dirty="0" smtClean="0"/>
          </a:p>
          <a:p>
            <a:r>
              <a:rPr lang="tr-TR" sz="3600" dirty="0" err="1" smtClean="0"/>
              <a:t>Sex</a:t>
            </a:r>
            <a:endParaRPr lang="tr-TR" sz="3600" dirty="0" smtClean="0"/>
          </a:p>
          <a:p>
            <a:r>
              <a:rPr lang="tr-TR" sz="3600" dirty="0" err="1" smtClean="0"/>
              <a:t>War</a:t>
            </a: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14146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Migration as a </a:t>
            </a:r>
            <a:r>
              <a:rPr lang="tr-TR" dirty="0" err="1" smtClean="0"/>
              <a:t>Mechanism</a:t>
            </a:r>
            <a:r>
              <a:rPr lang="tr-TR" dirty="0" smtClean="0"/>
              <a:t> of </a:t>
            </a:r>
            <a:r>
              <a:rPr lang="tr-TR" dirty="0" err="1" smtClean="0"/>
              <a:t>Survival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3600" dirty="0" smtClean="0"/>
          </a:p>
          <a:p>
            <a:pPr marL="0" indent="0" algn="ctr">
              <a:buNone/>
            </a:pPr>
            <a:r>
              <a:rPr lang="tr-TR" sz="3600" dirty="0" err="1" smtClean="0"/>
              <a:t>What</a:t>
            </a:r>
            <a:r>
              <a:rPr lang="tr-TR" sz="3600" dirty="0" smtClean="0"/>
              <a:t> (</a:t>
            </a:r>
            <a:r>
              <a:rPr lang="tr-TR" sz="3600" dirty="0" err="1" smtClean="0"/>
              <a:t>who</a:t>
            </a:r>
            <a:r>
              <a:rPr lang="tr-TR" sz="3600" dirty="0" smtClean="0"/>
              <a:t>?) is a </a:t>
            </a:r>
            <a:r>
              <a:rPr lang="tr-TR" sz="3600" dirty="0" err="1" smtClean="0"/>
              <a:t>human</a:t>
            </a:r>
            <a:r>
              <a:rPr lang="tr-TR" sz="3600" dirty="0" smtClean="0"/>
              <a:t>, </a:t>
            </a:r>
            <a:r>
              <a:rPr lang="tr-TR" sz="3600" dirty="0" err="1" smtClean="0"/>
              <a:t>anyway</a:t>
            </a:r>
            <a:r>
              <a:rPr lang="tr-TR" sz="3600" dirty="0" smtClean="0"/>
              <a:t>?</a:t>
            </a:r>
          </a:p>
          <a:p>
            <a:pPr marL="0" indent="0" algn="ctr">
              <a:buNone/>
            </a:pPr>
            <a:endParaRPr lang="tr-TR" sz="3600" dirty="0" smtClean="0"/>
          </a:p>
          <a:p>
            <a:pPr marL="0" indent="0" algn="ctr">
              <a:buNone/>
            </a:pPr>
            <a:r>
              <a:rPr lang="tr-TR" sz="3600" dirty="0" smtClean="0"/>
              <a:t>How </a:t>
            </a:r>
            <a:r>
              <a:rPr lang="tr-TR" sz="3600" dirty="0" err="1" smtClean="0"/>
              <a:t>distinct</a:t>
            </a:r>
            <a:r>
              <a:rPr lang="tr-TR" sz="3600" dirty="0" smtClean="0"/>
              <a:t> is </a:t>
            </a:r>
            <a:r>
              <a:rPr lang="tr-TR" sz="3600" dirty="0" err="1" smtClean="0"/>
              <a:t>human</a:t>
            </a:r>
            <a:r>
              <a:rPr lang="tr-TR" sz="3600" dirty="0" smtClean="0"/>
              <a:t> </a:t>
            </a:r>
            <a:r>
              <a:rPr lang="tr-TR" sz="3600" dirty="0" err="1" smtClean="0"/>
              <a:t>culture</a:t>
            </a:r>
            <a:r>
              <a:rPr lang="tr-TR" sz="3600" dirty="0" smtClean="0"/>
              <a:t> </a:t>
            </a:r>
            <a:r>
              <a:rPr lang="tr-TR" sz="3600" dirty="0" err="1" smtClean="0"/>
              <a:t>from</a:t>
            </a:r>
            <a:r>
              <a:rPr lang="tr-TR" sz="3600" dirty="0" smtClean="0"/>
              <a:t> </a:t>
            </a:r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cultures</a:t>
            </a:r>
            <a:r>
              <a:rPr lang="tr-TR" sz="3600" dirty="0" smtClean="0"/>
              <a:t> of </a:t>
            </a:r>
            <a:r>
              <a:rPr lang="tr-TR" sz="3600" dirty="0" err="1" smtClean="0"/>
              <a:t>other</a:t>
            </a:r>
            <a:r>
              <a:rPr lang="tr-TR" sz="3600" dirty="0" smtClean="0"/>
              <a:t> </a:t>
            </a:r>
            <a:r>
              <a:rPr lang="tr-TR" sz="3600" dirty="0" err="1" smtClean="0"/>
              <a:t>species</a:t>
            </a:r>
            <a:r>
              <a:rPr lang="tr-TR" sz="3600" dirty="0" smtClean="0"/>
              <a:t> in </a:t>
            </a:r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living</a:t>
            </a:r>
            <a:r>
              <a:rPr lang="tr-TR" sz="3600" dirty="0" smtClean="0"/>
              <a:t> </a:t>
            </a:r>
            <a:r>
              <a:rPr lang="tr-TR" sz="3600" dirty="0" err="1" smtClean="0"/>
              <a:t>nature</a:t>
            </a:r>
            <a:r>
              <a:rPr lang="tr-TR" sz="36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9333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Migration as a </a:t>
            </a:r>
            <a:r>
              <a:rPr lang="tr-TR" dirty="0" err="1" smtClean="0"/>
              <a:t>Mechanism</a:t>
            </a:r>
            <a:r>
              <a:rPr lang="tr-TR" dirty="0" smtClean="0"/>
              <a:t> of </a:t>
            </a:r>
            <a:r>
              <a:rPr lang="tr-TR" dirty="0" err="1" smtClean="0"/>
              <a:t>Survival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Previously</a:t>
            </a:r>
            <a:r>
              <a:rPr lang="tr-TR" dirty="0" smtClean="0"/>
              <a:t> in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course</a:t>
            </a:r>
            <a:r>
              <a:rPr lang="tr-TR" dirty="0" smtClean="0"/>
              <a:t>: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err="1" smtClean="0"/>
              <a:t>Migrating</a:t>
            </a:r>
            <a:r>
              <a:rPr lang="tr-TR" dirty="0" smtClean="0"/>
              <a:t> </a:t>
            </a:r>
            <a:r>
              <a:rPr lang="tr-TR" dirty="0"/>
              <a:t>in East-West </a:t>
            </a:r>
            <a:r>
              <a:rPr lang="tr-TR" dirty="0" err="1"/>
              <a:t>axis</a:t>
            </a:r>
            <a:r>
              <a:rPr lang="tr-TR" dirty="0"/>
              <a:t> (</a:t>
            </a:r>
            <a:r>
              <a:rPr lang="tr-TR" dirty="0" err="1"/>
              <a:t>latitude</a:t>
            </a:r>
            <a:r>
              <a:rPr lang="tr-TR" dirty="0"/>
              <a:t>) </a:t>
            </a:r>
            <a:r>
              <a:rPr lang="tr-TR" dirty="0" err="1"/>
              <a:t>means</a:t>
            </a:r>
            <a:r>
              <a:rPr lang="tr-TR" dirty="0"/>
              <a:t>: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/>
              <a:t>Similar</a:t>
            </a:r>
            <a:r>
              <a:rPr lang="tr-TR" dirty="0"/>
              <a:t> </a:t>
            </a:r>
            <a:r>
              <a:rPr lang="tr-TR" dirty="0" err="1"/>
              <a:t>climate</a:t>
            </a:r>
            <a:r>
              <a:rPr lang="tr-TR" dirty="0"/>
              <a:t>, </a:t>
            </a:r>
            <a:r>
              <a:rPr lang="tr-TR" dirty="0" err="1"/>
              <a:t>similar</a:t>
            </a:r>
            <a:r>
              <a:rPr lang="tr-TR" dirty="0"/>
              <a:t> </a:t>
            </a:r>
            <a:r>
              <a:rPr lang="tr-TR" dirty="0" err="1"/>
              <a:t>environmental</a:t>
            </a:r>
            <a:endParaRPr lang="tr-TR" dirty="0"/>
          </a:p>
          <a:p>
            <a:pPr marL="0" indent="0">
              <a:buNone/>
            </a:pPr>
            <a:r>
              <a:rPr lang="tr-TR" dirty="0" err="1"/>
              <a:t>conditions</a:t>
            </a:r>
            <a:r>
              <a:rPr lang="tr-TR" dirty="0"/>
              <a:t> (</a:t>
            </a:r>
            <a:r>
              <a:rPr lang="tr-TR" dirty="0" err="1"/>
              <a:t>plants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animals</a:t>
            </a:r>
            <a:r>
              <a:rPr lang="tr-TR" dirty="0"/>
              <a:t>)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/>
              <a:t>Continuation</a:t>
            </a:r>
            <a:r>
              <a:rPr lang="tr-TR" dirty="0"/>
              <a:t> of </a:t>
            </a:r>
            <a:r>
              <a:rPr lang="tr-TR" dirty="0" err="1"/>
              <a:t>farming</a:t>
            </a:r>
            <a:r>
              <a:rPr lang="tr-TR" dirty="0"/>
              <a:t> </a:t>
            </a:r>
            <a:r>
              <a:rPr lang="tr-TR" dirty="0" err="1"/>
              <a:t>activity</a:t>
            </a:r>
            <a:endParaRPr lang="en-GB" dirty="0"/>
          </a:p>
          <a:p>
            <a:pPr marL="0" indent="0">
              <a:buNone/>
            </a:pPr>
            <a:endParaRPr lang="tr-TR" b="1" u="sng" dirty="0" smtClean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304136"/>
            <a:ext cx="4648199" cy="321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Migration as a </a:t>
            </a:r>
            <a:r>
              <a:rPr lang="tr-TR" dirty="0" err="1" smtClean="0"/>
              <a:t>Mechanism</a:t>
            </a:r>
            <a:r>
              <a:rPr lang="tr-TR" dirty="0" smtClean="0"/>
              <a:t> of </a:t>
            </a:r>
            <a:r>
              <a:rPr lang="tr-TR" dirty="0" err="1" smtClean="0"/>
              <a:t>Survival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Previously</a:t>
            </a:r>
            <a:r>
              <a:rPr lang="tr-TR" dirty="0" smtClean="0"/>
              <a:t> in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course</a:t>
            </a:r>
            <a:r>
              <a:rPr lang="tr-TR" dirty="0" smtClean="0"/>
              <a:t>: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 err="1"/>
              <a:t>Bob</a:t>
            </a:r>
            <a:r>
              <a:rPr lang="tr-TR" dirty="0"/>
              <a:t> Marley «</a:t>
            </a:r>
            <a:r>
              <a:rPr lang="tr-TR" dirty="0" err="1"/>
              <a:t>Buffalo</a:t>
            </a:r>
            <a:r>
              <a:rPr lang="tr-TR" dirty="0"/>
              <a:t> </a:t>
            </a:r>
            <a:r>
              <a:rPr lang="tr-TR" dirty="0" err="1"/>
              <a:t>Soldier</a:t>
            </a:r>
            <a:r>
              <a:rPr lang="tr-TR" dirty="0"/>
              <a:t>»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«… </a:t>
            </a:r>
            <a:r>
              <a:rPr lang="tr-TR" dirty="0" err="1"/>
              <a:t>Stolen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Africa</a:t>
            </a:r>
            <a:r>
              <a:rPr lang="tr-TR" dirty="0"/>
              <a:t>,</a:t>
            </a:r>
          </a:p>
          <a:p>
            <a:pPr marL="0" indent="0">
              <a:buNone/>
            </a:pPr>
            <a:r>
              <a:rPr lang="tr-TR" dirty="0" err="1"/>
              <a:t>Going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America</a:t>
            </a:r>
            <a:endParaRPr lang="tr-TR" dirty="0"/>
          </a:p>
          <a:p>
            <a:pPr marL="0" indent="0">
              <a:buNone/>
            </a:pPr>
            <a:r>
              <a:rPr lang="tr-TR" dirty="0" err="1"/>
              <a:t>Fighting</a:t>
            </a:r>
            <a:r>
              <a:rPr lang="tr-TR" dirty="0"/>
              <a:t> on </a:t>
            </a:r>
            <a:r>
              <a:rPr lang="tr-TR" dirty="0" err="1"/>
              <a:t>arrival</a:t>
            </a:r>
            <a:endParaRPr lang="tr-TR" dirty="0"/>
          </a:p>
          <a:p>
            <a:pPr marL="0" indent="0">
              <a:buNone/>
            </a:pPr>
            <a:r>
              <a:rPr lang="tr-TR" dirty="0" err="1"/>
              <a:t>Fighting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survival</a:t>
            </a:r>
            <a:r>
              <a:rPr lang="tr-TR" dirty="0"/>
              <a:t> …»</a:t>
            </a:r>
          </a:p>
          <a:p>
            <a:endParaRPr lang="tr-TR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531" y="2483761"/>
            <a:ext cx="4924269" cy="369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0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Migration as a </a:t>
            </a:r>
            <a:r>
              <a:rPr lang="tr-TR" dirty="0" err="1" smtClean="0"/>
              <a:t>Mechanism</a:t>
            </a:r>
            <a:r>
              <a:rPr lang="tr-TR" dirty="0" smtClean="0"/>
              <a:t> of </a:t>
            </a:r>
            <a:r>
              <a:rPr lang="tr-TR" dirty="0" err="1" smtClean="0"/>
              <a:t>Survival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6299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u="sng" dirty="0" smtClean="0"/>
          </a:p>
          <a:p>
            <a:pPr marL="0" indent="0">
              <a:buNone/>
            </a:pPr>
            <a:r>
              <a:rPr lang="tr-TR" dirty="0" smtClean="0"/>
              <a:t>How </a:t>
            </a:r>
            <a:r>
              <a:rPr lang="tr-TR" dirty="0" err="1" smtClean="0"/>
              <a:t>many</a:t>
            </a:r>
            <a:r>
              <a:rPr lang="tr-TR" dirty="0" smtClean="0"/>
              <a:t> of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b="1" u="sng" dirty="0" smtClean="0"/>
              <a:t>not</a:t>
            </a:r>
            <a:r>
              <a:rPr lang="tr-TR" dirty="0" smtClean="0"/>
              <a:t> </a:t>
            </a:r>
            <a:r>
              <a:rPr lang="tr-TR" dirty="0" err="1" smtClean="0"/>
              <a:t>born</a:t>
            </a:r>
            <a:r>
              <a:rPr lang="tr-TR" dirty="0" smtClean="0"/>
              <a:t> in Ankara (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Turkey</a:t>
            </a:r>
            <a:r>
              <a:rPr lang="tr-TR" dirty="0" smtClean="0"/>
              <a:t>)?</a:t>
            </a:r>
          </a:p>
          <a:p>
            <a:pPr marL="0" indent="0">
              <a:buNone/>
            </a:pPr>
            <a:r>
              <a:rPr lang="tr-TR" dirty="0" smtClean="0"/>
              <a:t>How </a:t>
            </a:r>
            <a:r>
              <a:rPr lang="tr-TR" dirty="0" err="1" smtClean="0"/>
              <a:t>many</a:t>
            </a:r>
            <a:r>
              <a:rPr lang="tr-TR" dirty="0" smtClean="0"/>
              <a:t> of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parents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b="1" u="sng" dirty="0" smtClean="0"/>
              <a:t>not</a:t>
            </a:r>
            <a:r>
              <a:rPr lang="tr-TR" dirty="0" smtClean="0"/>
              <a:t> </a:t>
            </a:r>
            <a:r>
              <a:rPr lang="tr-TR" dirty="0" err="1" smtClean="0"/>
              <a:t>born</a:t>
            </a:r>
            <a:r>
              <a:rPr lang="tr-TR" dirty="0" smtClean="0"/>
              <a:t> in Ankara (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Turkey</a:t>
            </a:r>
            <a:r>
              <a:rPr lang="tr-TR" dirty="0" smtClean="0"/>
              <a:t>)?</a:t>
            </a:r>
          </a:p>
          <a:p>
            <a:pPr marL="0" indent="0">
              <a:buNone/>
            </a:pPr>
            <a:r>
              <a:rPr lang="tr-TR" dirty="0"/>
              <a:t>How </a:t>
            </a:r>
            <a:r>
              <a:rPr lang="tr-TR" dirty="0" err="1"/>
              <a:t>many</a:t>
            </a:r>
            <a:r>
              <a:rPr lang="tr-TR" dirty="0"/>
              <a:t> of </a:t>
            </a:r>
            <a:r>
              <a:rPr lang="tr-TR" dirty="0" err="1"/>
              <a:t>your</a:t>
            </a:r>
            <a:r>
              <a:rPr lang="tr-TR" dirty="0"/>
              <a:t> </a:t>
            </a:r>
            <a:r>
              <a:rPr lang="tr-TR" dirty="0" err="1" smtClean="0"/>
              <a:t>grand</a:t>
            </a:r>
            <a:r>
              <a:rPr lang="tr-TR" dirty="0" smtClean="0"/>
              <a:t> </a:t>
            </a:r>
            <a:r>
              <a:rPr lang="tr-TR" dirty="0" err="1" smtClean="0"/>
              <a:t>parents</a:t>
            </a:r>
            <a:r>
              <a:rPr lang="tr-TR" dirty="0" smtClean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b="1" u="sng" dirty="0"/>
              <a:t>not</a:t>
            </a:r>
            <a:r>
              <a:rPr lang="tr-TR" dirty="0"/>
              <a:t> </a:t>
            </a:r>
            <a:r>
              <a:rPr lang="tr-TR" dirty="0" err="1"/>
              <a:t>born</a:t>
            </a:r>
            <a:r>
              <a:rPr lang="tr-TR" dirty="0"/>
              <a:t> in Ankara </a:t>
            </a:r>
            <a:r>
              <a:rPr lang="tr-TR" dirty="0" smtClean="0"/>
              <a:t>(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Turkey</a:t>
            </a:r>
            <a:r>
              <a:rPr lang="tr-TR" dirty="0" smtClean="0"/>
              <a:t>)?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How </a:t>
            </a:r>
            <a:r>
              <a:rPr lang="tr-TR" dirty="0" err="1" smtClean="0"/>
              <a:t>much</a:t>
            </a:r>
            <a:r>
              <a:rPr lang="tr-TR" dirty="0" smtClean="0"/>
              <a:t> do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know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/>
              <a:t> </a:t>
            </a:r>
            <a:r>
              <a:rPr lang="tr-TR" dirty="0" err="1" smtClean="0"/>
              <a:t>ancestors</a:t>
            </a:r>
            <a:r>
              <a:rPr lang="tr-TR" dirty="0" smtClean="0"/>
              <a:t>?</a:t>
            </a:r>
          </a:p>
          <a:p>
            <a:pPr marL="0" indent="0">
              <a:buNone/>
            </a:pP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migrants</a:t>
            </a:r>
            <a:r>
              <a:rPr lang="tr-TR" dirty="0" smtClean="0"/>
              <a:t> in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family</a:t>
            </a:r>
            <a:r>
              <a:rPr lang="tr-TR" dirty="0" smtClean="0"/>
              <a:t>?</a:t>
            </a:r>
            <a:endParaRPr lang="tr-TR" dirty="0"/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88054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Migration as a </a:t>
            </a:r>
            <a:r>
              <a:rPr lang="tr-TR" dirty="0" err="1" smtClean="0"/>
              <a:t>Mechanism</a:t>
            </a:r>
            <a:r>
              <a:rPr lang="tr-TR" dirty="0" smtClean="0"/>
              <a:t> of </a:t>
            </a:r>
            <a:r>
              <a:rPr lang="tr-TR" dirty="0" err="1" smtClean="0"/>
              <a:t>Survival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b="1" u="sng" dirty="0" smtClean="0"/>
          </a:p>
          <a:p>
            <a:pPr marL="0" indent="0">
              <a:buNone/>
            </a:pPr>
            <a:r>
              <a:rPr lang="tr-TR" b="1" u="sng" dirty="0" smtClean="0"/>
              <a:t>A </a:t>
            </a:r>
            <a:r>
              <a:rPr lang="tr-TR" b="1" u="sng" dirty="0" err="1" smtClean="0"/>
              <a:t>definition</a:t>
            </a:r>
            <a:r>
              <a:rPr lang="tr-TR" b="1" u="sng" dirty="0" smtClean="0"/>
              <a:t> of </a:t>
            </a:r>
            <a:r>
              <a:rPr lang="tr-TR" b="1" u="sng" dirty="0" err="1" smtClean="0"/>
              <a:t>politico</a:t>
            </a:r>
            <a:r>
              <a:rPr lang="tr-TR" b="1" u="sng" dirty="0" smtClean="0"/>
              <a:t>-legal </a:t>
            </a:r>
            <a:r>
              <a:rPr lang="tr-TR" b="1" u="sng" dirty="0" err="1" smtClean="0"/>
              <a:t>migration</a:t>
            </a:r>
            <a:r>
              <a:rPr lang="tr-TR" b="1" u="sng" dirty="0" smtClean="0"/>
              <a:t>: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err="1" smtClean="0"/>
              <a:t>Moving</a:t>
            </a:r>
            <a:r>
              <a:rPr lang="tr-TR" dirty="0" smtClean="0"/>
              <a:t> of </a:t>
            </a:r>
            <a:r>
              <a:rPr lang="tr-TR" dirty="0" err="1" smtClean="0"/>
              <a:t>peoples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place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another</a:t>
            </a:r>
            <a:r>
              <a:rPr lang="tr-TR" dirty="0" smtClean="0"/>
              <a:t>, </a:t>
            </a:r>
          </a:p>
          <a:p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intention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settle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 err="1" smtClean="0"/>
              <a:t>permenantly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temporarily</a:t>
            </a:r>
            <a:endParaRPr lang="tr-TR" dirty="0" smtClean="0"/>
          </a:p>
          <a:p>
            <a:r>
              <a:rPr lang="tr-TR" dirty="0" err="1" smtClean="0"/>
              <a:t>often</a:t>
            </a:r>
            <a:r>
              <a:rPr lang="tr-TR" dirty="0" smtClean="0"/>
              <a:t>,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motivation</a:t>
            </a:r>
            <a:r>
              <a:rPr lang="tr-TR" dirty="0" smtClean="0"/>
              <a:t> of </a:t>
            </a:r>
          </a:p>
          <a:p>
            <a:pPr marL="0" indent="0">
              <a:buNone/>
            </a:pPr>
            <a:r>
              <a:rPr lang="tr-TR" dirty="0" err="1" smtClean="0"/>
              <a:t>finding</a:t>
            </a:r>
            <a:r>
              <a:rPr lang="tr-TR" dirty="0" smtClean="0"/>
              <a:t> </a:t>
            </a:r>
            <a:r>
              <a:rPr lang="tr-TR" dirty="0" err="1" smtClean="0"/>
              <a:t>better</a:t>
            </a:r>
            <a:r>
              <a:rPr lang="tr-TR" dirty="0" smtClean="0"/>
              <a:t> </a:t>
            </a:r>
            <a:r>
              <a:rPr lang="tr-TR" dirty="0" err="1" smtClean="0"/>
              <a:t>conditions</a:t>
            </a:r>
            <a:r>
              <a:rPr lang="tr-TR" dirty="0" smtClean="0"/>
              <a:t> of </a:t>
            </a:r>
            <a:r>
              <a:rPr lang="tr-TR" dirty="0" err="1" smtClean="0"/>
              <a:t>living</a:t>
            </a:r>
            <a:endParaRPr lang="tr-TR" dirty="0" smtClean="0"/>
          </a:p>
        </p:txBody>
      </p:sp>
      <p:pic>
        <p:nvPicPr>
          <p:cNvPr id="1026" name="Picture 2" descr="http://173.255.224.246/blogs/allthingsexpounded/wp-content/uploads/2012/11/34-illegal-immigrant-b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789" y="2540000"/>
            <a:ext cx="3787435" cy="33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8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Migration as a </a:t>
            </a:r>
            <a:r>
              <a:rPr lang="tr-TR" dirty="0" err="1" smtClean="0"/>
              <a:t>Mechanism</a:t>
            </a:r>
            <a:r>
              <a:rPr lang="tr-TR" dirty="0" smtClean="0"/>
              <a:t> of </a:t>
            </a:r>
            <a:r>
              <a:rPr lang="tr-TR" dirty="0" err="1" smtClean="0"/>
              <a:t>Survival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b="1" u="sng" dirty="0" smtClean="0"/>
          </a:p>
          <a:p>
            <a:pPr marL="0" indent="0">
              <a:buNone/>
            </a:pPr>
            <a:r>
              <a:rPr lang="tr-TR" b="1" u="sng" dirty="0" err="1" smtClean="0"/>
              <a:t>Politico</a:t>
            </a:r>
            <a:r>
              <a:rPr lang="tr-TR" b="1" u="sng" dirty="0" smtClean="0"/>
              <a:t>-legal </a:t>
            </a:r>
            <a:r>
              <a:rPr lang="tr-TR" b="1" u="sng" dirty="0" err="1" smtClean="0"/>
              <a:t>migration</a:t>
            </a:r>
            <a:r>
              <a:rPr lang="tr-TR" b="1" u="sng" dirty="0" smtClean="0"/>
              <a:t> is: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sz="2400" dirty="0" smtClean="0"/>
              <a:t>A </a:t>
            </a:r>
            <a:r>
              <a:rPr lang="tr-TR" sz="2400" dirty="0" err="1" smtClean="0"/>
              <a:t>social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political</a:t>
            </a:r>
            <a:r>
              <a:rPr lang="tr-TR" sz="2400" dirty="0" smtClean="0"/>
              <a:t> </a:t>
            </a:r>
            <a:r>
              <a:rPr lang="tr-TR" sz="2400" dirty="0" err="1" smtClean="0"/>
              <a:t>issue</a:t>
            </a:r>
            <a:r>
              <a:rPr lang="tr-TR" sz="2400" dirty="0" smtClean="0"/>
              <a:t> </a:t>
            </a:r>
            <a:r>
              <a:rPr lang="tr-TR" sz="2400" b="1" u="sng" dirty="0" smtClean="0"/>
              <a:t>not </a:t>
            </a:r>
            <a:r>
              <a:rPr lang="tr-TR" sz="2400" b="1" u="sng" dirty="0" err="1" smtClean="0"/>
              <a:t>only</a:t>
            </a:r>
            <a:r>
              <a:rPr lang="tr-TR" sz="2400" b="1" u="sng" dirty="0" smtClean="0"/>
              <a:t> </a:t>
            </a:r>
            <a:r>
              <a:rPr lang="tr-TR" sz="2400" dirty="0" err="1" smtClean="0"/>
              <a:t>for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present</a:t>
            </a:r>
            <a:r>
              <a:rPr lang="tr-TR" sz="2400" dirty="0" smtClean="0"/>
              <a:t> </a:t>
            </a:r>
            <a:r>
              <a:rPr lang="tr-TR" sz="2400" dirty="0" err="1" smtClean="0"/>
              <a:t>day</a:t>
            </a:r>
            <a:endParaRPr lang="tr-TR" sz="2400" dirty="0" smtClean="0"/>
          </a:p>
          <a:p>
            <a:r>
              <a:rPr lang="tr-TR" sz="2400" dirty="0" smtClean="0"/>
              <a:t>A </a:t>
            </a:r>
            <a:r>
              <a:rPr lang="tr-TR" sz="2400" dirty="0" err="1" smtClean="0"/>
              <a:t>typical</a:t>
            </a:r>
            <a:r>
              <a:rPr lang="tr-TR" sz="2400" dirty="0" smtClean="0"/>
              <a:t> </a:t>
            </a:r>
            <a:r>
              <a:rPr lang="tr-TR" sz="2400" dirty="0" err="1" smtClean="0"/>
              <a:t>behaviour</a:t>
            </a:r>
            <a:r>
              <a:rPr lang="tr-TR" sz="2400" dirty="0" smtClean="0"/>
              <a:t> </a:t>
            </a:r>
            <a:r>
              <a:rPr lang="tr-TR" sz="2400" b="1" u="sng" dirty="0" smtClean="0"/>
              <a:t>not </a:t>
            </a:r>
            <a:r>
              <a:rPr lang="tr-TR" sz="2400" b="1" u="sng" dirty="0" err="1" smtClean="0"/>
              <a:t>only</a:t>
            </a:r>
            <a:r>
              <a:rPr lang="tr-TR" sz="2400" b="1" u="sng" dirty="0" smtClean="0"/>
              <a:t> </a:t>
            </a:r>
            <a:r>
              <a:rPr lang="tr-TR" sz="2400" dirty="0" err="1" smtClean="0"/>
              <a:t>typical</a:t>
            </a:r>
            <a:r>
              <a:rPr lang="tr-TR" sz="2400" dirty="0" smtClean="0"/>
              <a:t> of </a:t>
            </a:r>
            <a:r>
              <a:rPr lang="tr-TR" sz="2400" dirty="0" err="1" smtClean="0"/>
              <a:t>humans</a:t>
            </a:r>
            <a:endParaRPr lang="tr-TR" sz="2400" dirty="0" smtClean="0"/>
          </a:p>
          <a:p>
            <a:endParaRPr lang="tr-TR" sz="2400" dirty="0" smtClean="0"/>
          </a:p>
        </p:txBody>
      </p:sp>
      <p:pic>
        <p:nvPicPr>
          <p:cNvPr id="2050" name="Picture 2" descr="http://i407.photobucket.com/albums/pp156/jhillers22/illegal-immigrant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2187574"/>
            <a:ext cx="3400425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61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Migration as a </a:t>
            </a:r>
            <a:r>
              <a:rPr lang="tr-TR" dirty="0" err="1" smtClean="0"/>
              <a:t>Mechanism</a:t>
            </a:r>
            <a:r>
              <a:rPr lang="tr-TR" dirty="0" smtClean="0"/>
              <a:t> of </a:t>
            </a:r>
            <a:r>
              <a:rPr lang="tr-TR" dirty="0" err="1" smtClean="0"/>
              <a:t>Survival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Migration as a </a:t>
            </a:r>
            <a:r>
              <a:rPr lang="tr-TR" b="1" dirty="0" err="1" smtClean="0"/>
              <a:t>politico</a:t>
            </a:r>
            <a:r>
              <a:rPr lang="tr-TR" b="1" dirty="0" smtClean="0"/>
              <a:t>-legal </a:t>
            </a:r>
            <a:r>
              <a:rPr lang="tr-TR" b="1" dirty="0" err="1" smtClean="0"/>
              <a:t>issue</a:t>
            </a:r>
            <a:r>
              <a:rPr lang="tr-TR" b="1" dirty="0" smtClean="0"/>
              <a:t>:</a:t>
            </a:r>
          </a:p>
          <a:p>
            <a:pPr marL="0" indent="0">
              <a:buNone/>
            </a:pPr>
            <a:endParaRPr lang="tr-TR" dirty="0"/>
          </a:p>
          <a:p>
            <a:pPr marL="514350" indent="-514350">
              <a:buAutoNum type="arabicParenBoth"/>
            </a:pPr>
            <a:r>
              <a:rPr lang="tr-TR" b="1" dirty="0" err="1" smtClean="0"/>
              <a:t>Emigration</a:t>
            </a:r>
            <a:r>
              <a:rPr lang="tr-TR" dirty="0" smtClean="0"/>
              <a:t>: </a:t>
            </a:r>
            <a:r>
              <a:rPr lang="tr-TR" dirty="0" err="1" smtClean="0"/>
              <a:t>Leaving</a:t>
            </a:r>
            <a:r>
              <a:rPr lang="tr-TR" dirty="0" smtClean="0"/>
              <a:t> </a:t>
            </a:r>
            <a:r>
              <a:rPr lang="tr-TR" dirty="0" err="1" smtClean="0"/>
              <a:t>one’s</a:t>
            </a:r>
            <a:r>
              <a:rPr lang="tr-TR" dirty="0" smtClean="0"/>
              <a:t> </a:t>
            </a:r>
            <a:r>
              <a:rPr lang="tr-TR" dirty="0" err="1" smtClean="0"/>
              <a:t>native</a:t>
            </a:r>
            <a:r>
              <a:rPr lang="tr-TR" dirty="0" smtClean="0"/>
              <a:t> </a:t>
            </a:r>
            <a:r>
              <a:rPr lang="tr-TR" dirty="0" err="1" smtClean="0"/>
              <a:t>country</a:t>
            </a:r>
            <a:endParaRPr lang="tr-TR" dirty="0" smtClean="0"/>
          </a:p>
          <a:p>
            <a:pPr marL="514350" indent="-514350">
              <a:buAutoNum type="arabicParenBoth"/>
            </a:pPr>
            <a:r>
              <a:rPr lang="tr-TR" b="1" dirty="0" err="1" smtClean="0"/>
              <a:t>Immigration</a:t>
            </a:r>
            <a:r>
              <a:rPr lang="tr-TR" dirty="0" smtClean="0"/>
              <a:t>: </a:t>
            </a:r>
            <a:r>
              <a:rPr lang="tr-TR" dirty="0" err="1" smtClean="0"/>
              <a:t>Moving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country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another</a:t>
            </a:r>
            <a:endParaRPr lang="tr-TR" dirty="0" smtClean="0"/>
          </a:p>
          <a:p>
            <a:pPr marL="514350" indent="-514350">
              <a:buAutoNum type="arabicParenBoth"/>
            </a:pPr>
            <a:endParaRPr lang="tr-TR" dirty="0"/>
          </a:p>
          <a:p>
            <a:r>
              <a:rPr lang="tr-TR" sz="2400" dirty="0" err="1" smtClean="0"/>
              <a:t>Both</a:t>
            </a:r>
            <a:r>
              <a:rPr lang="tr-TR" sz="2400" dirty="0" smtClean="0"/>
              <a:t> </a:t>
            </a:r>
            <a:r>
              <a:rPr lang="tr-TR" sz="2400" dirty="0" err="1" smtClean="0"/>
              <a:t>with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intent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settle</a:t>
            </a:r>
            <a:r>
              <a:rPr lang="tr-TR" sz="2400" dirty="0" smtClean="0"/>
              <a:t> </a:t>
            </a:r>
            <a:r>
              <a:rPr lang="tr-TR" sz="2400" dirty="0" err="1" smtClean="0"/>
              <a:t>permanently</a:t>
            </a:r>
            <a:r>
              <a:rPr lang="tr-TR" sz="2400" dirty="0" smtClean="0"/>
              <a:t> </a:t>
            </a:r>
            <a:r>
              <a:rPr lang="tr-TR" sz="2400" dirty="0" err="1" smtClean="0"/>
              <a:t>or</a:t>
            </a:r>
            <a:r>
              <a:rPr lang="tr-TR" sz="2400" dirty="0" smtClean="0"/>
              <a:t> </a:t>
            </a:r>
            <a:r>
              <a:rPr lang="tr-TR" sz="2400" dirty="0" err="1" smtClean="0"/>
              <a:t>temporarily</a:t>
            </a:r>
            <a:endParaRPr lang="tr-TR" sz="2400" dirty="0" smtClean="0"/>
          </a:p>
          <a:p>
            <a:r>
              <a:rPr lang="tr-TR" sz="2400" dirty="0" err="1" smtClean="0"/>
              <a:t>National</a:t>
            </a:r>
            <a:r>
              <a:rPr lang="tr-TR" sz="2400" dirty="0" smtClean="0"/>
              <a:t> </a:t>
            </a:r>
            <a:r>
              <a:rPr lang="tr-TR" sz="2400" dirty="0" err="1" smtClean="0"/>
              <a:t>borders</a:t>
            </a:r>
            <a:r>
              <a:rPr lang="tr-TR" sz="2400" dirty="0" smtClean="0"/>
              <a:t> </a:t>
            </a:r>
            <a:r>
              <a:rPr lang="tr-TR" sz="2400" dirty="0" err="1" smtClean="0"/>
              <a:t>matter</a:t>
            </a:r>
            <a:endParaRPr lang="tr-TR" sz="2400" dirty="0" smtClean="0"/>
          </a:p>
          <a:p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other</a:t>
            </a:r>
            <a:r>
              <a:rPr lang="tr-TR" sz="2400" dirty="0" smtClean="0"/>
              <a:t> legal </a:t>
            </a:r>
            <a:r>
              <a:rPr lang="tr-TR" sz="2400" dirty="0" err="1" smtClean="0"/>
              <a:t>issues</a:t>
            </a:r>
            <a:r>
              <a:rPr lang="tr-TR" sz="2400" dirty="0" smtClean="0"/>
              <a:t> (</a:t>
            </a:r>
            <a:r>
              <a:rPr lang="tr-TR" sz="2400" dirty="0" err="1" smtClean="0"/>
              <a:t>visas</a:t>
            </a:r>
            <a:r>
              <a:rPr lang="tr-TR" sz="2400" dirty="0" smtClean="0"/>
              <a:t>, </a:t>
            </a:r>
            <a:r>
              <a:rPr lang="tr-TR" sz="2400" dirty="0" err="1" smtClean="0"/>
              <a:t>work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residence</a:t>
            </a:r>
            <a:r>
              <a:rPr lang="tr-TR" sz="2400" dirty="0" smtClean="0"/>
              <a:t> </a:t>
            </a:r>
            <a:r>
              <a:rPr lang="tr-TR" sz="2400" dirty="0" err="1" smtClean="0"/>
              <a:t>permit</a:t>
            </a:r>
            <a:r>
              <a:rPr lang="tr-TR" sz="2400" dirty="0" smtClean="0"/>
              <a:t>)</a:t>
            </a:r>
          </a:p>
          <a:p>
            <a:pPr marL="0" indent="0">
              <a:buNone/>
            </a:pPr>
            <a:r>
              <a:rPr lang="tr-TR" sz="2400" dirty="0" err="1" smtClean="0"/>
              <a:t>matter</a:t>
            </a:r>
            <a:r>
              <a:rPr lang="tr-TR" sz="2400" dirty="0" smtClean="0"/>
              <a:t>, </a:t>
            </a:r>
            <a:r>
              <a:rPr lang="tr-TR" sz="2400" dirty="0" err="1" smtClean="0"/>
              <a:t>too</a:t>
            </a:r>
            <a:r>
              <a:rPr lang="tr-TR" sz="2400" dirty="0" smtClean="0"/>
              <a:t>.</a:t>
            </a:r>
          </a:p>
        </p:txBody>
      </p:sp>
      <p:pic>
        <p:nvPicPr>
          <p:cNvPr id="3074" name="Picture 2" descr="http://www.motherjones.com/files/images/Blog_Immigration_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829" y="4076700"/>
            <a:ext cx="3685171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3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Migration as a </a:t>
            </a:r>
            <a:r>
              <a:rPr lang="tr-TR" dirty="0" err="1" smtClean="0"/>
              <a:t>Mechanism</a:t>
            </a:r>
            <a:r>
              <a:rPr lang="tr-TR" dirty="0" smtClean="0"/>
              <a:t> of </a:t>
            </a:r>
            <a:r>
              <a:rPr lang="tr-TR" dirty="0" err="1" smtClean="0"/>
              <a:t>Survival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r>
              <a:rPr lang="tr-TR" b="1" dirty="0" err="1" smtClean="0"/>
              <a:t>Types</a:t>
            </a:r>
            <a:r>
              <a:rPr lang="tr-TR" b="1" dirty="0" smtClean="0"/>
              <a:t> of Migration: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err="1" smtClean="0"/>
              <a:t>Involuntary</a:t>
            </a:r>
            <a:r>
              <a:rPr lang="tr-TR" dirty="0" smtClean="0"/>
              <a:t> </a:t>
            </a:r>
            <a:r>
              <a:rPr lang="tr-TR" dirty="0" err="1" smtClean="0"/>
              <a:t>migration</a:t>
            </a:r>
            <a:endParaRPr lang="tr-TR" dirty="0" smtClean="0"/>
          </a:p>
          <a:p>
            <a:r>
              <a:rPr lang="tr-TR" dirty="0" smtClean="0"/>
              <a:t>Migration </a:t>
            </a:r>
            <a:r>
              <a:rPr lang="tr-TR" dirty="0" err="1" smtClean="0"/>
              <a:t>within</a:t>
            </a:r>
            <a:r>
              <a:rPr lang="tr-TR" dirty="0" smtClean="0"/>
              <a:t> a </a:t>
            </a:r>
            <a:r>
              <a:rPr lang="tr-TR" dirty="0" err="1" smtClean="0"/>
              <a:t>nation</a:t>
            </a:r>
            <a:endParaRPr lang="tr-TR" dirty="0" smtClean="0"/>
          </a:p>
          <a:p>
            <a:r>
              <a:rPr lang="tr-TR" dirty="0" err="1" smtClean="0"/>
              <a:t>Seasonal</a:t>
            </a:r>
            <a:r>
              <a:rPr lang="tr-TR" dirty="0" smtClean="0"/>
              <a:t> </a:t>
            </a:r>
            <a:r>
              <a:rPr lang="tr-TR" dirty="0" err="1" smtClean="0"/>
              <a:t>migration</a:t>
            </a:r>
            <a:endParaRPr lang="tr-TR" dirty="0" smtClean="0"/>
          </a:p>
          <a:p>
            <a:r>
              <a:rPr lang="tr-TR" dirty="0" err="1" smtClean="0"/>
              <a:t>Circular</a:t>
            </a:r>
            <a:r>
              <a:rPr lang="tr-TR" dirty="0" smtClean="0"/>
              <a:t> </a:t>
            </a:r>
            <a:r>
              <a:rPr lang="tr-TR" dirty="0" err="1" smtClean="0"/>
              <a:t>migration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53670"/>
            <a:ext cx="5003800" cy="422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949</Words>
  <Application>Microsoft Office PowerPoint</Application>
  <PresentationFormat>Widescreen</PresentationFormat>
  <Paragraphs>203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Evrim, Kurumlar ve İktisat Kuramı Göç</vt:lpstr>
      <vt:lpstr>Migration as a Mechanism of Survival</vt:lpstr>
      <vt:lpstr>Migration as a Mechanism of Survival</vt:lpstr>
      <vt:lpstr>Migration as a Mechanism of Survival</vt:lpstr>
      <vt:lpstr>Migration as a Mechanism of Survival</vt:lpstr>
      <vt:lpstr>Migration as a Mechanism of Survival</vt:lpstr>
      <vt:lpstr>Migration as a Mechanism of Survival</vt:lpstr>
      <vt:lpstr>Migration as a Mechanism of Survival</vt:lpstr>
      <vt:lpstr>Migration as a Mechanism of Survival</vt:lpstr>
      <vt:lpstr>Migration as a Mechanism of Survival</vt:lpstr>
      <vt:lpstr>Migration as a Mechanism of Survival</vt:lpstr>
      <vt:lpstr>Migration as a Mechanism of Survival</vt:lpstr>
      <vt:lpstr>Migration as a Mechanism of Survival</vt:lpstr>
      <vt:lpstr>Migration as a Mechanism of Survival</vt:lpstr>
      <vt:lpstr>Migration as a Mechanism of Survival</vt:lpstr>
      <vt:lpstr>Migration as a Mechanism of Survival</vt:lpstr>
      <vt:lpstr>Migration as a Mechanism of Survival</vt:lpstr>
      <vt:lpstr>Migration as a Mechanism of Survival</vt:lpstr>
      <vt:lpstr>Migration as a Mechanism of Survival</vt:lpstr>
      <vt:lpstr>Migration as a Mechanism of Survival</vt:lpstr>
      <vt:lpstr>Migration as a Mechanism of Survival</vt:lpstr>
      <vt:lpstr>Migration as a Mechanism of Survival</vt:lpstr>
      <vt:lpstr>Migration as a Mechanism of Survival</vt:lpstr>
      <vt:lpstr>Migration as a Mechanism of Survival</vt:lpstr>
      <vt:lpstr>Migration as a Mechanism of Survival</vt:lpstr>
      <vt:lpstr>Migration as a Mechanism of Survival</vt:lpstr>
      <vt:lpstr>Migration as a Mechanism of Survival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Evolution, Complexity,  and Big Data Economy Week 12</dc:title>
  <dc:creator>Altug Yalcintas</dc:creator>
  <cp:lastModifiedBy>Altug Yalcintas</cp:lastModifiedBy>
  <cp:revision>4</cp:revision>
  <dcterms:created xsi:type="dcterms:W3CDTF">2020-02-13T14:40:21Z</dcterms:created>
  <dcterms:modified xsi:type="dcterms:W3CDTF">2020-02-13T17:05:46Z</dcterms:modified>
</cp:coreProperties>
</file>