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57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24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12038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25448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2748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7692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9962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5070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62855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6433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9678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2295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DE9CA-6C9A-477C-815F-DBEE976A5F62}" type="datetimeFigureOut">
              <a:rPr lang="en-GB" smtClean="0"/>
              <a:t>13/02/2020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19716-B2FB-43C4-B39C-E28451868E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9666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Altug.yalcintas@politics.Ankara.edu.tr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6922"/>
            <a:ext cx="9144000" cy="2463041"/>
          </a:xfrm>
        </p:spPr>
        <p:txBody>
          <a:bodyPr>
            <a:normAutofit fontScale="90000"/>
          </a:bodyPr>
          <a:lstStyle/>
          <a:p>
            <a:r>
              <a:rPr lang="en-GB" dirty="0" err="1"/>
              <a:t>Evrim</a:t>
            </a:r>
            <a:r>
              <a:rPr lang="en-GB" dirty="0"/>
              <a:t>, </a:t>
            </a:r>
            <a:r>
              <a:rPr lang="en-GB" dirty="0" err="1"/>
              <a:t>Kurumlar</a:t>
            </a:r>
            <a:r>
              <a:rPr lang="en-GB" dirty="0"/>
              <a:t/>
            </a:r>
            <a:br>
              <a:rPr lang="en-GB" dirty="0"/>
            </a:br>
            <a:r>
              <a:rPr lang="en-GB" dirty="0" err="1"/>
              <a:t>ve</a:t>
            </a:r>
            <a:r>
              <a:rPr lang="en-GB" dirty="0"/>
              <a:t> </a:t>
            </a:r>
            <a:r>
              <a:rPr lang="en-GB" dirty="0" err="1"/>
              <a:t>İktisat</a:t>
            </a:r>
            <a:r>
              <a:rPr lang="en-GB" dirty="0"/>
              <a:t> </a:t>
            </a:r>
            <a:r>
              <a:rPr lang="en-GB" dirty="0" err="1"/>
              <a:t>Kuramı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mtClean="0"/>
              <a:t>Göç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2281927"/>
          </a:xfrm>
        </p:spPr>
        <p:txBody>
          <a:bodyPr/>
          <a:lstStyle/>
          <a:p>
            <a:r>
              <a:rPr lang="en-GB" dirty="0" smtClean="0"/>
              <a:t>Altug Yalcintas</a:t>
            </a:r>
          </a:p>
          <a:p>
            <a:r>
              <a:rPr lang="en-GB" dirty="0" smtClean="0"/>
              <a:t>Ankara University</a:t>
            </a:r>
          </a:p>
          <a:p>
            <a:r>
              <a:rPr lang="en-GB" dirty="0" smtClean="0">
                <a:hlinkClick r:id="rId2"/>
              </a:rPr>
              <a:t>altug.yalcintas@politics.ankara.edu.tr</a:t>
            </a:r>
            <a:r>
              <a:rPr lang="en-GB" dirty="0" smtClean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24940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6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migrant</a:t>
            </a:r>
            <a:r>
              <a:rPr lang="tr-TR" b="1" dirty="0" smtClean="0"/>
              <a:t> </a:t>
            </a:r>
            <a:r>
              <a:rPr lang="tr-TR" b="1" dirty="0" err="1" smtClean="0"/>
              <a:t>culture</a:t>
            </a:r>
            <a:r>
              <a:rPr lang="tr-TR" b="1" dirty="0" smtClean="0"/>
              <a:t> (</a:t>
            </a:r>
            <a:r>
              <a:rPr lang="tr-TR" b="1" dirty="0" err="1" smtClean="0"/>
              <a:t>or</a:t>
            </a:r>
            <a:r>
              <a:rPr lang="tr-TR" b="1" dirty="0" smtClean="0"/>
              <a:t> </a:t>
            </a:r>
            <a:r>
              <a:rPr lang="tr-TR" b="1" dirty="0" err="1" smtClean="0"/>
              <a:t>the</a:t>
            </a:r>
            <a:r>
              <a:rPr lang="tr-TR" b="1" dirty="0" smtClean="0"/>
              <a:t> </a:t>
            </a:r>
            <a:r>
              <a:rPr lang="tr-TR" b="1" dirty="0" err="1" smtClean="0"/>
              <a:t>culture</a:t>
            </a:r>
            <a:r>
              <a:rPr lang="tr-TR" b="1" dirty="0" smtClean="0"/>
              <a:t> of </a:t>
            </a:r>
            <a:r>
              <a:rPr lang="tr-TR" b="1" dirty="0" err="1" smtClean="0"/>
              <a:t>migrants</a:t>
            </a:r>
            <a:r>
              <a:rPr lang="tr-TR" b="1" dirty="0" smtClean="0"/>
              <a:t>)</a:t>
            </a:r>
          </a:p>
          <a:p>
            <a:pPr marL="0" indent="0">
              <a:buNone/>
            </a:pPr>
            <a:endParaRPr lang="tr-TR" b="1" dirty="0"/>
          </a:p>
          <a:p>
            <a:r>
              <a:rPr lang="tr-TR" dirty="0" smtClean="0"/>
              <a:t> No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limited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political</a:t>
            </a:r>
            <a:r>
              <a:rPr lang="tr-TR" dirty="0" smtClean="0"/>
              <a:t> </a:t>
            </a:r>
            <a:r>
              <a:rPr lang="tr-TR" dirty="0" err="1" smtClean="0"/>
              <a:t>securities</a:t>
            </a:r>
            <a:endParaRPr lang="tr-TR" dirty="0" smtClean="0"/>
          </a:p>
          <a:p>
            <a:pPr lvl="1"/>
            <a:r>
              <a:rPr lang="tr-TR" dirty="0" smtClean="0"/>
              <a:t>«</a:t>
            </a:r>
            <a:r>
              <a:rPr lang="tr-TR" dirty="0" err="1" smtClean="0"/>
              <a:t>apetite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risk»</a:t>
            </a:r>
            <a:endParaRPr lang="tr-TR" dirty="0"/>
          </a:p>
          <a:p>
            <a:r>
              <a:rPr lang="tr-TR" dirty="0"/>
              <a:t> </a:t>
            </a:r>
            <a:r>
              <a:rPr lang="tr-TR" dirty="0" err="1" smtClean="0"/>
              <a:t>Awareness</a:t>
            </a:r>
            <a:r>
              <a:rPr lang="tr-TR" dirty="0" smtClean="0"/>
              <a:t> of self-</a:t>
            </a:r>
            <a:r>
              <a:rPr lang="tr-TR" dirty="0" err="1" smtClean="0"/>
              <a:t>identity</a:t>
            </a:r>
            <a:endParaRPr lang="tr-TR" dirty="0" smtClean="0"/>
          </a:p>
          <a:p>
            <a:r>
              <a:rPr lang="tr-TR" dirty="0"/>
              <a:t> </a:t>
            </a:r>
            <a:r>
              <a:rPr lang="en-GB" dirty="0" smtClean="0"/>
              <a:t>Tolerance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differences</a:t>
            </a:r>
            <a:endParaRPr lang="tr-TR" dirty="0" smtClean="0"/>
          </a:p>
          <a:p>
            <a:r>
              <a:rPr lang="tr-TR" dirty="0"/>
              <a:t> </a:t>
            </a:r>
            <a:r>
              <a:rPr lang="tr-TR" dirty="0" err="1" smtClean="0"/>
              <a:t>Migrant</a:t>
            </a:r>
            <a:r>
              <a:rPr lang="tr-TR" dirty="0" smtClean="0"/>
              <a:t> </a:t>
            </a:r>
            <a:r>
              <a:rPr lang="tr-TR" dirty="0" err="1" smtClean="0"/>
              <a:t>virtues</a:t>
            </a:r>
            <a:r>
              <a:rPr lang="tr-TR" dirty="0" smtClean="0"/>
              <a:t>: </a:t>
            </a:r>
            <a:r>
              <a:rPr lang="tr-TR" dirty="0" err="1" smtClean="0"/>
              <a:t>Emphaty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solidarity</a:t>
            </a:r>
            <a:endParaRPr lang="tr-TR" dirty="0" smtClean="0"/>
          </a:p>
          <a:p>
            <a:r>
              <a:rPr lang="tr-TR" dirty="0" smtClean="0"/>
              <a:t>…</a:t>
            </a:r>
            <a:endParaRPr lang="tr-TR" dirty="0"/>
          </a:p>
          <a:p>
            <a:r>
              <a:rPr lang="tr-TR" b="1" u="sng" dirty="0" smtClean="0"/>
              <a:t>A </a:t>
            </a:r>
            <a:r>
              <a:rPr lang="tr-TR" b="1" u="sng" dirty="0" err="1" smtClean="0"/>
              <a:t>new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class</a:t>
            </a:r>
            <a:r>
              <a:rPr lang="tr-TR" dirty="0" smtClean="0"/>
              <a:t> (in </a:t>
            </a:r>
            <a:r>
              <a:rPr lang="tr-TR" dirty="0" err="1" smtClean="0"/>
              <a:t>substitute</a:t>
            </a:r>
            <a:r>
              <a:rPr lang="tr-TR" dirty="0" smtClean="0"/>
              <a:t> of </a:t>
            </a:r>
            <a:r>
              <a:rPr lang="tr-TR" dirty="0" err="1" smtClean="0"/>
              <a:t>traditional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working</a:t>
            </a:r>
            <a:r>
              <a:rPr lang="tr-TR" dirty="0" smtClean="0"/>
              <a:t> </a:t>
            </a:r>
            <a:r>
              <a:rPr lang="tr-TR" dirty="0" err="1" smtClean="0"/>
              <a:t>class</a:t>
            </a:r>
            <a:r>
              <a:rPr lang="tr-TR" dirty="0" smtClean="0"/>
              <a:t>)?</a:t>
            </a:r>
          </a:p>
          <a:p>
            <a:endParaRPr lang="tr-TR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3300" y="2233611"/>
            <a:ext cx="4000500" cy="40005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7543800" y="6292095"/>
            <a:ext cx="36195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Source: migrationisbeautiful.com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847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164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b="1" dirty="0" err="1" smtClean="0"/>
              <a:t>From</a:t>
            </a:r>
            <a:r>
              <a:rPr lang="tr-TR" b="1" dirty="0" smtClean="0"/>
              <a:t> Q1: «</a:t>
            </a:r>
            <a:r>
              <a:rPr lang="tr-TR" b="1" dirty="0" err="1" smtClean="0"/>
              <a:t>Why</a:t>
            </a:r>
            <a:r>
              <a:rPr lang="tr-TR" b="1" dirty="0" smtClean="0"/>
              <a:t> do </a:t>
            </a:r>
            <a:r>
              <a:rPr lang="tr-TR" b="1" dirty="0" err="1" smtClean="0"/>
              <a:t>people</a:t>
            </a:r>
            <a:r>
              <a:rPr lang="tr-TR" b="1" dirty="0" smtClean="0"/>
              <a:t> </a:t>
            </a:r>
            <a:r>
              <a:rPr lang="tr-TR" b="1" dirty="0" err="1" smtClean="0"/>
              <a:t>migrate</a:t>
            </a:r>
            <a:r>
              <a:rPr lang="tr-TR" b="1" dirty="0" smtClean="0"/>
              <a:t>?»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Desire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a </a:t>
            </a:r>
            <a:r>
              <a:rPr lang="tr-TR" dirty="0" err="1" smtClean="0"/>
              <a:t>better</a:t>
            </a:r>
            <a:r>
              <a:rPr lang="tr-TR" dirty="0" smtClean="0"/>
              <a:t> </a:t>
            </a:r>
            <a:r>
              <a:rPr lang="tr-TR" dirty="0" err="1" smtClean="0"/>
              <a:t>living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making</a:t>
            </a:r>
            <a:r>
              <a:rPr lang="tr-TR" dirty="0" smtClean="0"/>
              <a:t> </a:t>
            </a:r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tr-TR" dirty="0" err="1" smtClean="0"/>
              <a:t>money</a:t>
            </a:r>
            <a:endParaRPr lang="tr-TR" dirty="0" smtClean="0"/>
          </a:p>
          <a:p>
            <a:r>
              <a:rPr lang="tr-TR" dirty="0" err="1" smtClean="0"/>
              <a:t>Desire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e</a:t>
            </a:r>
            <a:r>
              <a:rPr lang="en-GB" dirty="0" err="1" smtClean="0"/>
              <a:t>njoy</a:t>
            </a:r>
            <a:r>
              <a:rPr lang="tr-TR" dirty="0" err="1" smtClean="0"/>
              <a:t>ing</a:t>
            </a:r>
            <a:r>
              <a:rPr lang="en-GB" dirty="0" smtClean="0"/>
              <a:t> a freer society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social</a:t>
            </a:r>
            <a:r>
              <a:rPr lang="tr-TR" dirty="0" smtClean="0"/>
              <a:t> </a:t>
            </a:r>
            <a:r>
              <a:rPr lang="tr-TR" dirty="0" err="1" smtClean="0"/>
              <a:t>rights</a:t>
            </a:r>
            <a:endParaRPr lang="tr-TR" dirty="0" smtClean="0"/>
          </a:p>
          <a:p>
            <a:r>
              <a:rPr lang="tr-TR" dirty="0" smtClean="0"/>
              <a:t>Natural </a:t>
            </a:r>
            <a:r>
              <a:rPr lang="tr-TR" dirty="0" err="1" smtClean="0"/>
              <a:t>disasters</a:t>
            </a:r>
            <a:r>
              <a:rPr lang="tr-TR" dirty="0" smtClean="0"/>
              <a:t>, </a:t>
            </a:r>
            <a:r>
              <a:rPr lang="tr-TR" dirty="0" err="1" smtClean="0"/>
              <a:t>economic</a:t>
            </a:r>
            <a:r>
              <a:rPr lang="tr-TR" dirty="0" smtClean="0"/>
              <a:t> </a:t>
            </a:r>
            <a:r>
              <a:rPr lang="tr-TR" dirty="0" err="1" smtClean="0"/>
              <a:t>depressions</a:t>
            </a:r>
            <a:r>
              <a:rPr lang="tr-TR" dirty="0"/>
              <a:t>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</a:p>
          <a:p>
            <a:r>
              <a:rPr lang="tr-TR" dirty="0" smtClean="0"/>
              <a:t>…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As of 2013, </a:t>
            </a:r>
            <a:r>
              <a:rPr lang="tr-TR" i="1" u="sng" dirty="0" smtClean="0"/>
              <a:t>232 </a:t>
            </a:r>
            <a:r>
              <a:rPr lang="tr-TR" i="1" u="sng" dirty="0" err="1" smtClean="0"/>
              <a:t>million</a:t>
            </a:r>
            <a:r>
              <a:rPr lang="tr-TR" i="1" u="sng" dirty="0" smtClean="0"/>
              <a:t> </a:t>
            </a:r>
            <a:r>
              <a:rPr lang="tr-TR" i="1" u="sng" dirty="0" err="1"/>
              <a:t>migrants</a:t>
            </a:r>
            <a:r>
              <a:rPr lang="tr-TR" i="1" u="sng" dirty="0"/>
              <a:t> </a:t>
            </a:r>
            <a:r>
              <a:rPr lang="tr-TR" i="1" u="sng" dirty="0" err="1"/>
              <a:t>around</a:t>
            </a:r>
            <a:r>
              <a:rPr lang="tr-TR" i="1" u="sng" dirty="0"/>
              <a:t> </a:t>
            </a:r>
            <a:r>
              <a:rPr lang="tr-TR" i="1" u="sng" dirty="0" err="1"/>
              <a:t>the</a:t>
            </a:r>
            <a:r>
              <a:rPr lang="tr-TR" i="1" u="sng" dirty="0"/>
              <a:t> </a:t>
            </a:r>
            <a:r>
              <a:rPr lang="tr-TR" i="1" u="sng" dirty="0" err="1" smtClean="0"/>
              <a:t>globe</a:t>
            </a:r>
            <a:endParaRPr lang="tr-TR" i="1" u="sng" dirty="0" smtClean="0"/>
          </a:p>
          <a:p>
            <a:pPr marL="0" indent="0">
              <a:buNone/>
            </a:pPr>
            <a:r>
              <a:rPr lang="tr-TR" dirty="0" smtClean="0"/>
              <a:t>Source: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Guardian</a:t>
            </a:r>
            <a:r>
              <a:rPr lang="tr-TR" dirty="0"/>
              <a:t>, </a:t>
            </a:r>
            <a:r>
              <a:rPr lang="tr-TR" dirty="0" smtClean="0"/>
              <a:t>11 </a:t>
            </a:r>
            <a:r>
              <a:rPr lang="tr-TR" dirty="0" err="1" smtClean="0"/>
              <a:t>September</a:t>
            </a:r>
            <a:r>
              <a:rPr lang="tr-TR" dirty="0" smtClean="0"/>
              <a:t> 2013, </a:t>
            </a:r>
            <a:r>
              <a:rPr lang="tr-TR" dirty="0" err="1" smtClean="0"/>
              <a:t>based</a:t>
            </a:r>
            <a:r>
              <a:rPr lang="tr-TR" dirty="0"/>
              <a:t> on UN </a:t>
            </a:r>
            <a:r>
              <a:rPr lang="tr-TR" dirty="0" smtClean="0"/>
              <a:t>data</a:t>
            </a:r>
          </a:p>
          <a:p>
            <a:pPr marL="0" indent="0">
              <a:buNone/>
            </a:pPr>
            <a:r>
              <a:rPr lang="tr-TR" sz="1600" dirty="0" smtClean="0"/>
              <a:t>http</a:t>
            </a:r>
            <a:r>
              <a:rPr lang="tr-TR" sz="1600" dirty="0"/>
              <a:t>://</a:t>
            </a:r>
            <a:r>
              <a:rPr lang="tr-TR" sz="1600" dirty="0" smtClean="0"/>
              <a:t>www.theguardian.com/news/datablog/2013/sep/11/on-the-move-232-million-migrants-in-the-World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557111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18214"/>
            <a:ext cx="6692900" cy="4149598"/>
          </a:xfrm>
        </p:spPr>
      </p:pic>
      <p:sp>
        <p:nvSpPr>
          <p:cNvPr id="5" name="Metin kutusu 4"/>
          <p:cNvSpPr txBox="1"/>
          <p:nvPr/>
        </p:nvSpPr>
        <p:spPr>
          <a:xfrm>
            <a:off x="838200" y="1490633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/>
              <a:t>Migration </a:t>
            </a:r>
            <a:r>
              <a:rPr lang="tr-TR" sz="2000" b="1" dirty="0" err="1" smtClean="0"/>
              <a:t>Routes</a:t>
            </a:r>
            <a:r>
              <a:rPr lang="tr-TR" sz="2000" b="1" dirty="0" smtClean="0"/>
              <a:t> (</a:t>
            </a:r>
            <a:r>
              <a:rPr lang="tr-TR" sz="2000" b="1" dirty="0" err="1" smtClean="0"/>
              <a:t>Present</a:t>
            </a:r>
            <a:r>
              <a:rPr lang="tr-TR" sz="2000" b="1" dirty="0" smtClean="0"/>
              <a:t> </a:t>
            </a:r>
            <a:r>
              <a:rPr lang="tr-TR" sz="2000" b="1" dirty="0" err="1" smtClean="0"/>
              <a:t>Day</a:t>
            </a:r>
            <a:r>
              <a:rPr lang="tr-TR" sz="2000" b="1" dirty="0"/>
              <a:t>)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4799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298" y="1540937"/>
            <a:ext cx="5194502" cy="5101164"/>
          </a:xfrm>
        </p:spPr>
      </p:pic>
      <p:sp>
        <p:nvSpPr>
          <p:cNvPr id="5" name="Metin kutusu 4"/>
          <p:cNvSpPr txBox="1"/>
          <p:nvPr/>
        </p:nvSpPr>
        <p:spPr>
          <a:xfrm>
            <a:off x="838200" y="5726669"/>
            <a:ext cx="457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Source: G. </a:t>
            </a:r>
            <a:r>
              <a:rPr lang="tr-TR" dirty="0" err="1" smtClean="0"/>
              <a:t>Giller</a:t>
            </a:r>
            <a:r>
              <a:rPr lang="tr-TR" dirty="0" smtClean="0"/>
              <a:t>. 2014. «Global </a:t>
            </a:r>
            <a:r>
              <a:rPr lang="tr-TR" dirty="0" err="1" smtClean="0"/>
              <a:t>Migrant</a:t>
            </a:r>
            <a:r>
              <a:rPr lang="tr-TR" dirty="0" smtClean="0"/>
              <a:t> </a:t>
            </a:r>
            <a:r>
              <a:rPr lang="tr-TR" dirty="0" err="1" smtClean="0"/>
              <a:t>Flows</a:t>
            </a:r>
            <a:r>
              <a:rPr lang="tr-TR" dirty="0" smtClean="0"/>
              <a:t>» </a:t>
            </a:r>
            <a:r>
              <a:rPr lang="tr-TR" i="1" dirty="0" err="1" smtClean="0"/>
              <a:t>Scientific</a:t>
            </a:r>
            <a:r>
              <a:rPr lang="tr-TR" i="1" dirty="0" smtClean="0"/>
              <a:t> </a:t>
            </a:r>
            <a:r>
              <a:rPr lang="tr-TR" i="1" dirty="0" err="1" smtClean="0"/>
              <a:t>American</a:t>
            </a:r>
            <a:r>
              <a:rPr lang="tr-TR" dirty="0" smtClean="0"/>
              <a:t> </a:t>
            </a:r>
            <a:r>
              <a:rPr lang="tr-TR" dirty="0" err="1" smtClean="0"/>
              <a:t>March</a:t>
            </a:r>
            <a:endParaRPr lang="en-GB" dirty="0"/>
          </a:p>
        </p:txBody>
      </p:sp>
      <p:sp>
        <p:nvSpPr>
          <p:cNvPr id="6" name="Metin kutusu 5"/>
          <p:cNvSpPr txBox="1"/>
          <p:nvPr/>
        </p:nvSpPr>
        <p:spPr>
          <a:xfrm>
            <a:off x="965200" y="1524684"/>
            <a:ext cx="375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Migration </a:t>
            </a:r>
            <a:r>
              <a:rPr lang="tr-TR" b="1" dirty="0" err="1" smtClean="0"/>
              <a:t>Routes</a:t>
            </a:r>
            <a:r>
              <a:rPr lang="tr-TR" b="1" dirty="0" smtClean="0"/>
              <a:t> (</a:t>
            </a:r>
            <a:r>
              <a:rPr lang="tr-TR" b="1" dirty="0" err="1" smtClean="0"/>
              <a:t>Present</a:t>
            </a:r>
            <a:r>
              <a:rPr lang="tr-TR" b="1" dirty="0" smtClean="0"/>
              <a:t> </a:t>
            </a:r>
            <a:r>
              <a:rPr lang="tr-TR" b="1" dirty="0" err="1" smtClean="0"/>
              <a:t>Day</a:t>
            </a:r>
            <a:r>
              <a:rPr lang="tr-TR" b="1" dirty="0"/>
              <a:t>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4293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800" y="2212210"/>
            <a:ext cx="8039100" cy="4594990"/>
          </a:xfrm>
        </p:spPr>
      </p:pic>
      <p:sp>
        <p:nvSpPr>
          <p:cNvPr id="5" name="Metin kutusu 4"/>
          <p:cNvSpPr txBox="1"/>
          <p:nvPr/>
        </p:nvSpPr>
        <p:spPr>
          <a:xfrm>
            <a:off x="939800" y="1690688"/>
            <a:ext cx="3213100" cy="3667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Migration </a:t>
            </a:r>
            <a:r>
              <a:rPr lang="tr-TR" b="1" dirty="0" err="1" smtClean="0"/>
              <a:t>Routes</a:t>
            </a:r>
            <a:r>
              <a:rPr lang="tr-TR" b="1" dirty="0" smtClean="0"/>
              <a:t> (1820-1995)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255495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2512323"/>
            <a:ext cx="6629399" cy="4028177"/>
          </a:xfrm>
          <a:prstGeom prst="rect">
            <a:avLst/>
          </a:prstGeom>
        </p:spPr>
      </p:pic>
      <p:sp>
        <p:nvSpPr>
          <p:cNvPr id="7" name="Metin kutusu 6"/>
          <p:cNvSpPr txBox="1"/>
          <p:nvPr/>
        </p:nvSpPr>
        <p:spPr>
          <a:xfrm>
            <a:off x="952500" y="1790700"/>
            <a:ext cx="402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Migration </a:t>
            </a:r>
            <a:r>
              <a:rPr lang="tr-TR" b="1" dirty="0" err="1" smtClean="0"/>
              <a:t>Routes</a:t>
            </a:r>
            <a:r>
              <a:rPr lang="tr-TR" b="1" dirty="0" smtClean="0"/>
              <a:t> (1492-1522)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4094025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60601"/>
            <a:ext cx="8385155" cy="4348162"/>
          </a:xfrm>
          <a:prstGeom prst="rect">
            <a:avLst/>
          </a:prstGeom>
        </p:spPr>
      </p:pic>
      <p:sp>
        <p:nvSpPr>
          <p:cNvPr id="4" name="Metin kutusu 3"/>
          <p:cNvSpPr txBox="1"/>
          <p:nvPr/>
        </p:nvSpPr>
        <p:spPr>
          <a:xfrm>
            <a:off x="838200" y="1690688"/>
            <a:ext cx="3683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b="1" dirty="0" smtClean="0"/>
              <a:t>Migration </a:t>
            </a:r>
            <a:r>
              <a:rPr lang="tr-TR" b="1" dirty="0" err="1" smtClean="0"/>
              <a:t>Routes</a:t>
            </a:r>
            <a:r>
              <a:rPr lang="tr-TR" b="1" dirty="0" smtClean="0"/>
              <a:t> (10,000 BC)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140443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dirty="0"/>
              <a:t>Is it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humans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migrate</a:t>
            </a:r>
            <a:r>
              <a:rPr lang="tr-TR" dirty="0"/>
              <a:t>? </a:t>
            </a:r>
            <a:r>
              <a:rPr lang="tr-TR" b="1" u="sng" dirty="0"/>
              <a:t>No! </a:t>
            </a:r>
            <a:r>
              <a:rPr lang="tr-TR" b="1" u="sng" dirty="0" err="1"/>
              <a:t>Many</a:t>
            </a:r>
            <a:r>
              <a:rPr lang="tr-TR" b="1" u="sng" dirty="0"/>
              <a:t> </a:t>
            </a:r>
            <a:r>
              <a:rPr lang="tr-TR" b="1" u="sng" dirty="0" err="1"/>
              <a:t>species</a:t>
            </a:r>
            <a:r>
              <a:rPr lang="tr-TR" b="1" u="sng" dirty="0"/>
              <a:t> </a:t>
            </a:r>
            <a:r>
              <a:rPr lang="tr-TR" b="1" u="sng" dirty="0" err="1"/>
              <a:t>migrate</a:t>
            </a:r>
            <a:r>
              <a:rPr lang="tr-TR" b="1" u="sng" dirty="0"/>
              <a:t>, </a:t>
            </a:r>
            <a:r>
              <a:rPr lang="tr-TR" b="1" u="sng" dirty="0" err="1"/>
              <a:t>too</a:t>
            </a:r>
            <a:r>
              <a:rPr lang="tr-TR" b="1" u="sng" dirty="0"/>
              <a:t>!</a:t>
            </a:r>
          </a:p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err="1" smtClean="0"/>
              <a:t>To</a:t>
            </a:r>
            <a:r>
              <a:rPr lang="tr-TR" b="1" dirty="0" smtClean="0"/>
              <a:t> Q2: </a:t>
            </a:r>
            <a:r>
              <a:rPr lang="tr-TR" b="1" dirty="0"/>
              <a:t>«</a:t>
            </a:r>
            <a:r>
              <a:rPr lang="tr-TR" b="1" dirty="0" err="1"/>
              <a:t>Why</a:t>
            </a:r>
            <a:r>
              <a:rPr lang="tr-TR" b="1" dirty="0"/>
              <a:t> do </a:t>
            </a:r>
            <a:r>
              <a:rPr lang="tr-TR" b="1" dirty="0" err="1" smtClean="0"/>
              <a:t>species</a:t>
            </a:r>
            <a:r>
              <a:rPr lang="tr-TR" b="1" dirty="0" smtClean="0"/>
              <a:t> </a:t>
            </a:r>
            <a:r>
              <a:rPr lang="tr-TR" b="1" dirty="0" err="1"/>
              <a:t>migrate</a:t>
            </a:r>
            <a:r>
              <a:rPr lang="tr-TR" b="1" dirty="0" smtClean="0"/>
              <a:t>?»</a:t>
            </a:r>
          </a:p>
          <a:p>
            <a:pPr marL="0" indent="0">
              <a:buNone/>
            </a:pPr>
            <a:endParaRPr lang="tr-TR" b="1" dirty="0"/>
          </a:p>
          <a:p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better</a:t>
            </a:r>
            <a:r>
              <a:rPr lang="tr-TR" dirty="0" smtClean="0"/>
              <a:t> </a:t>
            </a:r>
            <a:r>
              <a:rPr lang="tr-TR" dirty="0" err="1" smtClean="0"/>
              <a:t>environmental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endParaRPr lang="tr-TR" dirty="0" smtClean="0"/>
          </a:p>
          <a:p>
            <a:r>
              <a:rPr lang="tr-TR" dirty="0" err="1" smtClean="0"/>
              <a:t>Often</a:t>
            </a:r>
            <a:r>
              <a:rPr lang="tr-TR" dirty="0" smtClean="0"/>
              <a:t> </a:t>
            </a:r>
            <a:r>
              <a:rPr lang="tr-TR" dirty="0" err="1" smtClean="0"/>
              <a:t>times</a:t>
            </a:r>
            <a:r>
              <a:rPr lang="tr-TR" dirty="0" smtClean="0"/>
              <a:t>, </a:t>
            </a:r>
            <a:r>
              <a:rPr lang="tr-TR" dirty="0" err="1" smtClean="0"/>
              <a:t>instinctive</a:t>
            </a:r>
            <a:r>
              <a:rPr lang="tr-TR" dirty="0" smtClean="0"/>
              <a:t> (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instance</a:t>
            </a:r>
            <a:r>
              <a:rPr lang="tr-TR" dirty="0" smtClean="0"/>
              <a:t>: </a:t>
            </a:r>
            <a:r>
              <a:rPr lang="tr-TR" dirty="0" err="1" smtClean="0"/>
              <a:t>mating</a:t>
            </a:r>
            <a:r>
              <a:rPr lang="tr-TR" dirty="0" smtClean="0"/>
              <a:t>)</a:t>
            </a:r>
          </a:p>
          <a:p>
            <a:r>
              <a:rPr lang="tr-TR" dirty="0" err="1" smtClean="0"/>
              <a:t>Butterflies</a:t>
            </a:r>
            <a:r>
              <a:rPr lang="tr-TR" dirty="0" smtClean="0"/>
              <a:t>, </a:t>
            </a:r>
            <a:r>
              <a:rPr lang="tr-TR" dirty="0" err="1" smtClean="0"/>
              <a:t>zebras</a:t>
            </a:r>
            <a:r>
              <a:rPr lang="tr-TR" dirty="0" smtClean="0"/>
              <a:t>, albatros, </a:t>
            </a:r>
            <a:r>
              <a:rPr lang="tr-TR" dirty="0" err="1" smtClean="0"/>
              <a:t>crabs</a:t>
            </a:r>
            <a:r>
              <a:rPr lang="tr-TR" dirty="0" smtClean="0"/>
              <a:t>, </a:t>
            </a:r>
            <a:r>
              <a:rPr lang="tr-TR" dirty="0" err="1" smtClean="0"/>
              <a:t>whales</a:t>
            </a:r>
            <a:r>
              <a:rPr lang="tr-TR" dirty="0" smtClean="0"/>
              <a:t>, </a:t>
            </a:r>
          </a:p>
          <a:p>
            <a:pPr marL="0" indent="0">
              <a:buNone/>
            </a:pPr>
            <a:r>
              <a:rPr lang="tr-TR" dirty="0" err="1" smtClean="0"/>
              <a:t>elephants</a:t>
            </a:r>
            <a:r>
              <a:rPr lang="tr-TR" dirty="0" smtClean="0"/>
              <a:t> </a:t>
            </a:r>
            <a:r>
              <a:rPr lang="tr-TR" dirty="0" err="1" smtClean="0"/>
              <a:t>seals</a:t>
            </a:r>
            <a:r>
              <a:rPr lang="tr-TR" dirty="0" smtClean="0"/>
              <a:t>, </a:t>
            </a:r>
            <a:r>
              <a:rPr lang="tr-TR" dirty="0" err="1" smtClean="0"/>
              <a:t>penguins</a:t>
            </a:r>
            <a:r>
              <a:rPr lang="tr-TR" dirty="0" smtClean="0"/>
              <a:t>, </a:t>
            </a:r>
            <a:r>
              <a:rPr lang="tr-TR" dirty="0" err="1" smtClean="0"/>
              <a:t>etc</a:t>
            </a:r>
            <a:r>
              <a:rPr lang="tr-TR" dirty="0" smtClean="0"/>
              <a:t>.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7475" y="3200401"/>
            <a:ext cx="4286250" cy="345281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670300" y="5981700"/>
            <a:ext cx="37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Source: </a:t>
            </a:r>
            <a:r>
              <a:rPr lang="tr-TR" i="1" dirty="0" smtClean="0"/>
              <a:t>Great </a:t>
            </a:r>
            <a:r>
              <a:rPr lang="tr-TR" i="1" dirty="0" err="1" smtClean="0"/>
              <a:t>Migrations</a:t>
            </a:r>
            <a:r>
              <a:rPr lang="tr-TR" i="1" dirty="0" smtClean="0"/>
              <a:t> </a:t>
            </a:r>
            <a:r>
              <a:rPr lang="tr-TR" dirty="0" smtClean="0"/>
              <a:t>(2010,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Geographic</a:t>
            </a:r>
            <a:r>
              <a:rPr lang="tr-TR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5364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Migration as an </a:t>
            </a:r>
            <a:r>
              <a:rPr lang="tr-TR" b="1" dirty="0" err="1" smtClean="0"/>
              <a:t>evolutionary</a:t>
            </a:r>
            <a:r>
              <a:rPr lang="tr-TR" b="1" dirty="0" smtClean="0"/>
              <a:t> </a:t>
            </a:r>
            <a:r>
              <a:rPr lang="tr-TR" b="1" dirty="0" err="1" smtClean="0"/>
              <a:t>mechanism</a:t>
            </a:r>
            <a:r>
              <a:rPr lang="tr-TR" b="1" dirty="0" smtClean="0"/>
              <a:t>: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  <a:p>
            <a:r>
              <a:rPr lang="tr-TR" sz="2400" dirty="0" smtClean="0"/>
              <a:t> A </a:t>
            </a:r>
            <a:r>
              <a:rPr lang="tr-TR" sz="2400" dirty="0" err="1"/>
              <a:t>survival</a:t>
            </a:r>
            <a:r>
              <a:rPr lang="tr-TR" sz="2400" dirty="0"/>
              <a:t> </a:t>
            </a:r>
            <a:r>
              <a:rPr lang="tr-TR" sz="2400" dirty="0" err="1"/>
              <a:t>mechanism</a:t>
            </a:r>
            <a:r>
              <a:rPr lang="tr-TR" sz="2400" dirty="0"/>
              <a:t> </a:t>
            </a:r>
            <a:r>
              <a:rPr lang="tr-TR" sz="2400" dirty="0" err="1"/>
              <a:t>existent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millions</a:t>
            </a:r>
            <a:r>
              <a:rPr lang="tr-TR" sz="2400" dirty="0"/>
              <a:t> of </a:t>
            </a:r>
            <a:r>
              <a:rPr lang="tr-TR" sz="2400" dirty="0" err="1"/>
              <a:t>years</a:t>
            </a:r>
            <a:endParaRPr lang="tr-TR" sz="2400" dirty="0"/>
          </a:p>
          <a:p>
            <a:r>
              <a:rPr lang="tr-TR" sz="2400" dirty="0" smtClean="0"/>
              <a:t> </a:t>
            </a:r>
            <a:r>
              <a:rPr lang="tr-TR" sz="2400" dirty="0" err="1" smtClean="0"/>
              <a:t>Darwinian</a:t>
            </a:r>
            <a:r>
              <a:rPr lang="tr-TR" sz="2400" dirty="0" smtClean="0"/>
              <a:t> </a:t>
            </a:r>
            <a:r>
              <a:rPr lang="tr-TR" sz="2400" dirty="0"/>
              <a:t>in </a:t>
            </a:r>
            <a:r>
              <a:rPr lang="tr-TR" sz="2400" dirty="0" err="1"/>
              <a:t>the</a:t>
            </a:r>
            <a:r>
              <a:rPr lang="tr-TR" sz="2400" dirty="0"/>
              <a:t> </a:t>
            </a:r>
            <a:r>
              <a:rPr lang="tr-TR" sz="2400" dirty="0" err="1" smtClean="0"/>
              <a:t>extreme</a:t>
            </a:r>
            <a:endParaRPr lang="tr-TR" sz="2400" dirty="0" smtClean="0"/>
          </a:p>
          <a:p>
            <a:r>
              <a:rPr lang="tr-TR" sz="2400" dirty="0"/>
              <a:t> </a:t>
            </a:r>
            <a:r>
              <a:rPr lang="tr-TR" sz="2400" dirty="0" err="1" smtClean="0"/>
              <a:t>Causing</a:t>
            </a:r>
            <a:r>
              <a:rPr lang="tr-TR" sz="2400" dirty="0" smtClean="0"/>
              <a:t> </a:t>
            </a:r>
            <a:r>
              <a:rPr lang="tr-TR" sz="2400" b="1" u="sng" dirty="0" err="1" smtClean="0"/>
              <a:t>diversification</a:t>
            </a:r>
            <a:r>
              <a:rPr lang="tr-TR" sz="2400" b="1" u="sng" dirty="0" smtClean="0"/>
              <a:t> </a:t>
            </a:r>
            <a:r>
              <a:rPr lang="tr-TR" sz="2400" dirty="0" err="1" smtClean="0"/>
              <a:t>amonst</a:t>
            </a:r>
            <a:r>
              <a:rPr lang="tr-TR" sz="2400" dirty="0" smtClean="0"/>
              <a:t> </a:t>
            </a:r>
            <a:r>
              <a:rPr lang="tr-TR" sz="2400" dirty="0" err="1" smtClean="0"/>
              <a:t>species</a:t>
            </a:r>
            <a:endParaRPr lang="tr-TR" sz="2400" dirty="0" smtClean="0"/>
          </a:p>
          <a:p>
            <a:r>
              <a:rPr lang="tr-TR" sz="2400" dirty="0"/>
              <a:t> </a:t>
            </a:r>
            <a:r>
              <a:rPr lang="tr-TR" sz="2400" dirty="0" err="1" smtClean="0"/>
              <a:t>Contingencies</a:t>
            </a:r>
            <a:r>
              <a:rPr lang="tr-TR" sz="2400" dirty="0" smtClean="0"/>
              <a:t> </a:t>
            </a:r>
            <a:r>
              <a:rPr lang="tr-TR" sz="2400" dirty="0" err="1" smtClean="0"/>
              <a:t>playin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biggest</a:t>
            </a:r>
            <a:r>
              <a:rPr lang="tr-TR" sz="2400" dirty="0" smtClean="0"/>
              <a:t> role </a:t>
            </a:r>
          </a:p>
          <a:p>
            <a:pPr marL="0" indent="0">
              <a:buNone/>
            </a:pPr>
            <a:r>
              <a:rPr lang="tr-TR" sz="2400" dirty="0" smtClean="0"/>
              <a:t>on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pathways</a:t>
            </a:r>
            <a:r>
              <a:rPr lang="tr-TR" sz="2400" dirty="0" smtClean="0"/>
              <a:t> of </a:t>
            </a:r>
            <a:r>
              <a:rPr lang="tr-TR" sz="2400" dirty="0" err="1" smtClean="0"/>
              <a:t>migrations</a:t>
            </a:r>
            <a:endParaRPr lang="tr-TR" sz="2400" dirty="0" smtClean="0"/>
          </a:p>
          <a:p>
            <a:endParaRPr lang="tr-TR" sz="2400" dirty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3975" y="3543301"/>
            <a:ext cx="4286250" cy="3021012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3670300" y="5981700"/>
            <a:ext cx="37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Source: </a:t>
            </a:r>
            <a:r>
              <a:rPr lang="tr-TR" i="1" dirty="0" smtClean="0"/>
              <a:t>Great </a:t>
            </a:r>
            <a:r>
              <a:rPr lang="tr-TR" i="1" dirty="0" err="1" smtClean="0"/>
              <a:t>Migrations</a:t>
            </a:r>
            <a:r>
              <a:rPr lang="tr-TR" i="1" dirty="0" smtClean="0"/>
              <a:t> </a:t>
            </a:r>
            <a:r>
              <a:rPr lang="tr-TR" dirty="0" smtClean="0"/>
              <a:t>(2010,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Geographic</a:t>
            </a:r>
            <a:r>
              <a:rPr lang="tr-TR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602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Migration as an </a:t>
            </a:r>
            <a:r>
              <a:rPr lang="tr-TR" b="1" dirty="0" err="1" smtClean="0"/>
              <a:t>evolutionary</a:t>
            </a:r>
            <a:r>
              <a:rPr lang="tr-TR" b="1" dirty="0" smtClean="0"/>
              <a:t> </a:t>
            </a:r>
            <a:r>
              <a:rPr lang="tr-TR" b="1" dirty="0" err="1" smtClean="0"/>
              <a:t>mechanism</a:t>
            </a:r>
            <a:r>
              <a:rPr lang="tr-TR" b="1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b="1" dirty="0" err="1" smtClean="0"/>
              <a:t>Butterflies</a:t>
            </a:r>
            <a:r>
              <a:rPr lang="tr-TR" sz="2400" b="1" dirty="0" smtClean="0"/>
              <a:t>:</a:t>
            </a:r>
          </a:p>
          <a:p>
            <a:r>
              <a:rPr lang="tr-TR" sz="2400" dirty="0" err="1" smtClean="0"/>
              <a:t>Instincts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move</a:t>
            </a:r>
            <a:r>
              <a:rPr lang="tr-TR" sz="2400" dirty="0" smtClean="0"/>
              <a:t> on</a:t>
            </a:r>
          </a:p>
          <a:p>
            <a:r>
              <a:rPr lang="tr-TR" sz="2400" dirty="0" err="1" smtClean="0"/>
              <a:t>Reproduce</a:t>
            </a:r>
            <a:r>
              <a:rPr lang="tr-TR" sz="2400" dirty="0" smtClean="0"/>
              <a:t> on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tr-TR" sz="2400" dirty="0" err="1" smtClean="0"/>
              <a:t>ways</a:t>
            </a:r>
            <a:endParaRPr lang="tr-TR" sz="2400" dirty="0" smtClean="0"/>
          </a:p>
          <a:p>
            <a:r>
              <a:rPr lang="tr-TR" sz="2400" dirty="0" err="1" smtClean="0"/>
              <a:t>Four</a:t>
            </a:r>
            <a:r>
              <a:rPr lang="tr-TR" sz="2400" dirty="0" smtClean="0"/>
              <a:t> </a:t>
            </a:r>
            <a:r>
              <a:rPr lang="tr-TR" sz="2400" dirty="0" err="1" smtClean="0"/>
              <a:t>generation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complete</a:t>
            </a:r>
            <a:r>
              <a:rPr lang="tr-TR" sz="2400" dirty="0" smtClean="0"/>
              <a:t> a </a:t>
            </a:r>
            <a:r>
              <a:rPr lang="tr-TR" sz="2400" dirty="0" err="1" smtClean="0"/>
              <a:t>circular</a:t>
            </a:r>
            <a:r>
              <a:rPr lang="tr-TR" sz="2400" dirty="0" smtClean="0"/>
              <a:t> </a:t>
            </a:r>
            <a:r>
              <a:rPr lang="tr-TR" sz="2400" dirty="0" err="1" smtClean="0"/>
              <a:t>journey</a:t>
            </a:r>
            <a:endParaRPr lang="tr-TR" dirty="0" smtClean="0"/>
          </a:p>
          <a:p>
            <a:r>
              <a:rPr lang="tr-TR" sz="2400" dirty="0" smtClean="0"/>
              <a:t>Multi-</a:t>
            </a:r>
            <a:r>
              <a:rPr lang="tr-TR" sz="2400" dirty="0" err="1" smtClean="0"/>
              <a:t>generational</a:t>
            </a:r>
            <a:r>
              <a:rPr lang="tr-TR" sz="2400" dirty="0" smtClean="0"/>
              <a:t> </a:t>
            </a:r>
            <a:r>
              <a:rPr lang="tr-TR" sz="2400" dirty="0" err="1" smtClean="0"/>
              <a:t>migrtion</a:t>
            </a:r>
            <a:r>
              <a:rPr lang="tr-TR" sz="2400" dirty="0" smtClean="0"/>
              <a:t> </a:t>
            </a:r>
            <a:r>
              <a:rPr lang="tr-TR" sz="2400" dirty="0" err="1" smtClean="0"/>
              <a:t>loops</a:t>
            </a:r>
            <a:endParaRPr lang="tr-TR" sz="2400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5500" y="2895600"/>
            <a:ext cx="5016500" cy="3717163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3340100" y="5981700"/>
            <a:ext cx="37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Source: </a:t>
            </a:r>
            <a:r>
              <a:rPr lang="tr-TR" i="1" dirty="0" smtClean="0"/>
              <a:t>Great </a:t>
            </a:r>
            <a:r>
              <a:rPr lang="tr-TR" i="1" dirty="0" err="1" smtClean="0"/>
              <a:t>Migrations</a:t>
            </a:r>
            <a:r>
              <a:rPr lang="tr-TR" i="1" dirty="0" smtClean="0"/>
              <a:t> </a:t>
            </a:r>
            <a:r>
              <a:rPr lang="tr-TR" dirty="0" smtClean="0"/>
              <a:t>(2010,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Geographic</a:t>
            </a:r>
            <a:r>
              <a:rPr lang="tr-TR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5119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M</a:t>
            </a:r>
            <a:r>
              <a:rPr lang="tr-TR" dirty="0" smtClean="0"/>
              <a:t>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Previously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course</a:t>
            </a:r>
            <a:r>
              <a:rPr lang="tr-TR" dirty="0" smtClean="0"/>
              <a:t>:</a:t>
            </a:r>
          </a:p>
          <a:p>
            <a:endParaRPr lang="tr-TR" b="1" u="sng" dirty="0" smtClean="0"/>
          </a:p>
          <a:p>
            <a:pPr marL="0" indent="0">
              <a:buNone/>
            </a:pPr>
            <a:r>
              <a:rPr lang="tr-TR" b="1" u="sng" dirty="0" err="1" smtClean="0"/>
              <a:t>Diffusion</a:t>
            </a:r>
            <a:r>
              <a:rPr lang="tr-TR" b="1" u="sng" dirty="0" smtClean="0"/>
              <a:t> </a:t>
            </a:r>
            <a:r>
              <a:rPr lang="tr-TR" b="1" u="sng" dirty="0"/>
              <a:t>of </a:t>
            </a:r>
            <a:r>
              <a:rPr lang="tr-TR" b="1" u="sng" dirty="0" err="1"/>
              <a:t>Farming</a:t>
            </a:r>
            <a:r>
              <a:rPr lang="tr-TR" b="1" u="sng" dirty="0"/>
              <a:t>:</a:t>
            </a:r>
          </a:p>
          <a:p>
            <a:pPr marL="0" indent="0">
              <a:buNone/>
            </a:pPr>
            <a:endParaRPr lang="tr-TR" b="1" u="sng" dirty="0"/>
          </a:p>
          <a:p>
            <a:pPr marL="0" indent="0">
              <a:buNone/>
            </a:pPr>
            <a:r>
              <a:rPr lang="tr-TR" dirty="0" err="1"/>
              <a:t>About</a:t>
            </a:r>
            <a:r>
              <a:rPr lang="tr-TR" dirty="0"/>
              <a:t> 10,000 </a:t>
            </a:r>
            <a:r>
              <a:rPr lang="tr-TR" dirty="0" err="1"/>
              <a:t>years</a:t>
            </a:r>
            <a:r>
              <a:rPr lang="tr-TR" dirty="0"/>
              <a:t> </a:t>
            </a:r>
            <a:r>
              <a:rPr lang="tr-TR" dirty="0" err="1"/>
              <a:t>ago</a:t>
            </a:r>
            <a:r>
              <a:rPr lang="tr-TR" dirty="0"/>
              <a:t>,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dramatic</a:t>
            </a:r>
            <a:r>
              <a:rPr lang="tr-TR" dirty="0"/>
              <a:t> </a:t>
            </a:r>
            <a:r>
              <a:rPr lang="tr-TR" dirty="0" err="1"/>
              <a:t>changes</a:t>
            </a:r>
            <a:r>
              <a:rPr lang="tr-TR" dirty="0"/>
              <a:t> in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climate</a:t>
            </a:r>
            <a:endParaRPr lang="tr-TR" dirty="0"/>
          </a:p>
          <a:p>
            <a:pPr marL="0" indent="0">
              <a:buNone/>
            </a:pPr>
            <a:r>
              <a:rPr lang="tr-TR" dirty="0"/>
              <a:t>People </a:t>
            </a:r>
            <a:r>
              <a:rPr lang="tr-TR" dirty="0" err="1"/>
              <a:t>started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b="1" u="sng" dirty="0" err="1"/>
              <a:t>migrate</a:t>
            </a:r>
            <a:endParaRPr lang="tr-TR" b="1" u="sng" dirty="0"/>
          </a:p>
          <a:p>
            <a:pPr marL="0" indent="0">
              <a:buNone/>
            </a:pPr>
            <a:r>
              <a:rPr lang="tr-TR" dirty="0" err="1"/>
              <a:t>Mostly</a:t>
            </a:r>
            <a:r>
              <a:rPr lang="tr-TR" dirty="0"/>
              <a:t> </a:t>
            </a:r>
            <a:r>
              <a:rPr lang="tr-TR" dirty="0" err="1"/>
              <a:t>following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East – West </a:t>
            </a:r>
            <a:r>
              <a:rPr lang="tr-TR" dirty="0" err="1"/>
              <a:t>axis</a:t>
            </a: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Source: </a:t>
            </a:r>
            <a:r>
              <a:rPr lang="tr-TR" dirty="0" smtClean="0"/>
              <a:t>Eupedia.com</a:t>
            </a:r>
          </a:p>
          <a:p>
            <a:endParaRPr lang="en-GB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849" y="2052403"/>
            <a:ext cx="6488151" cy="4513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14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Migration as an </a:t>
            </a:r>
            <a:r>
              <a:rPr lang="tr-TR" b="1" dirty="0" err="1" smtClean="0"/>
              <a:t>evolutionary</a:t>
            </a:r>
            <a:r>
              <a:rPr lang="tr-TR" b="1" dirty="0" smtClean="0"/>
              <a:t> </a:t>
            </a:r>
            <a:r>
              <a:rPr lang="tr-TR" b="1" dirty="0" err="1" smtClean="0"/>
              <a:t>mechanism</a:t>
            </a:r>
            <a:r>
              <a:rPr lang="tr-TR" b="1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b="1" dirty="0" err="1" smtClean="0"/>
              <a:t>Crabs</a:t>
            </a:r>
            <a:r>
              <a:rPr lang="tr-TR" sz="2400" dirty="0" smtClean="0"/>
              <a:t>:</a:t>
            </a:r>
          </a:p>
          <a:p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inland</a:t>
            </a:r>
            <a:r>
              <a:rPr lang="tr-TR" sz="2400" dirty="0" smtClean="0"/>
              <a:t> </a:t>
            </a:r>
            <a:r>
              <a:rPr lang="tr-TR" sz="2400" dirty="0" err="1" smtClean="0"/>
              <a:t>forests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beaches</a:t>
            </a:r>
            <a:endParaRPr lang="tr-TR" sz="2400" dirty="0"/>
          </a:p>
          <a:p>
            <a:r>
              <a:rPr lang="tr-TR" sz="2400" dirty="0" err="1" smtClean="0"/>
              <a:t>Instincts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reproduce</a:t>
            </a:r>
            <a:endParaRPr lang="tr-TR" sz="2400" dirty="0" smtClean="0"/>
          </a:p>
          <a:p>
            <a:r>
              <a:rPr lang="tr-TR" sz="2400" dirty="0" err="1" smtClean="0"/>
              <a:t>Pray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ants</a:t>
            </a:r>
            <a:r>
              <a:rPr lang="tr-TR" sz="2400" dirty="0" smtClean="0"/>
              <a:t>, </a:t>
            </a:r>
            <a:r>
              <a:rPr lang="tr-TR" sz="2400" dirty="0" err="1" smtClean="0"/>
              <a:t>birds</a:t>
            </a:r>
            <a:r>
              <a:rPr lang="tr-TR" sz="2400" dirty="0" smtClean="0"/>
              <a:t>,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species</a:t>
            </a:r>
            <a:endParaRPr lang="tr-TR" sz="2400" dirty="0"/>
          </a:p>
          <a:p>
            <a:pPr marL="0" indent="0">
              <a:buNone/>
            </a:pPr>
            <a:r>
              <a:rPr lang="tr-TR" sz="2400" dirty="0" smtClean="0"/>
              <a:t>on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tr-TR" sz="2400" dirty="0" err="1" smtClean="0"/>
              <a:t>ways</a:t>
            </a:r>
            <a:endParaRPr lang="tr-TR" sz="2400" dirty="0" smtClean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0" y="2527300"/>
            <a:ext cx="5638800" cy="4229100"/>
          </a:xfrm>
          <a:prstGeom prst="rect">
            <a:avLst/>
          </a:prstGeom>
        </p:spPr>
      </p:pic>
      <p:sp>
        <p:nvSpPr>
          <p:cNvPr id="5" name="Metin kutusu 4"/>
          <p:cNvSpPr txBox="1"/>
          <p:nvPr/>
        </p:nvSpPr>
        <p:spPr>
          <a:xfrm>
            <a:off x="2286000" y="5981700"/>
            <a:ext cx="37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Source: </a:t>
            </a:r>
            <a:r>
              <a:rPr lang="tr-TR" i="1" dirty="0" smtClean="0"/>
              <a:t>Great </a:t>
            </a:r>
            <a:r>
              <a:rPr lang="tr-TR" i="1" dirty="0" err="1" smtClean="0"/>
              <a:t>Migrations</a:t>
            </a:r>
            <a:r>
              <a:rPr lang="tr-TR" i="1" dirty="0" smtClean="0"/>
              <a:t> </a:t>
            </a:r>
            <a:r>
              <a:rPr lang="tr-TR" dirty="0" smtClean="0"/>
              <a:t>(2010,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Geographic</a:t>
            </a:r>
            <a:r>
              <a:rPr lang="tr-TR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18477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Migration as an </a:t>
            </a:r>
            <a:r>
              <a:rPr lang="tr-TR" b="1" dirty="0" err="1" smtClean="0"/>
              <a:t>evolutionary</a:t>
            </a:r>
            <a:r>
              <a:rPr lang="tr-TR" b="1" dirty="0" smtClean="0"/>
              <a:t> </a:t>
            </a:r>
            <a:r>
              <a:rPr lang="tr-TR" b="1" dirty="0" err="1" smtClean="0"/>
              <a:t>mechanism</a:t>
            </a:r>
            <a:r>
              <a:rPr lang="tr-TR" b="1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sz="2400" b="1" dirty="0" err="1" smtClean="0"/>
              <a:t>Zebras</a:t>
            </a:r>
            <a:r>
              <a:rPr lang="tr-TR" sz="2400" dirty="0" smtClean="0"/>
              <a:t>:</a:t>
            </a:r>
          </a:p>
          <a:p>
            <a:r>
              <a:rPr lang="tr-TR" sz="2400" dirty="0" smtClean="0"/>
              <a:t> </a:t>
            </a:r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search</a:t>
            </a:r>
            <a:r>
              <a:rPr lang="tr-TR" sz="2400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rain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green</a:t>
            </a:r>
            <a:r>
              <a:rPr lang="tr-TR" sz="2400" dirty="0" smtClean="0"/>
              <a:t> </a:t>
            </a:r>
            <a:r>
              <a:rPr lang="tr-TR" sz="2400" dirty="0" err="1" smtClean="0"/>
              <a:t>grass</a:t>
            </a:r>
            <a:endParaRPr lang="tr-TR" sz="2400" dirty="0" smtClean="0"/>
          </a:p>
          <a:p>
            <a:r>
              <a:rPr lang="tr-TR" sz="2400" dirty="0"/>
              <a:t> </a:t>
            </a:r>
            <a:r>
              <a:rPr lang="tr-TR" sz="2400" dirty="0" err="1" smtClean="0"/>
              <a:t>Reproducing</a:t>
            </a:r>
            <a:r>
              <a:rPr lang="tr-TR" sz="2400" dirty="0" smtClean="0"/>
              <a:t> on </a:t>
            </a:r>
            <a:r>
              <a:rPr lang="tr-TR" sz="2400" dirty="0" err="1" smtClean="0"/>
              <a:t>their</a:t>
            </a:r>
            <a:r>
              <a:rPr lang="tr-TR" sz="2400" dirty="0" smtClean="0"/>
              <a:t> </a:t>
            </a:r>
            <a:r>
              <a:rPr lang="tr-TR" sz="2400" dirty="0" err="1" smtClean="0"/>
              <a:t>routes</a:t>
            </a:r>
            <a:endParaRPr lang="tr-TR" sz="2400" dirty="0" smtClean="0"/>
          </a:p>
          <a:p>
            <a:r>
              <a:rPr lang="tr-TR" sz="2400" dirty="0"/>
              <a:t> </a:t>
            </a:r>
            <a:r>
              <a:rPr lang="tr-TR" sz="2400" dirty="0" err="1" smtClean="0"/>
              <a:t>Instinct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stay</a:t>
            </a:r>
            <a:r>
              <a:rPr lang="tr-TR" sz="2400" dirty="0" smtClean="0"/>
              <a:t> </a:t>
            </a:r>
            <a:r>
              <a:rPr lang="tr-TR" sz="2400" dirty="0" err="1" smtClean="0"/>
              <a:t>together</a:t>
            </a:r>
            <a:endParaRPr lang="tr-TR" sz="2400" dirty="0" smtClean="0"/>
          </a:p>
          <a:p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instincts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move</a:t>
            </a:r>
            <a:r>
              <a:rPr lang="tr-TR" sz="2400" dirty="0" smtClean="0"/>
              <a:t> on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374" y="2679700"/>
            <a:ext cx="6202326" cy="4000500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1816100" y="5981700"/>
            <a:ext cx="3771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Source: </a:t>
            </a:r>
            <a:r>
              <a:rPr lang="tr-TR" i="1" dirty="0" smtClean="0"/>
              <a:t>Great </a:t>
            </a:r>
            <a:r>
              <a:rPr lang="tr-TR" i="1" dirty="0" err="1" smtClean="0"/>
              <a:t>Migrations</a:t>
            </a:r>
            <a:r>
              <a:rPr lang="tr-TR" i="1" dirty="0" smtClean="0"/>
              <a:t> </a:t>
            </a:r>
            <a:r>
              <a:rPr lang="tr-TR" dirty="0" smtClean="0"/>
              <a:t>(2010, </a:t>
            </a:r>
            <a:r>
              <a:rPr lang="tr-TR" dirty="0" err="1" smtClean="0"/>
              <a:t>National</a:t>
            </a:r>
            <a:r>
              <a:rPr lang="tr-TR" dirty="0" smtClean="0"/>
              <a:t> </a:t>
            </a:r>
            <a:r>
              <a:rPr lang="tr-TR" dirty="0" err="1" smtClean="0"/>
              <a:t>Geographic</a:t>
            </a:r>
            <a:r>
              <a:rPr lang="tr-TR" dirty="0" smtClean="0"/>
              <a:t>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608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Migration as an </a:t>
            </a:r>
            <a:r>
              <a:rPr lang="tr-TR" b="1" dirty="0" err="1" smtClean="0"/>
              <a:t>evolutionary</a:t>
            </a:r>
            <a:r>
              <a:rPr lang="tr-TR" b="1" dirty="0" smtClean="0"/>
              <a:t> </a:t>
            </a:r>
            <a:r>
              <a:rPr lang="tr-TR" b="1" dirty="0" err="1" smtClean="0"/>
              <a:t>mechanism</a:t>
            </a:r>
            <a:r>
              <a:rPr lang="tr-TR" b="1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smtClean="0"/>
              <a:t> </a:t>
            </a:r>
            <a:r>
              <a:rPr lang="tr-TR" dirty="0" err="1" smtClean="0"/>
              <a:t>Predators</a:t>
            </a:r>
            <a:r>
              <a:rPr lang="tr-TR" dirty="0" smtClean="0"/>
              <a:t> </a:t>
            </a:r>
            <a:r>
              <a:rPr lang="tr-TR" dirty="0" err="1" smtClean="0"/>
              <a:t>waiting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prays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err="1" smtClean="0"/>
              <a:t>Crocidiles</a:t>
            </a:r>
            <a:r>
              <a:rPr lang="tr-TR" dirty="0" smtClean="0"/>
              <a:t> </a:t>
            </a:r>
            <a:r>
              <a:rPr lang="tr-TR" dirty="0" err="1" smtClean="0"/>
              <a:t>hunting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zebras</a:t>
            </a:r>
            <a:r>
              <a:rPr lang="tr-TR" dirty="0" smtClean="0"/>
              <a:t>, </a:t>
            </a:r>
            <a:r>
              <a:rPr lang="tr-TR" dirty="0" err="1" smtClean="0"/>
              <a:t>ants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crabs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dirty="0" err="1" smtClean="0"/>
              <a:t>Species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mate</a:t>
            </a:r>
            <a:endParaRPr lang="tr-TR" dirty="0" smtClean="0"/>
          </a:p>
          <a:p>
            <a:pPr marL="0" indent="0">
              <a:buNone/>
            </a:pPr>
            <a:r>
              <a:rPr lang="tr-TR" dirty="0"/>
              <a:t>	</a:t>
            </a:r>
            <a:r>
              <a:rPr lang="tr-TR" dirty="0" smtClean="0"/>
              <a:t>Whales in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Atlantic</a:t>
            </a:r>
            <a:endParaRPr lang="tr-TR" dirty="0" smtClean="0"/>
          </a:p>
          <a:p>
            <a:r>
              <a:rPr lang="tr-TR" dirty="0" smtClean="0"/>
              <a:t> </a:t>
            </a:r>
            <a:r>
              <a:rPr lang="tr-TR" b="1" u="sng" dirty="0" smtClean="0"/>
              <a:t>An </a:t>
            </a:r>
            <a:r>
              <a:rPr lang="tr-TR" b="1" u="sng" dirty="0" err="1" smtClean="0"/>
              <a:t>economics</a:t>
            </a:r>
            <a:r>
              <a:rPr lang="tr-TR" b="1" u="sng" dirty="0" smtClean="0"/>
              <a:t> of </a:t>
            </a:r>
            <a:r>
              <a:rPr lang="tr-TR" b="1" u="sng" dirty="0" err="1" smtClean="0"/>
              <a:t>migrating</a:t>
            </a:r>
            <a:r>
              <a:rPr lang="tr-TR" b="1" u="sng" dirty="0" smtClean="0"/>
              <a:t> </a:t>
            </a:r>
            <a:r>
              <a:rPr lang="tr-TR" b="1" u="sng" dirty="0" err="1" smtClean="0"/>
              <a:t>species</a:t>
            </a:r>
            <a:endParaRPr lang="tr-TR" b="1" u="sng" dirty="0" smtClean="0"/>
          </a:p>
          <a:p>
            <a:pPr lvl="1"/>
            <a:r>
              <a:rPr lang="tr-TR" dirty="0" err="1" smtClean="0"/>
              <a:t>Competition</a:t>
            </a:r>
            <a:r>
              <a:rPr lang="tr-TR" dirty="0" smtClean="0"/>
              <a:t>, </a:t>
            </a:r>
            <a:r>
              <a:rPr lang="tr-TR" dirty="0" err="1" smtClean="0"/>
              <a:t>division</a:t>
            </a:r>
            <a:r>
              <a:rPr lang="tr-TR" dirty="0" smtClean="0"/>
              <a:t> of </a:t>
            </a:r>
            <a:r>
              <a:rPr lang="tr-TR" dirty="0" err="1" smtClean="0"/>
              <a:t>labour</a:t>
            </a:r>
            <a:r>
              <a:rPr lang="tr-TR" dirty="0" smtClean="0"/>
              <a:t> </a:t>
            </a:r>
            <a:r>
              <a:rPr lang="tr-TR" dirty="0" err="1" smtClean="0"/>
              <a:t>amongst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individuals</a:t>
            </a:r>
            <a:r>
              <a:rPr lang="tr-TR" dirty="0" smtClean="0"/>
              <a:t> of a </a:t>
            </a:r>
            <a:r>
              <a:rPr lang="tr-TR" dirty="0" err="1" smtClean="0"/>
              <a:t>species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61831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3600" dirty="0" smtClean="0"/>
          </a:p>
          <a:p>
            <a:pPr marL="0" indent="0">
              <a:buNone/>
            </a:pPr>
            <a:r>
              <a:rPr lang="tr-TR" sz="3600" dirty="0" err="1" smtClean="0"/>
              <a:t>Aren’t</a:t>
            </a:r>
            <a:r>
              <a:rPr lang="tr-TR" sz="3600" dirty="0" smtClean="0"/>
              <a:t> </a:t>
            </a:r>
            <a:r>
              <a:rPr lang="tr-TR" sz="3600" dirty="0" err="1" smtClean="0"/>
              <a:t>humans</a:t>
            </a:r>
            <a:r>
              <a:rPr lang="tr-TR" sz="3600" dirty="0" smtClean="0"/>
              <a:t> </a:t>
            </a:r>
            <a:r>
              <a:rPr lang="tr-TR" sz="3600" dirty="0" err="1" smtClean="0"/>
              <a:t>like</a:t>
            </a:r>
            <a:r>
              <a:rPr lang="tr-TR" sz="3600" dirty="0" smtClean="0"/>
              <a:t> </a:t>
            </a:r>
            <a:r>
              <a:rPr lang="tr-TR" sz="3600" dirty="0" err="1" smtClean="0"/>
              <a:t>butterflies</a:t>
            </a:r>
            <a:r>
              <a:rPr lang="tr-TR" sz="3600" dirty="0" smtClean="0"/>
              <a:t>, </a:t>
            </a:r>
            <a:r>
              <a:rPr lang="tr-TR" sz="3600" dirty="0" err="1" smtClean="0"/>
              <a:t>born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move</a:t>
            </a:r>
            <a:r>
              <a:rPr lang="tr-TR" sz="3600" dirty="0" smtClean="0"/>
              <a:t>?</a:t>
            </a:r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 </a:t>
            </a:r>
            <a:r>
              <a:rPr lang="tr-TR" sz="3200" dirty="0" err="1" smtClean="0"/>
              <a:t>Cultural</a:t>
            </a:r>
            <a:r>
              <a:rPr lang="tr-TR" sz="3200" dirty="0" smtClean="0"/>
              <a:t> </a:t>
            </a:r>
            <a:r>
              <a:rPr lang="tr-TR" sz="3200" dirty="0" err="1"/>
              <a:t>and</a:t>
            </a:r>
            <a:r>
              <a:rPr lang="tr-TR" sz="3200" dirty="0"/>
              <a:t> </a:t>
            </a:r>
            <a:r>
              <a:rPr lang="tr-TR" sz="3200" dirty="0" err="1"/>
              <a:t>political</a:t>
            </a:r>
            <a:r>
              <a:rPr lang="tr-TR" sz="3200" dirty="0"/>
              <a:t> </a:t>
            </a:r>
            <a:r>
              <a:rPr lang="tr-TR" sz="3200" dirty="0" err="1"/>
              <a:t>selection</a:t>
            </a:r>
            <a:r>
              <a:rPr lang="tr-TR" sz="3200" dirty="0"/>
              <a:t> vs. </a:t>
            </a:r>
            <a:r>
              <a:rPr lang="tr-TR" sz="3200" dirty="0" err="1"/>
              <a:t>natural</a:t>
            </a:r>
            <a:r>
              <a:rPr lang="tr-TR" sz="3200" dirty="0"/>
              <a:t> </a:t>
            </a:r>
            <a:r>
              <a:rPr lang="tr-TR" sz="3200" dirty="0" err="1"/>
              <a:t>selection</a:t>
            </a:r>
            <a:endParaRPr lang="tr-TR" sz="3200" dirty="0"/>
          </a:p>
          <a:p>
            <a:pPr lvl="1"/>
            <a:r>
              <a:rPr lang="tr-TR" sz="3200" dirty="0" smtClean="0"/>
              <a:t> </a:t>
            </a:r>
            <a:r>
              <a:rPr lang="tr-TR" sz="3200" dirty="0" err="1" smtClean="0"/>
              <a:t>Lack</a:t>
            </a:r>
            <a:r>
              <a:rPr lang="tr-TR" sz="3200" dirty="0" smtClean="0"/>
              <a:t> of </a:t>
            </a:r>
            <a:r>
              <a:rPr lang="tr-TR" sz="3200" dirty="0" err="1" smtClean="0"/>
              <a:t>trust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tolerance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differences</a:t>
            </a:r>
            <a:endParaRPr lang="tr-TR" sz="3200" dirty="0" smtClean="0"/>
          </a:p>
          <a:p>
            <a:pPr lvl="1"/>
            <a:r>
              <a:rPr lang="tr-TR" sz="3200" dirty="0" smtClean="0"/>
              <a:t> </a:t>
            </a:r>
            <a:r>
              <a:rPr lang="tr-TR" sz="3200" dirty="0" err="1" smtClean="0"/>
              <a:t>From</a:t>
            </a:r>
            <a:r>
              <a:rPr lang="tr-TR" sz="3200" dirty="0" smtClean="0"/>
              <a:t> anti-</a:t>
            </a:r>
            <a:r>
              <a:rPr lang="tr-TR" sz="3200" dirty="0" err="1" smtClean="0"/>
              <a:t>migration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racism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fascism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735772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3600" dirty="0" smtClean="0"/>
          </a:p>
          <a:p>
            <a:pPr marL="0" indent="0">
              <a:buNone/>
            </a:pPr>
            <a:r>
              <a:rPr lang="tr-TR" sz="3600" dirty="0" err="1" smtClean="0"/>
              <a:t>Insert</a:t>
            </a:r>
            <a:r>
              <a:rPr lang="tr-TR" sz="3600" dirty="0" smtClean="0"/>
              <a:t>: </a:t>
            </a:r>
            <a:r>
              <a:rPr lang="tr-TR" sz="3600" dirty="0" err="1" smtClean="0"/>
              <a:t>Grapes</a:t>
            </a:r>
            <a:r>
              <a:rPr lang="tr-TR" sz="3600" dirty="0" smtClean="0"/>
              <a:t> of </a:t>
            </a:r>
            <a:r>
              <a:rPr lang="tr-TR" sz="3600" dirty="0" err="1" smtClean="0"/>
              <a:t>Wrath</a:t>
            </a:r>
            <a:r>
              <a:rPr lang="tr-TR" sz="3600" smtClean="0"/>
              <a:t>.</a:t>
            </a:r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68806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3600" dirty="0" smtClean="0"/>
          </a:p>
          <a:p>
            <a:pPr marL="0" indent="0">
              <a:buNone/>
            </a:pPr>
            <a:r>
              <a:rPr lang="tr-TR" sz="3600" dirty="0" err="1" smtClean="0"/>
              <a:t>Aren’t</a:t>
            </a:r>
            <a:r>
              <a:rPr lang="tr-TR" sz="3600" dirty="0" smtClean="0"/>
              <a:t> </a:t>
            </a:r>
            <a:r>
              <a:rPr lang="tr-TR" sz="3600" dirty="0" err="1" smtClean="0"/>
              <a:t>humans</a:t>
            </a:r>
            <a:r>
              <a:rPr lang="tr-TR" sz="3600" dirty="0" smtClean="0"/>
              <a:t> </a:t>
            </a:r>
            <a:r>
              <a:rPr lang="tr-TR" sz="3600" dirty="0" err="1" smtClean="0"/>
              <a:t>like</a:t>
            </a:r>
            <a:r>
              <a:rPr lang="tr-TR" sz="3600" dirty="0" smtClean="0"/>
              <a:t> </a:t>
            </a:r>
            <a:r>
              <a:rPr lang="tr-TR" sz="3600" dirty="0" err="1" smtClean="0"/>
              <a:t>butterflies</a:t>
            </a:r>
            <a:r>
              <a:rPr lang="tr-TR" sz="3600" dirty="0" smtClean="0"/>
              <a:t>, </a:t>
            </a:r>
            <a:r>
              <a:rPr lang="tr-TR" sz="3600" dirty="0" err="1" smtClean="0"/>
              <a:t>born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move</a:t>
            </a:r>
            <a:r>
              <a:rPr lang="tr-TR" sz="3600" dirty="0" smtClean="0"/>
              <a:t>?</a:t>
            </a:r>
          </a:p>
          <a:p>
            <a:pPr lvl="1"/>
            <a:endParaRPr lang="tr-TR" sz="3200" dirty="0" smtClean="0"/>
          </a:p>
          <a:p>
            <a:pPr lvl="1"/>
            <a:r>
              <a:rPr lang="tr-TR" sz="3200" dirty="0" smtClean="0"/>
              <a:t> </a:t>
            </a:r>
            <a:r>
              <a:rPr lang="tr-TR" sz="3200" dirty="0" err="1" smtClean="0"/>
              <a:t>Nation</a:t>
            </a:r>
            <a:r>
              <a:rPr lang="tr-TR" sz="3200" dirty="0" smtClean="0"/>
              <a:t> </a:t>
            </a:r>
            <a:r>
              <a:rPr lang="tr-TR" sz="3200" dirty="0" err="1" smtClean="0"/>
              <a:t>states</a:t>
            </a:r>
            <a:r>
              <a:rPr lang="tr-TR" sz="3200" dirty="0" smtClean="0"/>
              <a:t> </a:t>
            </a:r>
            <a:r>
              <a:rPr lang="tr-TR" sz="3200" dirty="0" err="1" smtClean="0"/>
              <a:t>operating</a:t>
            </a:r>
            <a:r>
              <a:rPr lang="tr-TR" sz="3200" dirty="0" smtClean="0"/>
              <a:t> </a:t>
            </a:r>
            <a:r>
              <a:rPr lang="tr-TR" sz="3200" dirty="0" err="1" smtClean="0"/>
              <a:t>to</a:t>
            </a:r>
            <a:r>
              <a:rPr lang="tr-TR" sz="3200" dirty="0" smtClean="0"/>
              <a:t> </a:t>
            </a:r>
            <a:r>
              <a:rPr lang="tr-TR" sz="3200" dirty="0" err="1" smtClean="0"/>
              <a:t>restrict</a:t>
            </a:r>
            <a:r>
              <a:rPr lang="tr-TR" sz="3200" dirty="0" smtClean="0"/>
              <a:t> </a:t>
            </a:r>
            <a:r>
              <a:rPr lang="tr-TR" sz="3200" dirty="0" err="1" smtClean="0"/>
              <a:t>migration</a:t>
            </a:r>
            <a:endParaRPr lang="tr-TR" sz="3200" dirty="0" smtClean="0"/>
          </a:p>
          <a:p>
            <a:pPr lvl="1"/>
            <a:r>
              <a:rPr lang="tr-TR" sz="3200" dirty="0"/>
              <a:t> </a:t>
            </a:r>
            <a:r>
              <a:rPr lang="tr-TR" sz="3200" dirty="0" err="1" smtClean="0"/>
              <a:t>However</a:t>
            </a:r>
            <a:r>
              <a:rPr lang="tr-TR" sz="3200" dirty="0" smtClean="0"/>
              <a:t>, </a:t>
            </a:r>
            <a:r>
              <a:rPr lang="tr-TR" sz="3200" dirty="0" err="1" smtClean="0"/>
              <a:t>no</a:t>
            </a:r>
            <a:r>
              <a:rPr lang="tr-TR" sz="3200" dirty="0" smtClean="0"/>
              <a:t> </a:t>
            </a:r>
            <a:r>
              <a:rPr lang="tr-TR" sz="3200" dirty="0" err="1" smtClean="0"/>
              <a:t>restriction</a:t>
            </a:r>
            <a:r>
              <a:rPr lang="tr-TR" sz="3200" dirty="0" smtClean="0"/>
              <a:t> on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migration</a:t>
            </a:r>
            <a:r>
              <a:rPr lang="tr-TR" sz="3200" dirty="0" smtClean="0"/>
              <a:t> of </a:t>
            </a:r>
          </a:p>
          <a:p>
            <a:pPr lvl="2"/>
            <a:r>
              <a:rPr lang="tr-TR" sz="2800" dirty="0" smtClean="0"/>
              <a:t> Money</a:t>
            </a:r>
          </a:p>
          <a:p>
            <a:pPr lvl="2"/>
            <a:r>
              <a:rPr lang="tr-TR" sz="2800" dirty="0"/>
              <a:t> </a:t>
            </a:r>
            <a:r>
              <a:rPr lang="tr-TR" sz="2800" dirty="0" err="1" smtClean="0"/>
              <a:t>Commodities</a:t>
            </a:r>
            <a:endParaRPr lang="tr-TR" sz="2800" dirty="0" smtClean="0"/>
          </a:p>
          <a:p>
            <a:pPr lvl="2"/>
            <a:r>
              <a:rPr lang="tr-TR" sz="2800" dirty="0"/>
              <a:t> </a:t>
            </a:r>
            <a:r>
              <a:rPr lang="tr-TR" sz="2800" dirty="0" smtClean="0"/>
              <a:t>A </a:t>
            </a:r>
            <a:r>
              <a:rPr lang="tr-TR" sz="2800" dirty="0" err="1" smtClean="0"/>
              <a:t>select</a:t>
            </a:r>
            <a:r>
              <a:rPr lang="tr-TR" sz="2800" dirty="0" smtClean="0"/>
              <a:t> </a:t>
            </a:r>
            <a:r>
              <a:rPr lang="tr-TR" sz="2800" dirty="0" err="1" smtClean="0"/>
              <a:t>group</a:t>
            </a:r>
            <a:r>
              <a:rPr lang="tr-TR" sz="2800" dirty="0" smtClean="0"/>
              <a:t> of </a:t>
            </a:r>
            <a:r>
              <a:rPr lang="tr-TR" sz="2800" dirty="0" err="1" smtClean="0"/>
              <a:t>people</a:t>
            </a:r>
            <a:endParaRPr lang="tr-TR" sz="2800" dirty="0" smtClean="0"/>
          </a:p>
          <a:p>
            <a:endParaRPr lang="tr-TR" sz="3600" dirty="0"/>
          </a:p>
        </p:txBody>
      </p:sp>
    </p:spTree>
    <p:extLst>
      <p:ext uri="{BB962C8B-B14F-4D97-AF65-F5344CB8AC3E}">
        <p14:creationId xmlns:p14="http://schemas.microsoft.com/office/powerpoint/2010/main" val="3117768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tr-TR" sz="3600" b="1" u="sng" dirty="0" smtClean="0"/>
              <a:t>Is </a:t>
            </a:r>
            <a:r>
              <a:rPr lang="tr-TR" sz="3600" b="1" u="sng" dirty="0" err="1" smtClean="0"/>
              <a:t>our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view</a:t>
            </a:r>
            <a:r>
              <a:rPr lang="tr-TR" sz="3600" b="1" u="sng" dirty="0" smtClean="0"/>
              <a:t> of </a:t>
            </a:r>
            <a:r>
              <a:rPr lang="tr-TR" sz="3600" b="1" u="sng" dirty="0" err="1" smtClean="0"/>
              <a:t>history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so</a:t>
            </a:r>
            <a:r>
              <a:rPr lang="tr-TR" sz="3600" b="1" u="sng" dirty="0" smtClean="0"/>
              <a:t> </a:t>
            </a:r>
            <a:r>
              <a:rPr lang="tr-TR" sz="3600" b="1" u="sng" dirty="0" err="1" smtClean="0"/>
              <a:t>human-centered</a:t>
            </a:r>
            <a:r>
              <a:rPr lang="tr-TR" sz="3600" b="1" u="sng" dirty="0" smtClean="0"/>
              <a:t>?</a:t>
            </a:r>
          </a:p>
          <a:p>
            <a:pPr marL="0" indent="0">
              <a:buNone/>
            </a:pPr>
            <a:endParaRPr lang="tr-TR" sz="3600" dirty="0"/>
          </a:p>
          <a:p>
            <a:r>
              <a:rPr lang="tr-TR" sz="3600" dirty="0" smtClean="0"/>
              <a:t>Migration</a:t>
            </a:r>
          </a:p>
          <a:p>
            <a:r>
              <a:rPr lang="tr-TR" sz="3600" dirty="0" err="1" smtClean="0"/>
              <a:t>Competition</a:t>
            </a:r>
            <a:endParaRPr lang="tr-TR" sz="3600" dirty="0" smtClean="0"/>
          </a:p>
          <a:p>
            <a:r>
              <a:rPr lang="tr-TR" sz="3600" dirty="0" err="1" smtClean="0"/>
              <a:t>Divison</a:t>
            </a:r>
            <a:r>
              <a:rPr lang="tr-TR" sz="3600" dirty="0" smtClean="0"/>
              <a:t> of </a:t>
            </a:r>
            <a:r>
              <a:rPr lang="tr-TR" sz="3600" dirty="0" err="1" smtClean="0"/>
              <a:t>labour</a:t>
            </a:r>
            <a:endParaRPr lang="tr-TR" sz="3600" dirty="0" smtClean="0"/>
          </a:p>
          <a:p>
            <a:r>
              <a:rPr lang="tr-TR" sz="3600" dirty="0" smtClean="0"/>
              <a:t>Language</a:t>
            </a:r>
          </a:p>
          <a:p>
            <a:pPr marL="0" indent="0">
              <a:buNone/>
            </a:pPr>
            <a:endParaRPr lang="tr-TR" sz="3600" dirty="0" smtClean="0"/>
          </a:p>
          <a:p>
            <a:endParaRPr lang="tr-TR" sz="3600" dirty="0" smtClean="0"/>
          </a:p>
          <a:p>
            <a:endParaRPr lang="tr-TR" sz="3600" dirty="0" smtClean="0"/>
          </a:p>
          <a:p>
            <a:r>
              <a:rPr lang="tr-TR" sz="3600" dirty="0" err="1" smtClean="0"/>
              <a:t>Agriculture</a:t>
            </a:r>
            <a:endParaRPr lang="tr-TR" sz="3600" dirty="0" smtClean="0"/>
          </a:p>
          <a:p>
            <a:r>
              <a:rPr lang="tr-TR" sz="3600" dirty="0" err="1" smtClean="0"/>
              <a:t>Engineering</a:t>
            </a:r>
            <a:endParaRPr lang="tr-TR" sz="3600" dirty="0" smtClean="0"/>
          </a:p>
          <a:p>
            <a:r>
              <a:rPr lang="tr-TR" sz="3600" dirty="0" err="1" smtClean="0"/>
              <a:t>Sex</a:t>
            </a:r>
            <a:endParaRPr lang="tr-TR" sz="3600" dirty="0" smtClean="0"/>
          </a:p>
          <a:p>
            <a:r>
              <a:rPr lang="tr-TR" sz="3600" dirty="0" err="1" smtClean="0"/>
              <a:t>War</a:t>
            </a:r>
            <a:endParaRPr 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141461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sz="3600" dirty="0" smtClean="0"/>
          </a:p>
          <a:p>
            <a:pPr marL="0" indent="0" algn="ctr">
              <a:buNone/>
            </a:pPr>
            <a:r>
              <a:rPr lang="tr-TR" sz="3600" dirty="0" err="1" smtClean="0"/>
              <a:t>What</a:t>
            </a:r>
            <a:r>
              <a:rPr lang="tr-TR" sz="3600" dirty="0" smtClean="0"/>
              <a:t> (</a:t>
            </a:r>
            <a:r>
              <a:rPr lang="tr-TR" sz="3600" dirty="0" err="1" smtClean="0"/>
              <a:t>who</a:t>
            </a:r>
            <a:r>
              <a:rPr lang="tr-TR" sz="3600" dirty="0" smtClean="0"/>
              <a:t>?) is a </a:t>
            </a:r>
            <a:r>
              <a:rPr lang="tr-TR" sz="3600" dirty="0" err="1" smtClean="0"/>
              <a:t>human</a:t>
            </a:r>
            <a:r>
              <a:rPr lang="tr-TR" sz="3600" dirty="0" smtClean="0"/>
              <a:t>, </a:t>
            </a:r>
            <a:r>
              <a:rPr lang="tr-TR" sz="3600" dirty="0" err="1" smtClean="0"/>
              <a:t>anyway</a:t>
            </a:r>
            <a:r>
              <a:rPr lang="tr-TR" sz="3600" dirty="0" smtClean="0"/>
              <a:t>?</a:t>
            </a:r>
          </a:p>
          <a:p>
            <a:pPr marL="0" indent="0" algn="ctr">
              <a:buNone/>
            </a:pPr>
            <a:endParaRPr lang="tr-TR" sz="3600" dirty="0" smtClean="0"/>
          </a:p>
          <a:p>
            <a:pPr marL="0" indent="0" algn="ctr">
              <a:buNone/>
            </a:pPr>
            <a:r>
              <a:rPr lang="tr-TR" sz="3600" dirty="0" smtClean="0"/>
              <a:t>How </a:t>
            </a:r>
            <a:r>
              <a:rPr lang="tr-TR" sz="3600" dirty="0" err="1" smtClean="0"/>
              <a:t>distinct</a:t>
            </a:r>
            <a:r>
              <a:rPr lang="tr-TR" sz="3600" dirty="0" smtClean="0"/>
              <a:t> is </a:t>
            </a:r>
            <a:r>
              <a:rPr lang="tr-TR" sz="3600" dirty="0" err="1" smtClean="0"/>
              <a:t>human</a:t>
            </a:r>
            <a:r>
              <a:rPr lang="tr-TR" sz="3600" dirty="0" smtClean="0"/>
              <a:t> </a:t>
            </a:r>
            <a:r>
              <a:rPr lang="tr-TR" sz="3600" dirty="0" err="1" smtClean="0"/>
              <a:t>culture</a:t>
            </a:r>
            <a:r>
              <a:rPr lang="tr-TR" sz="3600" dirty="0" smtClean="0"/>
              <a:t> </a:t>
            </a:r>
            <a:r>
              <a:rPr lang="tr-TR" sz="3600" dirty="0" err="1" smtClean="0"/>
              <a:t>from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cultures</a:t>
            </a:r>
            <a:r>
              <a:rPr lang="tr-TR" sz="3600" dirty="0" smtClean="0"/>
              <a:t> of </a:t>
            </a:r>
            <a:r>
              <a:rPr lang="tr-TR" sz="3600" dirty="0" err="1" smtClean="0"/>
              <a:t>other</a:t>
            </a:r>
            <a:r>
              <a:rPr lang="tr-TR" sz="3600" dirty="0" smtClean="0"/>
              <a:t> </a:t>
            </a:r>
            <a:r>
              <a:rPr lang="tr-TR" sz="3600" dirty="0" err="1" smtClean="0"/>
              <a:t>species</a:t>
            </a:r>
            <a:r>
              <a:rPr lang="tr-TR" sz="3600" dirty="0" smtClean="0"/>
              <a:t> in </a:t>
            </a:r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tr-TR" sz="3600" dirty="0" err="1" smtClean="0"/>
              <a:t>living</a:t>
            </a:r>
            <a:r>
              <a:rPr lang="tr-TR" sz="3600" dirty="0" smtClean="0"/>
              <a:t> </a:t>
            </a:r>
            <a:r>
              <a:rPr lang="tr-TR" sz="3600" dirty="0" err="1" smtClean="0"/>
              <a:t>nature</a:t>
            </a:r>
            <a:r>
              <a:rPr lang="tr-TR" sz="3600" dirty="0" smtClean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29333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Previously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course</a:t>
            </a:r>
            <a:r>
              <a:rPr lang="tr-TR" dirty="0" smtClean="0"/>
              <a:t>: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Migrating</a:t>
            </a:r>
            <a:r>
              <a:rPr lang="tr-TR" dirty="0" smtClean="0"/>
              <a:t> </a:t>
            </a:r>
            <a:r>
              <a:rPr lang="tr-TR" dirty="0"/>
              <a:t>in East-West </a:t>
            </a:r>
            <a:r>
              <a:rPr lang="tr-TR" dirty="0" err="1"/>
              <a:t>axis</a:t>
            </a:r>
            <a:r>
              <a:rPr lang="tr-TR" dirty="0"/>
              <a:t> (</a:t>
            </a:r>
            <a:r>
              <a:rPr lang="tr-TR" dirty="0" err="1"/>
              <a:t>latitude</a:t>
            </a:r>
            <a:r>
              <a:rPr lang="tr-TR" dirty="0"/>
              <a:t>) </a:t>
            </a:r>
            <a:r>
              <a:rPr lang="tr-TR" dirty="0" err="1"/>
              <a:t>means</a:t>
            </a:r>
            <a:r>
              <a:rPr lang="tr-TR" dirty="0"/>
              <a:t>: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/>
              <a:t>climate</a:t>
            </a:r>
            <a:r>
              <a:rPr lang="tr-TR" dirty="0"/>
              <a:t>, </a:t>
            </a:r>
            <a:r>
              <a:rPr lang="tr-TR" dirty="0" err="1"/>
              <a:t>similar</a:t>
            </a:r>
            <a:r>
              <a:rPr lang="tr-TR" dirty="0"/>
              <a:t> </a:t>
            </a:r>
            <a:r>
              <a:rPr lang="tr-TR" dirty="0" err="1"/>
              <a:t>environmental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conditions</a:t>
            </a:r>
            <a:r>
              <a:rPr lang="tr-TR" dirty="0"/>
              <a:t> (</a:t>
            </a:r>
            <a:r>
              <a:rPr lang="tr-TR" dirty="0" err="1"/>
              <a:t>plants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animals</a:t>
            </a:r>
            <a:r>
              <a:rPr lang="tr-TR" dirty="0"/>
              <a:t>)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Continuation</a:t>
            </a:r>
            <a:r>
              <a:rPr lang="tr-TR" dirty="0"/>
              <a:t> of </a:t>
            </a:r>
            <a:r>
              <a:rPr lang="tr-TR" dirty="0" err="1"/>
              <a:t>farming</a:t>
            </a:r>
            <a:r>
              <a:rPr lang="tr-TR" dirty="0"/>
              <a:t> </a:t>
            </a:r>
            <a:r>
              <a:rPr lang="tr-TR" dirty="0" err="1"/>
              <a:t>activity</a:t>
            </a:r>
            <a:endParaRPr lang="en-GB" dirty="0"/>
          </a:p>
          <a:p>
            <a:pPr marL="0" indent="0">
              <a:buNone/>
            </a:pPr>
            <a:endParaRPr lang="tr-TR" b="1" u="sng" dirty="0" smtClean="0"/>
          </a:p>
        </p:txBody>
      </p:sp>
      <p:pic>
        <p:nvPicPr>
          <p:cNvPr id="6" name="Resim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304136"/>
            <a:ext cx="4648199" cy="3210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50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Previously</a:t>
            </a:r>
            <a:r>
              <a:rPr lang="tr-TR" dirty="0" smtClean="0"/>
              <a:t> in </a:t>
            </a:r>
            <a:r>
              <a:rPr lang="tr-TR" dirty="0" err="1" smtClean="0"/>
              <a:t>this</a:t>
            </a:r>
            <a:r>
              <a:rPr lang="tr-TR" dirty="0" smtClean="0"/>
              <a:t> </a:t>
            </a:r>
            <a:r>
              <a:rPr lang="tr-TR" dirty="0" err="1" smtClean="0"/>
              <a:t>course</a:t>
            </a:r>
            <a:r>
              <a:rPr lang="tr-TR" dirty="0" smtClean="0"/>
              <a:t>: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 err="1"/>
              <a:t>Bob</a:t>
            </a:r>
            <a:r>
              <a:rPr lang="tr-TR" dirty="0"/>
              <a:t> Marley «</a:t>
            </a:r>
            <a:r>
              <a:rPr lang="tr-TR" dirty="0" err="1"/>
              <a:t>Buffalo</a:t>
            </a:r>
            <a:r>
              <a:rPr lang="tr-TR" dirty="0"/>
              <a:t> </a:t>
            </a:r>
            <a:r>
              <a:rPr lang="tr-TR" dirty="0" err="1"/>
              <a:t>Soldier</a:t>
            </a:r>
            <a:r>
              <a:rPr lang="tr-TR" dirty="0"/>
              <a:t>»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/>
              <a:t>«… </a:t>
            </a:r>
            <a:r>
              <a:rPr lang="tr-TR" dirty="0" err="1"/>
              <a:t>Stolen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Africa</a:t>
            </a:r>
            <a:r>
              <a:rPr lang="tr-TR" dirty="0"/>
              <a:t>,</a:t>
            </a:r>
          </a:p>
          <a:p>
            <a:pPr marL="0" indent="0">
              <a:buNone/>
            </a:pPr>
            <a:r>
              <a:rPr lang="tr-TR" dirty="0" err="1"/>
              <a:t>Going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America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Fighting</a:t>
            </a:r>
            <a:r>
              <a:rPr lang="tr-TR" dirty="0"/>
              <a:t> on </a:t>
            </a:r>
            <a:r>
              <a:rPr lang="tr-TR" dirty="0" err="1"/>
              <a:t>arrival</a:t>
            </a:r>
            <a:endParaRPr lang="tr-TR" dirty="0"/>
          </a:p>
          <a:p>
            <a:pPr marL="0" indent="0">
              <a:buNone/>
            </a:pPr>
            <a:r>
              <a:rPr lang="tr-TR" dirty="0" err="1"/>
              <a:t>Fighting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survival</a:t>
            </a:r>
            <a:r>
              <a:rPr lang="tr-TR" dirty="0"/>
              <a:t> …»</a:t>
            </a:r>
          </a:p>
          <a:p>
            <a:endParaRPr lang="tr-TR" dirty="0" smtClean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9531" y="2483761"/>
            <a:ext cx="4924269" cy="369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4303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825625"/>
            <a:ext cx="106299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b="1" u="sng" dirty="0" smtClean="0"/>
          </a:p>
          <a:p>
            <a:pPr marL="0" indent="0">
              <a:buNone/>
            </a:pPr>
            <a:r>
              <a:rPr lang="tr-TR" dirty="0" smtClean="0"/>
              <a:t>How </a:t>
            </a:r>
            <a:r>
              <a:rPr lang="tr-TR" dirty="0" err="1" smtClean="0"/>
              <a:t>many</a:t>
            </a:r>
            <a:r>
              <a:rPr lang="tr-TR" dirty="0" smtClean="0"/>
              <a:t> of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b="1" u="sng" dirty="0" smtClean="0"/>
              <a:t>not</a:t>
            </a:r>
            <a:r>
              <a:rPr lang="tr-TR" dirty="0" smtClean="0"/>
              <a:t> </a:t>
            </a:r>
            <a:r>
              <a:rPr lang="tr-TR" dirty="0" err="1" smtClean="0"/>
              <a:t>born</a:t>
            </a:r>
            <a:r>
              <a:rPr lang="tr-TR" dirty="0" smtClean="0"/>
              <a:t> in Ankara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Turkey</a:t>
            </a:r>
            <a:r>
              <a:rPr lang="tr-TR" dirty="0" smtClean="0"/>
              <a:t>)?</a:t>
            </a:r>
          </a:p>
          <a:p>
            <a:pPr marL="0" indent="0">
              <a:buNone/>
            </a:pPr>
            <a:r>
              <a:rPr lang="tr-TR" dirty="0" smtClean="0"/>
              <a:t>How </a:t>
            </a:r>
            <a:r>
              <a:rPr lang="tr-TR" dirty="0" err="1" smtClean="0"/>
              <a:t>many</a:t>
            </a:r>
            <a:r>
              <a:rPr lang="tr-TR" dirty="0" smtClean="0"/>
              <a:t> of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parents</a:t>
            </a:r>
            <a:r>
              <a:rPr lang="tr-TR" dirty="0" smtClean="0"/>
              <a:t> </a:t>
            </a:r>
            <a:r>
              <a:rPr lang="tr-TR" dirty="0" err="1" smtClean="0"/>
              <a:t>were</a:t>
            </a:r>
            <a:r>
              <a:rPr lang="tr-TR" dirty="0" smtClean="0"/>
              <a:t> </a:t>
            </a:r>
            <a:r>
              <a:rPr lang="tr-TR" b="1" u="sng" dirty="0" smtClean="0"/>
              <a:t>not</a:t>
            </a:r>
            <a:r>
              <a:rPr lang="tr-TR" dirty="0" smtClean="0"/>
              <a:t> </a:t>
            </a:r>
            <a:r>
              <a:rPr lang="tr-TR" dirty="0" err="1" smtClean="0"/>
              <a:t>born</a:t>
            </a:r>
            <a:r>
              <a:rPr lang="tr-TR" dirty="0" smtClean="0"/>
              <a:t> in Ankara 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Turkey</a:t>
            </a:r>
            <a:r>
              <a:rPr lang="tr-TR" dirty="0" smtClean="0"/>
              <a:t>)?</a:t>
            </a:r>
          </a:p>
          <a:p>
            <a:pPr marL="0" indent="0">
              <a:buNone/>
            </a:pPr>
            <a:r>
              <a:rPr lang="tr-TR" dirty="0"/>
              <a:t>How </a:t>
            </a:r>
            <a:r>
              <a:rPr lang="tr-TR" dirty="0" err="1"/>
              <a:t>many</a:t>
            </a:r>
            <a:r>
              <a:rPr lang="tr-TR" dirty="0"/>
              <a:t> of </a:t>
            </a:r>
            <a:r>
              <a:rPr lang="tr-TR" dirty="0" err="1"/>
              <a:t>your</a:t>
            </a:r>
            <a:r>
              <a:rPr lang="tr-TR" dirty="0"/>
              <a:t> </a:t>
            </a:r>
            <a:r>
              <a:rPr lang="tr-TR" dirty="0" err="1" smtClean="0"/>
              <a:t>grand</a:t>
            </a:r>
            <a:r>
              <a:rPr lang="tr-TR" dirty="0" smtClean="0"/>
              <a:t> </a:t>
            </a:r>
            <a:r>
              <a:rPr lang="tr-TR" dirty="0" err="1" smtClean="0"/>
              <a:t>parents</a:t>
            </a:r>
            <a:r>
              <a:rPr lang="tr-TR" dirty="0" smtClean="0"/>
              <a:t> </a:t>
            </a:r>
            <a:r>
              <a:rPr lang="tr-TR" dirty="0" err="1"/>
              <a:t>were</a:t>
            </a:r>
            <a:r>
              <a:rPr lang="tr-TR" dirty="0"/>
              <a:t> </a:t>
            </a:r>
            <a:r>
              <a:rPr lang="tr-TR" b="1" u="sng" dirty="0"/>
              <a:t>not</a:t>
            </a:r>
            <a:r>
              <a:rPr lang="tr-TR" dirty="0"/>
              <a:t> </a:t>
            </a:r>
            <a:r>
              <a:rPr lang="tr-TR" dirty="0" err="1"/>
              <a:t>born</a:t>
            </a:r>
            <a:r>
              <a:rPr lang="tr-TR" dirty="0"/>
              <a:t> in Ankara </a:t>
            </a:r>
            <a:r>
              <a:rPr lang="tr-TR" dirty="0" smtClean="0"/>
              <a:t>(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Turkey</a:t>
            </a:r>
            <a:r>
              <a:rPr lang="tr-TR" dirty="0" smtClean="0"/>
              <a:t>)?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How </a:t>
            </a:r>
            <a:r>
              <a:rPr lang="tr-TR" dirty="0" err="1" smtClean="0"/>
              <a:t>much</a:t>
            </a:r>
            <a:r>
              <a:rPr lang="tr-TR" dirty="0" smtClean="0"/>
              <a:t> do </a:t>
            </a:r>
            <a:r>
              <a:rPr lang="tr-TR" dirty="0" err="1" smtClean="0"/>
              <a:t>you</a:t>
            </a:r>
            <a:r>
              <a:rPr lang="tr-TR" dirty="0" smtClean="0"/>
              <a:t> </a:t>
            </a:r>
            <a:r>
              <a:rPr lang="tr-TR" dirty="0" err="1" smtClean="0"/>
              <a:t>know</a:t>
            </a:r>
            <a:r>
              <a:rPr lang="tr-TR" dirty="0" smtClean="0"/>
              <a:t> </a:t>
            </a:r>
            <a:r>
              <a:rPr lang="tr-TR" dirty="0" err="1" smtClean="0"/>
              <a:t>about</a:t>
            </a:r>
            <a:r>
              <a:rPr lang="tr-TR" dirty="0" smtClean="0"/>
              <a:t> </a:t>
            </a:r>
            <a:r>
              <a:rPr lang="tr-TR" dirty="0" err="1" smtClean="0"/>
              <a:t>your</a:t>
            </a:r>
            <a:r>
              <a:rPr lang="tr-TR" dirty="0"/>
              <a:t> </a:t>
            </a:r>
            <a:r>
              <a:rPr lang="tr-TR" dirty="0" err="1" smtClean="0"/>
              <a:t>ancestors</a:t>
            </a:r>
            <a:r>
              <a:rPr lang="tr-TR" dirty="0" smtClean="0"/>
              <a:t>?</a:t>
            </a:r>
          </a:p>
          <a:p>
            <a:pPr marL="0" indent="0">
              <a:buNone/>
            </a:pPr>
            <a:r>
              <a:rPr lang="tr-TR" dirty="0" err="1" smtClean="0"/>
              <a:t>Are</a:t>
            </a:r>
            <a:r>
              <a:rPr lang="tr-TR" dirty="0" smtClean="0"/>
              <a:t> </a:t>
            </a:r>
            <a:r>
              <a:rPr lang="tr-TR" dirty="0" err="1" smtClean="0"/>
              <a:t>there</a:t>
            </a:r>
            <a:r>
              <a:rPr lang="tr-TR" dirty="0" smtClean="0"/>
              <a:t> </a:t>
            </a:r>
            <a:r>
              <a:rPr lang="tr-TR" dirty="0" err="1" smtClean="0"/>
              <a:t>migrants</a:t>
            </a:r>
            <a:r>
              <a:rPr lang="tr-TR" dirty="0" smtClean="0"/>
              <a:t> in </a:t>
            </a:r>
            <a:r>
              <a:rPr lang="tr-TR" dirty="0" err="1" smtClean="0"/>
              <a:t>your</a:t>
            </a:r>
            <a:r>
              <a:rPr lang="tr-TR" dirty="0" smtClean="0"/>
              <a:t> </a:t>
            </a:r>
            <a:r>
              <a:rPr lang="tr-TR" dirty="0" err="1" smtClean="0"/>
              <a:t>family</a:t>
            </a:r>
            <a:r>
              <a:rPr lang="tr-TR" dirty="0" smtClean="0"/>
              <a:t>?</a:t>
            </a:r>
            <a:endParaRPr lang="tr-TR" dirty="0"/>
          </a:p>
          <a:p>
            <a:pPr marL="0" indent="0">
              <a:buNone/>
            </a:pP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880541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b="1" u="sng" dirty="0" smtClean="0"/>
          </a:p>
          <a:p>
            <a:pPr marL="0" indent="0">
              <a:buNone/>
            </a:pPr>
            <a:r>
              <a:rPr lang="tr-TR" b="1" u="sng" dirty="0" smtClean="0"/>
              <a:t>A </a:t>
            </a:r>
            <a:r>
              <a:rPr lang="tr-TR" b="1" u="sng" dirty="0" err="1" smtClean="0"/>
              <a:t>definition</a:t>
            </a:r>
            <a:r>
              <a:rPr lang="tr-TR" b="1" u="sng" dirty="0" smtClean="0"/>
              <a:t> of </a:t>
            </a:r>
            <a:r>
              <a:rPr lang="tr-TR" b="1" u="sng" dirty="0" err="1" smtClean="0"/>
              <a:t>politico</a:t>
            </a:r>
            <a:r>
              <a:rPr lang="tr-TR" b="1" u="sng" dirty="0" smtClean="0"/>
              <a:t>-legal </a:t>
            </a:r>
            <a:r>
              <a:rPr lang="tr-TR" b="1" u="sng" dirty="0" err="1" smtClean="0"/>
              <a:t>migration</a:t>
            </a:r>
            <a:r>
              <a:rPr lang="tr-TR" b="1" u="sng" dirty="0" smtClean="0"/>
              <a:t>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Moving</a:t>
            </a:r>
            <a:r>
              <a:rPr lang="tr-TR" dirty="0" smtClean="0"/>
              <a:t> of </a:t>
            </a:r>
            <a:r>
              <a:rPr lang="tr-TR" dirty="0" err="1" smtClean="0"/>
              <a:t>peoples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place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r>
              <a:rPr lang="tr-TR" dirty="0" smtClean="0"/>
              <a:t>, </a:t>
            </a:r>
          </a:p>
          <a:p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intention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settle</a:t>
            </a:r>
            <a:r>
              <a:rPr lang="tr-TR" dirty="0" smtClean="0"/>
              <a:t> </a:t>
            </a:r>
          </a:p>
          <a:p>
            <a:pPr marL="0" indent="0">
              <a:buNone/>
            </a:pPr>
            <a:r>
              <a:rPr lang="tr-TR" dirty="0" err="1" smtClean="0"/>
              <a:t>permenantly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 smtClean="0"/>
              <a:t>temporarily</a:t>
            </a:r>
            <a:endParaRPr lang="tr-TR" dirty="0" smtClean="0"/>
          </a:p>
          <a:p>
            <a:r>
              <a:rPr lang="tr-TR" dirty="0" err="1" smtClean="0"/>
              <a:t>often</a:t>
            </a:r>
            <a:r>
              <a:rPr lang="tr-TR" dirty="0" smtClean="0"/>
              <a:t>, </a:t>
            </a:r>
            <a:r>
              <a:rPr lang="tr-TR" dirty="0" err="1" smtClean="0"/>
              <a:t>with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motivation</a:t>
            </a:r>
            <a:r>
              <a:rPr lang="tr-TR" dirty="0" smtClean="0"/>
              <a:t> of </a:t>
            </a:r>
          </a:p>
          <a:p>
            <a:pPr marL="0" indent="0">
              <a:buNone/>
            </a:pPr>
            <a:r>
              <a:rPr lang="tr-TR" dirty="0" err="1" smtClean="0"/>
              <a:t>finding</a:t>
            </a:r>
            <a:r>
              <a:rPr lang="tr-TR" dirty="0" smtClean="0"/>
              <a:t> </a:t>
            </a:r>
            <a:r>
              <a:rPr lang="tr-TR" dirty="0" err="1" smtClean="0"/>
              <a:t>better</a:t>
            </a:r>
            <a:r>
              <a:rPr lang="tr-TR" dirty="0" smtClean="0"/>
              <a:t> </a:t>
            </a:r>
            <a:r>
              <a:rPr lang="tr-TR" dirty="0" err="1" smtClean="0"/>
              <a:t>conditions</a:t>
            </a:r>
            <a:r>
              <a:rPr lang="tr-TR" dirty="0" smtClean="0"/>
              <a:t> of </a:t>
            </a:r>
            <a:r>
              <a:rPr lang="tr-TR" dirty="0" err="1" smtClean="0"/>
              <a:t>living</a:t>
            </a:r>
            <a:endParaRPr lang="tr-TR" dirty="0" smtClean="0"/>
          </a:p>
        </p:txBody>
      </p:sp>
      <p:pic>
        <p:nvPicPr>
          <p:cNvPr id="1026" name="Picture 2" descr="http://173.255.224.246/blogs/allthingsexpounded/wp-content/uploads/2012/11/34-illegal-immigrant-b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8789" y="2540000"/>
            <a:ext cx="3787435" cy="337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14877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b="1" u="sng" dirty="0" smtClean="0"/>
          </a:p>
          <a:p>
            <a:pPr marL="0" indent="0">
              <a:buNone/>
            </a:pPr>
            <a:r>
              <a:rPr lang="tr-TR" b="1" u="sng" dirty="0" err="1" smtClean="0"/>
              <a:t>Politico</a:t>
            </a:r>
            <a:r>
              <a:rPr lang="tr-TR" b="1" u="sng" dirty="0" smtClean="0"/>
              <a:t>-legal </a:t>
            </a:r>
            <a:r>
              <a:rPr lang="tr-TR" b="1" u="sng" dirty="0" err="1" smtClean="0"/>
              <a:t>migration</a:t>
            </a:r>
            <a:r>
              <a:rPr lang="tr-TR" b="1" u="sng" dirty="0" smtClean="0"/>
              <a:t> is: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sz="2400" dirty="0" smtClean="0"/>
              <a:t>A </a:t>
            </a:r>
            <a:r>
              <a:rPr lang="tr-TR" sz="2400" dirty="0" err="1" smtClean="0"/>
              <a:t>social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political</a:t>
            </a:r>
            <a:r>
              <a:rPr lang="tr-TR" sz="2400" dirty="0" smtClean="0"/>
              <a:t> </a:t>
            </a:r>
            <a:r>
              <a:rPr lang="tr-TR" sz="2400" dirty="0" err="1" smtClean="0"/>
              <a:t>issue</a:t>
            </a:r>
            <a:r>
              <a:rPr lang="tr-TR" sz="2400" dirty="0" smtClean="0"/>
              <a:t> </a:t>
            </a:r>
            <a:r>
              <a:rPr lang="tr-TR" sz="2400" b="1" u="sng" dirty="0" smtClean="0"/>
              <a:t>not </a:t>
            </a:r>
            <a:r>
              <a:rPr lang="tr-TR" sz="2400" b="1" u="sng" dirty="0" err="1" smtClean="0"/>
              <a:t>only</a:t>
            </a:r>
            <a:r>
              <a:rPr lang="tr-TR" sz="2400" b="1" u="sng" dirty="0" smtClean="0"/>
              <a:t> </a:t>
            </a:r>
            <a:r>
              <a:rPr lang="tr-TR" sz="2400" dirty="0" err="1" smtClean="0"/>
              <a:t>for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present</a:t>
            </a:r>
            <a:r>
              <a:rPr lang="tr-TR" sz="2400" dirty="0" smtClean="0"/>
              <a:t> </a:t>
            </a:r>
            <a:r>
              <a:rPr lang="tr-TR" sz="2400" dirty="0" err="1" smtClean="0"/>
              <a:t>day</a:t>
            </a:r>
            <a:endParaRPr lang="tr-TR" sz="2400" dirty="0" smtClean="0"/>
          </a:p>
          <a:p>
            <a:r>
              <a:rPr lang="tr-TR" sz="2400" dirty="0" smtClean="0"/>
              <a:t>A </a:t>
            </a:r>
            <a:r>
              <a:rPr lang="tr-TR" sz="2400" dirty="0" err="1" smtClean="0"/>
              <a:t>typical</a:t>
            </a:r>
            <a:r>
              <a:rPr lang="tr-TR" sz="2400" dirty="0" smtClean="0"/>
              <a:t> </a:t>
            </a:r>
            <a:r>
              <a:rPr lang="tr-TR" sz="2400" dirty="0" err="1" smtClean="0"/>
              <a:t>behaviour</a:t>
            </a:r>
            <a:r>
              <a:rPr lang="tr-TR" sz="2400" dirty="0" smtClean="0"/>
              <a:t> </a:t>
            </a:r>
            <a:r>
              <a:rPr lang="tr-TR" sz="2400" b="1" u="sng" dirty="0" smtClean="0"/>
              <a:t>not </a:t>
            </a:r>
            <a:r>
              <a:rPr lang="tr-TR" sz="2400" b="1" u="sng" dirty="0" err="1" smtClean="0"/>
              <a:t>only</a:t>
            </a:r>
            <a:r>
              <a:rPr lang="tr-TR" sz="2400" b="1" u="sng" dirty="0" smtClean="0"/>
              <a:t> </a:t>
            </a:r>
            <a:r>
              <a:rPr lang="tr-TR" sz="2400" dirty="0" err="1" smtClean="0"/>
              <a:t>typical</a:t>
            </a:r>
            <a:r>
              <a:rPr lang="tr-TR" sz="2400" dirty="0" smtClean="0"/>
              <a:t> of </a:t>
            </a:r>
            <a:r>
              <a:rPr lang="tr-TR" sz="2400" dirty="0" err="1" smtClean="0"/>
              <a:t>humans</a:t>
            </a:r>
            <a:endParaRPr lang="tr-TR" sz="2400" dirty="0" smtClean="0"/>
          </a:p>
          <a:p>
            <a:endParaRPr lang="tr-TR" sz="2400" dirty="0" smtClean="0"/>
          </a:p>
        </p:txBody>
      </p:sp>
      <p:pic>
        <p:nvPicPr>
          <p:cNvPr id="2050" name="Picture 2" descr="http://i407.photobucket.com/albums/pp156/jhillers22/illegal-immigrants-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47075" y="2187574"/>
            <a:ext cx="3400425" cy="4124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66615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b="1" dirty="0" smtClean="0"/>
              <a:t>Migration as a </a:t>
            </a:r>
            <a:r>
              <a:rPr lang="tr-TR" b="1" dirty="0" err="1" smtClean="0"/>
              <a:t>politico</a:t>
            </a:r>
            <a:r>
              <a:rPr lang="tr-TR" b="1" dirty="0" smtClean="0"/>
              <a:t>-legal </a:t>
            </a:r>
            <a:r>
              <a:rPr lang="tr-TR" b="1" dirty="0" err="1" smtClean="0"/>
              <a:t>issue</a:t>
            </a:r>
            <a:r>
              <a:rPr lang="tr-TR" b="1" dirty="0" smtClean="0"/>
              <a:t>:</a:t>
            </a:r>
          </a:p>
          <a:p>
            <a:pPr marL="0" indent="0">
              <a:buNone/>
            </a:pPr>
            <a:endParaRPr lang="tr-TR" dirty="0"/>
          </a:p>
          <a:p>
            <a:pPr marL="514350" indent="-514350">
              <a:buAutoNum type="arabicParenBoth"/>
            </a:pPr>
            <a:r>
              <a:rPr lang="tr-TR" b="1" dirty="0" err="1" smtClean="0"/>
              <a:t>Emigration</a:t>
            </a:r>
            <a:r>
              <a:rPr lang="tr-TR" dirty="0" smtClean="0"/>
              <a:t>: </a:t>
            </a:r>
            <a:r>
              <a:rPr lang="tr-TR" dirty="0" err="1" smtClean="0"/>
              <a:t>Leaving</a:t>
            </a:r>
            <a:r>
              <a:rPr lang="tr-TR" dirty="0" smtClean="0"/>
              <a:t> </a:t>
            </a:r>
            <a:r>
              <a:rPr lang="tr-TR" dirty="0" err="1" smtClean="0"/>
              <a:t>one’s</a:t>
            </a:r>
            <a:r>
              <a:rPr lang="tr-TR" dirty="0" smtClean="0"/>
              <a:t> </a:t>
            </a:r>
            <a:r>
              <a:rPr lang="tr-TR" dirty="0" err="1" smtClean="0"/>
              <a:t>native</a:t>
            </a:r>
            <a:r>
              <a:rPr lang="tr-TR" dirty="0" smtClean="0"/>
              <a:t> </a:t>
            </a:r>
            <a:r>
              <a:rPr lang="tr-TR" dirty="0" err="1" smtClean="0"/>
              <a:t>country</a:t>
            </a:r>
            <a:endParaRPr lang="tr-TR" dirty="0" smtClean="0"/>
          </a:p>
          <a:p>
            <a:pPr marL="514350" indent="-514350">
              <a:buAutoNum type="arabicParenBoth"/>
            </a:pPr>
            <a:r>
              <a:rPr lang="tr-TR" b="1" dirty="0" err="1" smtClean="0"/>
              <a:t>Immigration</a:t>
            </a:r>
            <a:r>
              <a:rPr lang="tr-TR" dirty="0" smtClean="0"/>
              <a:t>: </a:t>
            </a:r>
            <a:r>
              <a:rPr lang="tr-TR" dirty="0" err="1" smtClean="0"/>
              <a:t>Moving</a:t>
            </a:r>
            <a:r>
              <a:rPr lang="tr-TR" dirty="0" smtClean="0"/>
              <a:t> </a:t>
            </a:r>
            <a:r>
              <a:rPr lang="tr-TR" dirty="0" err="1" smtClean="0"/>
              <a:t>from</a:t>
            </a:r>
            <a:r>
              <a:rPr lang="tr-TR" dirty="0" smtClean="0"/>
              <a:t> </a:t>
            </a:r>
            <a:r>
              <a:rPr lang="tr-TR" dirty="0" err="1" smtClean="0"/>
              <a:t>one</a:t>
            </a:r>
            <a:r>
              <a:rPr lang="tr-TR" dirty="0" smtClean="0"/>
              <a:t> </a:t>
            </a:r>
            <a:r>
              <a:rPr lang="tr-TR" dirty="0" err="1" smtClean="0"/>
              <a:t>country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dirty="0" err="1" smtClean="0"/>
              <a:t>another</a:t>
            </a:r>
            <a:endParaRPr lang="tr-TR" dirty="0" smtClean="0"/>
          </a:p>
          <a:p>
            <a:pPr marL="514350" indent="-514350">
              <a:buAutoNum type="arabicParenBoth"/>
            </a:pPr>
            <a:endParaRPr lang="tr-TR" dirty="0"/>
          </a:p>
          <a:p>
            <a:r>
              <a:rPr lang="tr-TR" sz="2400" dirty="0" err="1" smtClean="0"/>
              <a:t>Both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intent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settle</a:t>
            </a:r>
            <a:r>
              <a:rPr lang="tr-TR" sz="2400" dirty="0" smtClean="0"/>
              <a:t> </a:t>
            </a:r>
            <a:r>
              <a:rPr lang="tr-TR" sz="2400" dirty="0" err="1" smtClean="0"/>
              <a:t>permanently</a:t>
            </a:r>
            <a:r>
              <a:rPr lang="tr-TR" sz="2400" dirty="0" smtClean="0"/>
              <a:t> </a:t>
            </a:r>
            <a:r>
              <a:rPr lang="tr-TR" sz="2400" dirty="0" err="1" smtClean="0"/>
              <a:t>or</a:t>
            </a:r>
            <a:r>
              <a:rPr lang="tr-TR" sz="2400" dirty="0" smtClean="0"/>
              <a:t> </a:t>
            </a:r>
            <a:r>
              <a:rPr lang="tr-TR" sz="2400" dirty="0" err="1" smtClean="0"/>
              <a:t>temporarily</a:t>
            </a:r>
            <a:endParaRPr lang="tr-TR" sz="2400" dirty="0" smtClean="0"/>
          </a:p>
          <a:p>
            <a:r>
              <a:rPr lang="tr-TR" sz="2400" dirty="0" err="1" smtClean="0"/>
              <a:t>National</a:t>
            </a:r>
            <a:r>
              <a:rPr lang="tr-TR" sz="2400" dirty="0" smtClean="0"/>
              <a:t> </a:t>
            </a:r>
            <a:r>
              <a:rPr lang="tr-TR" sz="2400" dirty="0" err="1" smtClean="0"/>
              <a:t>borders</a:t>
            </a:r>
            <a:r>
              <a:rPr lang="tr-TR" sz="2400" dirty="0" smtClean="0"/>
              <a:t> </a:t>
            </a:r>
            <a:r>
              <a:rPr lang="tr-TR" sz="2400" dirty="0" err="1" smtClean="0"/>
              <a:t>matter</a:t>
            </a:r>
            <a:endParaRPr lang="tr-TR" sz="2400" dirty="0" smtClean="0"/>
          </a:p>
          <a:p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legal </a:t>
            </a:r>
            <a:r>
              <a:rPr lang="tr-TR" sz="2400" dirty="0" err="1" smtClean="0"/>
              <a:t>issues</a:t>
            </a:r>
            <a:r>
              <a:rPr lang="tr-TR" sz="2400" dirty="0" smtClean="0"/>
              <a:t> (</a:t>
            </a:r>
            <a:r>
              <a:rPr lang="tr-TR" sz="2400" dirty="0" err="1" smtClean="0"/>
              <a:t>visas</a:t>
            </a:r>
            <a:r>
              <a:rPr lang="tr-TR" sz="2400" dirty="0" smtClean="0"/>
              <a:t>, </a:t>
            </a:r>
            <a:r>
              <a:rPr lang="tr-TR" sz="2400" dirty="0" err="1" smtClean="0"/>
              <a:t>work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residence</a:t>
            </a:r>
            <a:r>
              <a:rPr lang="tr-TR" sz="2400" dirty="0" smtClean="0"/>
              <a:t> </a:t>
            </a:r>
            <a:r>
              <a:rPr lang="tr-TR" sz="2400" dirty="0" err="1" smtClean="0"/>
              <a:t>permit</a:t>
            </a:r>
            <a:r>
              <a:rPr lang="tr-TR" sz="2400" dirty="0" smtClean="0"/>
              <a:t>)</a:t>
            </a:r>
          </a:p>
          <a:p>
            <a:pPr marL="0" indent="0">
              <a:buNone/>
            </a:pPr>
            <a:r>
              <a:rPr lang="tr-TR" sz="2400" dirty="0" err="1" smtClean="0"/>
              <a:t>matter</a:t>
            </a:r>
            <a:r>
              <a:rPr lang="tr-TR" sz="2400" dirty="0" smtClean="0"/>
              <a:t>, </a:t>
            </a:r>
            <a:r>
              <a:rPr lang="tr-TR" sz="2400" dirty="0" err="1" smtClean="0"/>
              <a:t>too</a:t>
            </a:r>
            <a:r>
              <a:rPr lang="tr-TR" sz="2400" dirty="0" smtClean="0"/>
              <a:t>.</a:t>
            </a:r>
          </a:p>
        </p:txBody>
      </p:sp>
      <p:pic>
        <p:nvPicPr>
          <p:cNvPr id="3074" name="Picture 2" descr="http://www.motherjones.com/files/images/Blog_Immigration_Sig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829" y="4076700"/>
            <a:ext cx="3685171" cy="246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30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Migration as a </a:t>
            </a:r>
            <a:r>
              <a:rPr lang="tr-TR" dirty="0" err="1" smtClean="0"/>
              <a:t>Mechanism</a:t>
            </a:r>
            <a:r>
              <a:rPr lang="tr-TR" dirty="0" smtClean="0"/>
              <a:t> of </a:t>
            </a:r>
            <a:r>
              <a:rPr lang="tr-TR" dirty="0" err="1" smtClean="0"/>
              <a:t>Survival</a:t>
            </a:r>
            <a:endParaRPr lang="en-GB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tr-TR" b="1" dirty="0" smtClean="0"/>
          </a:p>
          <a:p>
            <a:pPr marL="0" indent="0">
              <a:buNone/>
            </a:pPr>
            <a:r>
              <a:rPr lang="tr-TR" b="1" dirty="0" err="1" smtClean="0"/>
              <a:t>Types</a:t>
            </a:r>
            <a:r>
              <a:rPr lang="tr-TR" b="1" dirty="0" smtClean="0"/>
              <a:t> of Migration: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 smtClean="0"/>
              <a:t>Involuntary</a:t>
            </a:r>
            <a:r>
              <a:rPr lang="tr-TR" dirty="0" smtClean="0"/>
              <a:t> </a:t>
            </a:r>
            <a:r>
              <a:rPr lang="tr-TR" dirty="0" err="1" smtClean="0"/>
              <a:t>migration</a:t>
            </a:r>
            <a:endParaRPr lang="tr-TR" dirty="0" smtClean="0"/>
          </a:p>
          <a:p>
            <a:r>
              <a:rPr lang="tr-TR" dirty="0" smtClean="0"/>
              <a:t>Migration </a:t>
            </a:r>
            <a:r>
              <a:rPr lang="tr-TR" dirty="0" err="1" smtClean="0"/>
              <a:t>within</a:t>
            </a:r>
            <a:r>
              <a:rPr lang="tr-TR" dirty="0" smtClean="0"/>
              <a:t> a </a:t>
            </a:r>
            <a:r>
              <a:rPr lang="tr-TR" dirty="0" err="1" smtClean="0"/>
              <a:t>nation</a:t>
            </a:r>
            <a:endParaRPr lang="tr-TR" dirty="0" smtClean="0"/>
          </a:p>
          <a:p>
            <a:r>
              <a:rPr lang="tr-TR" dirty="0" err="1" smtClean="0"/>
              <a:t>Seasonal</a:t>
            </a:r>
            <a:r>
              <a:rPr lang="tr-TR" dirty="0" smtClean="0"/>
              <a:t> </a:t>
            </a:r>
            <a:r>
              <a:rPr lang="tr-TR" dirty="0" err="1" smtClean="0"/>
              <a:t>migration</a:t>
            </a:r>
            <a:endParaRPr lang="tr-TR" dirty="0" smtClean="0"/>
          </a:p>
          <a:p>
            <a:r>
              <a:rPr lang="tr-TR" dirty="0" err="1" smtClean="0"/>
              <a:t>Circular</a:t>
            </a:r>
            <a:r>
              <a:rPr lang="tr-TR" dirty="0" smtClean="0"/>
              <a:t> </a:t>
            </a:r>
            <a:r>
              <a:rPr lang="tr-TR" dirty="0" err="1" smtClean="0"/>
              <a:t>migration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953670"/>
            <a:ext cx="5003800" cy="422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28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949</Words>
  <Application>Microsoft Office PowerPoint</Application>
  <PresentationFormat>Widescreen</PresentationFormat>
  <Paragraphs>203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1" baseType="lpstr">
      <vt:lpstr>Arial</vt:lpstr>
      <vt:lpstr>Calibri</vt:lpstr>
      <vt:lpstr>Calibri Light</vt:lpstr>
      <vt:lpstr>Office Theme</vt:lpstr>
      <vt:lpstr>Evrim, Kurumlar ve İktisat Kuramı Göç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  <vt:lpstr>Migration as a Mechanism of Survival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Evolution, Complexity,  and Big Data Economy Week 12</dc:title>
  <dc:creator>Altug Yalcintas</dc:creator>
  <cp:lastModifiedBy>Altug Yalcintas</cp:lastModifiedBy>
  <cp:revision>4</cp:revision>
  <dcterms:created xsi:type="dcterms:W3CDTF">2020-02-13T14:40:21Z</dcterms:created>
  <dcterms:modified xsi:type="dcterms:W3CDTF">2020-02-13T17:05:46Z</dcterms:modified>
</cp:coreProperties>
</file>