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64" r:id="rId3"/>
    <p:sldId id="265" r:id="rId4"/>
    <p:sldId id="266" r:id="rId5"/>
    <p:sldId id="275" r:id="rId6"/>
    <p:sldId id="267" r:id="rId7"/>
    <p:sldId id="276" r:id="rId8"/>
    <p:sldId id="268" r:id="rId9"/>
    <p:sldId id="269" r:id="rId10"/>
    <p:sldId id="273" r:id="rId11"/>
    <p:sldId id="270" r:id="rId12"/>
    <p:sldId id="271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997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108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3141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694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0192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739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075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057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3888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93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073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11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Sosyal D</a:t>
            </a:r>
            <a:r>
              <a:rPr lang="tr-TR" b="1" dirty="0" smtClean="0"/>
              <a:t>üşünceler Tarihi</a:t>
            </a:r>
            <a:br>
              <a:rPr lang="tr-TR" b="1" dirty="0" smtClean="0"/>
            </a:b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 </a:t>
            </a:r>
            <a:r>
              <a:rPr lang="tr-TR" sz="3200" b="1" dirty="0" smtClean="0"/>
              <a:t>8. </a:t>
            </a:r>
            <a:r>
              <a:rPr lang="tr-TR" sz="3200" b="1" smtClean="0"/>
              <a:t>Hafta</a:t>
            </a:r>
            <a:br>
              <a:rPr lang="tr-TR" sz="3200" b="1" smtClean="0"/>
            </a:br>
            <a:r>
              <a:rPr lang="tr-TR" sz="3200" b="1" smtClean="0"/>
              <a:t>Rönesans ve Reform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81535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743" y="1128940"/>
            <a:ext cx="10515600" cy="4351338"/>
          </a:xfrm>
        </p:spPr>
        <p:txBody>
          <a:bodyPr>
            <a:noAutofit/>
          </a:bodyPr>
          <a:lstStyle/>
          <a:p>
            <a:r>
              <a:rPr lang="tr-TR" dirty="0" smtClean="0"/>
              <a:t>Siyasal otorite olarak Kilise güçlüydü bu da yeni düzen içinde çok arzu edilen bir durum değildir. </a:t>
            </a:r>
          </a:p>
          <a:p>
            <a:endParaRPr lang="tr-TR" dirty="0" smtClean="0"/>
          </a:p>
          <a:p>
            <a:r>
              <a:rPr lang="tr-TR" dirty="0" smtClean="0"/>
              <a:t>Kilise feodal düzenin toprak sisteminin koruyucusu aynı zamanda. (Kendi varlığı bu topraklara bağlıdır.) </a:t>
            </a:r>
          </a:p>
          <a:p>
            <a:endParaRPr lang="tr-TR" dirty="0" smtClean="0"/>
          </a:p>
          <a:p>
            <a:r>
              <a:rPr lang="tr-TR" dirty="0" smtClean="0"/>
              <a:t>M. Luther Roma’ya-Vatikan’a yanlış giden unsurları anlatmak üzere yolculuk eder. </a:t>
            </a:r>
          </a:p>
          <a:p>
            <a:endParaRPr lang="tr-TR" dirty="0" smtClean="0"/>
          </a:p>
          <a:p>
            <a:r>
              <a:rPr lang="tr-TR" dirty="0" smtClean="0"/>
              <a:t>Eser: </a:t>
            </a:r>
            <a:r>
              <a:rPr lang="tr-TR" dirty="0" smtClean="0"/>
              <a:t>(</a:t>
            </a:r>
            <a:r>
              <a:rPr lang="tr-TR" i="1" dirty="0" smtClean="0"/>
              <a:t>Hristiyanların Başkaldırı ve Ayaklanmalardan Kaçınmalarına Çağrı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7353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6343"/>
            <a:ext cx="10515600" cy="5320620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Düşünsel nedenler:</a:t>
            </a:r>
            <a:r>
              <a:rPr lang="tr-TR" dirty="0" smtClean="0"/>
              <a:t> Dönemin aydınları için  insan aklını sınırlayan yapıdan çıkmak şart. </a:t>
            </a:r>
          </a:p>
          <a:p>
            <a:r>
              <a:rPr lang="tr-TR" dirty="0" smtClean="0"/>
              <a:t>İnsan bedeni kötülüğün kaynağı olarak resmedilmiştir, öncesinde. Rönesans ile insan bedenine yönelindi. </a:t>
            </a:r>
          </a:p>
          <a:p>
            <a:r>
              <a:rPr lang="tr-TR" b="1" dirty="0" smtClean="0"/>
              <a:t>Siyasal neden:</a:t>
            </a:r>
            <a:r>
              <a:rPr lang="tr-TR" dirty="0" smtClean="0"/>
              <a:t> Habsburg ve Fransız hanedanlarının savaşları (Katolikler) Protestanlığın yayılmasında etkili oldu.  </a:t>
            </a:r>
          </a:p>
          <a:p>
            <a:r>
              <a:rPr lang="tr-TR" dirty="0" smtClean="0"/>
              <a:t>İngiltere’de reform daha farklıdır. </a:t>
            </a:r>
          </a:p>
          <a:p>
            <a:r>
              <a:rPr lang="tr-TR" dirty="0" smtClean="0"/>
              <a:t>Din adamlarının yerine kral etkilidir burada: ( 8. Henry’nin boşanmasına izin verilmemesi)</a:t>
            </a:r>
          </a:p>
          <a:p>
            <a:r>
              <a:rPr lang="tr-TR" dirty="0" smtClean="0"/>
              <a:t> Anglikanizm başlıyor. </a:t>
            </a:r>
          </a:p>
          <a:p>
            <a:r>
              <a:rPr lang="tr-TR" b="1" dirty="0" smtClean="0"/>
              <a:t>1532 Ingiliz Kilisesinin Roma Katolik kilisesinden ayrılması gerçekleşti.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1034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286"/>
            <a:ext cx="10515600" cy="53786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Protestanlık </a:t>
            </a:r>
          </a:p>
          <a:p>
            <a:r>
              <a:rPr lang="tr-TR" dirty="0" smtClean="0"/>
              <a:t>İnsanlar </a:t>
            </a:r>
            <a:r>
              <a:rPr lang="tr-TR" dirty="0"/>
              <a:t>dünyaya belirli amaçlar doğrultusunda gelir ve tanrının onlara biçtiği yaşamı kurallara uygun biçimde </a:t>
            </a:r>
            <a:r>
              <a:rPr lang="tr-TR" dirty="0" smtClean="0"/>
              <a:t>yaşar.</a:t>
            </a:r>
          </a:p>
          <a:p>
            <a:r>
              <a:rPr lang="tr-TR" b="1" dirty="0" smtClean="0"/>
              <a:t>Sadelik</a:t>
            </a:r>
            <a:r>
              <a:rPr lang="tr-TR" b="1" dirty="0"/>
              <a:t>, tevazu, çalışkanlık, dakiklik gibi kavramlar erdem olarak tanımlandı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Bizi </a:t>
            </a:r>
            <a:r>
              <a:rPr lang="tr-TR" dirty="0"/>
              <a:t>yakından ilgilendiren temel kavram bu kavramlardan beslenen tanrının </a:t>
            </a:r>
            <a:r>
              <a:rPr lang="tr-TR" b="1" dirty="0"/>
              <a:t>meslek çağrısıydı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Çalışmak, </a:t>
            </a:r>
            <a:r>
              <a:rPr lang="tr-TR" b="1" dirty="0" smtClean="0"/>
              <a:t>tanrının </a:t>
            </a:r>
            <a:r>
              <a:rPr lang="tr-TR" b="1" dirty="0"/>
              <a:t>cennetine mazhar </a:t>
            </a:r>
            <a:r>
              <a:rPr lang="tr-TR" b="1" dirty="0" smtClean="0"/>
              <a:t>olmaya aracılık eder. </a:t>
            </a:r>
          </a:p>
          <a:p>
            <a:r>
              <a:rPr lang="tr-TR" dirty="0" smtClean="0"/>
              <a:t>Bu düşünce </a:t>
            </a:r>
            <a:r>
              <a:rPr lang="tr-TR" dirty="0"/>
              <a:t>evrilerek </a:t>
            </a:r>
            <a:r>
              <a:rPr lang="tr-TR" b="1" u="sng" dirty="0"/>
              <a:t>kapitalist </a:t>
            </a:r>
            <a:r>
              <a:rPr lang="tr-TR" dirty="0"/>
              <a:t>üretim biçimini yaratacak dinsel kaynağı </a:t>
            </a:r>
            <a:r>
              <a:rPr lang="tr-TR" dirty="0" smtClean="0"/>
              <a:t>oluşturmuştur, Weber’in analizine göre.</a:t>
            </a:r>
          </a:p>
          <a:p>
            <a:r>
              <a:rPr lang="tr-TR" dirty="0" smtClean="0"/>
              <a:t>Max Weber: </a:t>
            </a:r>
            <a:r>
              <a:rPr lang="tr-TR" i="1" dirty="0" smtClean="0"/>
              <a:t>Protestan Ahlakı ve Kapitalizmin Ruhu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45070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Haçlı seferleri sonrası,</a:t>
            </a:r>
            <a:endParaRPr lang="tr-TR" dirty="0"/>
          </a:p>
          <a:p>
            <a:r>
              <a:rPr lang="tr-TR" dirty="0" smtClean="0"/>
              <a:t>Batı </a:t>
            </a:r>
            <a:r>
              <a:rPr lang="tr-TR" dirty="0"/>
              <a:t>uygarlığını dönüştürecek unsurlarla tanıştı Avrupa.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teknik ilerlemeler yeni dönemde kilit rol oynamıştır: iktisadi, siyasi, toplumsal, kültürel ve dinsel  büyük sonuçlar gerçekleşmiştir. </a:t>
            </a:r>
            <a:endParaRPr lang="tr-TR" dirty="0" smtClean="0"/>
          </a:p>
          <a:p>
            <a:r>
              <a:rPr lang="tr-TR" dirty="0" smtClean="0"/>
              <a:t>Coğrafi </a:t>
            </a:r>
            <a:r>
              <a:rPr lang="tr-TR" dirty="0"/>
              <a:t>keşiflerin en önemli sonucu kapitalizm için gerekli ortamın hazırlanması olmuştur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Portekiz</a:t>
            </a:r>
            <a:r>
              <a:rPr lang="tr-TR" dirty="0"/>
              <a:t>, İspanya, İngilitere, Hollanda Fransa için sömürgecilik başlıyor, yeni ticaret yolları, biçimleri oluşuyor. </a:t>
            </a:r>
          </a:p>
          <a:p>
            <a:r>
              <a:rPr lang="tr-TR" dirty="0"/>
              <a:t>Ticareti de değiştiriyor, yeni kıta için </a:t>
            </a:r>
            <a:r>
              <a:rPr lang="tr-TR" b="1" dirty="0"/>
              <a:t>afrikadan siyahlar köle</a:t>
            </a:r>
            <a:r>
              <a:rPr lang="tr-TR" dirty="0"/>
              <a:t> olarak taşınıyor. </a:t>
            </a:r>
            <a:r>
              <a:rPr lang="tr-TR" dirty="0" smtClean="0"/>
              <a:t>(16.yy)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773408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RÖNESANS: (14-16yy) yeniden doğuş.</a:t>
            </a:r>
            <a:r>
              <a:rPr lang="tr-TR" dirty="0"/>
              <a:t>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Server Tanilli ,burjuvazinin </a:t>
            </a:r>
            <a:r>
              <a:rPr lang="tr-TR" dirty="0"/>
              <a:t>kültür </a:t>
            </a:r>
            <a:r>
              <a:rPr lang="tr-TR" dirty="0" smtClean="0"/>
              <a:t>devrimi» </a:t>
            </a:r>
            <a:r>
              <a:rPr lang="tr-TR" dirty="0"/>
              <a:t>(s79). İtalya şehir devletlerinde başlamıştır. </a:t>
            </a:r>
            <a:endParaRPr lang="tr-TR" dirty="0" smtClean="0"/>
          </a:p>
          <a:p>
            <a:r>
              <a:rPr lang="tr-TR" dirty="0" smtClean="0"/>
              <a:t>Floransa</a:t>
            </a:r>
            <a:r>
              <a:rPr lang="tr-TR" dirty="0"/>
              <a:t>, Milano, Ceneviz </a:t>
            </a:r>
            <a:r>
              <a:rPr lang="tr-TR" dirty="0" smtClean="0"/>
              <a:t>Venedik gibi kentlerde canlı </a:t>
            </a:r>
            <a:r>
              <a:rPr lang="tr-TR" dirty="0"/>
              <a:t>ticari teşebbüsler </a:t>
            </a:r>
            <a:r>
              <a:rPr lang="tr-TR" dirty="0" smtClean="0"/>
              <a:t>vardı. </a:t>
            </a:r>
          </a:p>
          <a:p>
            <a:r>
              <a:rPr lang="tr-TR" dirty="0" smtClean="0"/>
              <a:t>Bölgenin ekonomik </a:t>
            </a:r>
            <a:r>
              <a:rPr lang="tr-TR" dirty="0"/>
              <a:t>ve kültürel zenginliği de </a:t>
            </a:r>
            <a:r>
              <a:rPr lang="tr-TR" dirty="0" smtClean="0"/>
              <a:t>vardı. </a:t>
            </a:r>
            <a:endParaRPr lang="tr-TR" dirty="0"/>
          </a:p>
          <a:p>
            <a:r>
              <a:rPr lang="tr-TR" dirty="0" smtClean="0"/>
              <a:t>Bu hareketle Eski Yunan </a:t>
            </a:r>
            <a:r>
              <a:rPr lang="tr-TR" dirty="0"/>
              <a:t>sanatına </a:t>
            </a:r>
            <a:r>
              <a:rPr lang="tr-TR" dirty="0" smtClean="0"/>
              <a:t>yeniden ilgi duyuluyor: </a:t>
            </a:r>
          </a:p>
          <a:p>
            <a:pPr marL="0" indent="0">
              <a:buNone/>
            </a:pPr>
            <a:r>
              <a:rPr lang="tr-TR" dirty="0"/>
              <a:t>	-</a:t>
            </a:r>
            <a:r>
              <a:rPr lang="tr-TR" dirty="0" smtClean="0"/>
              <a:t>antik </a:t>
            </a:r>
            <a:r>
              <a:rPr lang="tr-TR" dirty="0"/>
              <a:t>çağ </a:t>
            </a:r>
            <a:r>
              <a:rPr lang="tr-TR" dirty="0" smtClean="0"/>
              <a:t>sanatı </a:t>
            </a:r>
            <a:r>
              <a:rPr lang="tr-TR" dirty="0"/>
              <a:t>dünyevi ve canlıdır.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-</a:t>
            </a:r>
            <a:r>
              <a:rPr lang="tr-TR" dirty="0" smtClean="0"/>
              <a:t>ortaçağ </a:t>
            </a:r>
            <a:r>
              <a:rPr lang="tr-TR" dirty="0"/>
              <a:t>ideolojisinden kopuş </a:t>
            </a:r>
            <a:r>
              <a:rPr lang="tr-TR" dirty="0" smtClean="0"/>
              <a:t>gereklidir ve bu yeni düşünce ortaçağın zıddıdır.) </a:t>
            </a:r>
            <a:endParaRPr lang="tr-TR" dirty="0"/>
          </a:p>
          <a:p>
            <a:r>
              <a:rPr lang="tr-TR" dirty="0" smtClean="0"/>
              <a:t>-Dinsel </a:t>
            </a:r>
            <a:r>
              <a:rPr lang="tr-TR" dirty="0"/>
              <a:t>konularda bile insanı merkeze </a:t>
            </a:r>
            <a:r>
              <a:rPr lang="tr-TR" dirty="0" smtClean="0"/>
              <a:t>alan bir yaklaşıma sahiptir</a:t>
            </a:r>
            <a:endParaRPr lang="tr-TR" dirty="0"/>
          </a:p>
          <a:p>
            <a:r>
              <a:rPr lang="tr-TR" dirty="0" smtClean="0"/>
              <a:t>-Dünya gerçeklerinin sorgulanması arzusu hakimdir. 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329331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3429"/>
            <a:ext cx="10515600" cy="5233534"/>
          </a:xfrm>
        </p:spPr>
        <p:txBody>
          <a:bodyPr>
            <a:normAutofit/>
          </a:bodyPr>
          <a:lstStyle/>
          <a:p>
            <a:r>
              <a:rPr lang="tr-TR" dirty="0"/>
              <a:t>Bunlar </a:t>
            </a:r>
            <a:r>
              <a:rPr lang="tr-TR" dirty="0" smtClean="0"/>
              <a:t>Ortaçağ </a:t>
            </a:r>
            <a:r>
              <a:rPr lang="tr-TR" dirty="0"/>
              <a:t>skolastik düşünüşünün zıttıdır. Dünya değil öte dünya </a:t>
            </a:r>
            <a:r>
              <a:rPr lang="tr-TR" dirty="0" smtClean="0"/>
              <a:t>düşünülüyor, tartışılıyordu:  </a:t>
            </a:r>
          </a:p>
          <a:p>
            <a:endParaRPr lang="tr-TR" dirty="0" smtClean="0"/>
          </a:p>
          <a:p>
            <a:r>
              <a:rPr lang="tr-TR" dirty="0" smtClean="0"/>
              <a:t>Aklı değil iman önemseniyor ve düşüncenin merkezinde Tanrı yer alıyordu.. </a:t>
            </a:r>
          </a:p>
          <a:p>
            <a:endParaRPr lang="tr-TR" dirty="0"/>
          </a:p>
          <a:p>
            <a:r>
              <a:rPr lang="tr-TR" dirty="0" smtClean="0"/>
              <a:t>Latince </a:t>
            </a:r>
            <a:r>
              <a:rPr lang="tr-TR" dirty="0"/>
              <a:t>yeniden önem kazanıyor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Ortaçağ </a:t>
            </a:r>
            <a:r>
              <a:rPr lang="tr-TR" dirty="0"/>
              <a:t>birleşmiş bir toplumu savunurken R</a:t>
            </a:r>
            <a:r>
              <a:rPr lang="tr-TR" dirty="0" smtClean="0"/>
              <a:t>önesans </a:t>
            </a:r>
            <a:r>
              <a:rPr lang="tr-TR" dirty="0"/>
              <a:t>bireyi </a:t>
            </a:r>
            <a:r>
              <a:rPr lang="tr-TR" dirty="0" smtClean="0"/>
              <a:t>ön plana çıkarmaktadır.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2322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7599"/>
            <a:ext cx="10515600" cy="5059363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Kiliseye </a:t>
            </a:r>
            <a:r>
              <a:rPr lang="tr-TR" dirty="0"/>
              <a:t>karşı başkaldırı da </a:t>
            </a:r>
            <a:r>
              <a:rPr lang="tr-TR" dirty="0" smtClean="0"/>
              <a:t>sözkonusu bu dönemde: </a:t>
            </a:r>
          </a:p>
          <a:p>
            <a:r>
              <a:rPr lang="tr-TR" dirty="0" smtClean="0"/>
              <a:t>Reformasyon </a:t>
            </a:r>
            <a:r>
              <a:rPr lang="tr-TR" dirty="0"/>
              <a:t>ve Protestanlık, başkaldırının dindeki görünümüdür.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Burjuvazinin yaşam anlayışının etkisi çok büyüktür. </a:t>
            </a:r>
            <a:endParaRPr lang="tr-TR" dirty="0" smtClean="0"/>
          </a:p>
          <a:p>
            <a:r>
              <a:rPr lang="tr-TR" dirty="0" smtClean="0"/>
              <a:t>İktisadi </a:t>
            </a:r>
            <a:r>
              <a:rPr lang="tr-TR" dirty="0"/>
              <a:t>gelişmeler bu yeni sınıfın lehine işliyor. Aristokratlara karşı </a:t>
            </a:r>
            <a:r>
              <a:rPr lang="tr-TR" dirty="0" smtClean="0"/>
              <a:t>burjuvazi, </a:t>
            </a:r>
            <a:r>
              <a:rPr lang="tr-TR" dirty="0"/>
              <a:t>kentlerdeki tacirler güçleniyor.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Leonardo da Vinci, Michelangelo Buonarotti Raffaello </a:t>
            </a:r>
            <a:r>
              <a:rPr lang="tr-TR" dirty="0" smtClean="0"/>
              <a:t>Sanzio önemli isimleri dönemin.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0244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 </a:t>
            </a:r>
            <a:br>
              <a:rPr lang="tr-TR" dirty="0" smtClean="0"/>
            </a:br>
            <a:r>
              <a:rPr lang="tr-TR" b="1" dirty="0" smtClean="0"/>
              <a:t>HÜMANİZM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Rönesansın</a:t>
            </a:r>
            <a:r>
              <a:rPr lang="tr-TR" dirty="0" smtClean="0"/>
              <a:t> ideolojisidir ve </a:t>
            </a:r>
            <a:r>
              <a:rPr lang="tr-TR" dirty="0" smtClean="0"/>
              <a:t>İtalya’da doğmuştur</a:t>
            </a:r>
            <a:r>
              <a:rPr lang="tr-TR" dirty="0" smtClean="0"/>
              <a:t>.  </a:t>
            </a:r>
          </a:p>
          <a:p>
            <a:r>
              <a:rPr lang="tr-TR" dirty="0" smtClean="0"/>
              <a:t>Dinden </a:t>
            </a:r>
            <a:r>
              <a:rPr lang="tr-TR" dirty="0"/>
              <a:t>bağımsız bir kültür kurma anlayışını temsil ediyor. </a:t>
            </a:r>
            <a:endParaRPr lang="tr-TR" dirty="0" smtClean="0"/>
          </a:p>
          <a:p>
            <a:r>
              <a:rPr lang="tr-TR" dirty="0" smtClean="0"/>
              <a:t>İnsan </a:t>
            </a:r>
            <a:r>
              <a:rPr lang="tr-TR" dirty="0"/>
              <a:t>ve dünya ile ilgili bir felsefe yaratılmak </a:t>
            </a:r>
            <a:r>
              <a:rPr lang="tr-TR" dirty="0" smtClean="0"/>
              <a:t>istenmiştir: Düşüncenin merkezindedir insan. (Hümanistler, </a:t>
            </a:r>
            <a:r>
              <a:rPr lang="tr-TR" dirty="0"/>
              <a:t>dinle yakından ilgili kişiler</a:t>
            </a:r>
            <a:r>
              <a:rPr lang="tr-TR" dirty="0" smtClean="0"/>
              <a:t>.)</a:t>
            </a:r>
          </a:p>
          <a:p>
            <a:r>
              <a:rPr lang="tr-TR" dirty="0" smtClean="0"/>
              <a:t> </a:t>
            </a:r>
            <a:r>
              <a:rPr lang="tr-TR" dirty="0"/>
              <a:t>İnsanın evren hakkındaki düşünceleri değişiyor bu dönemde. </a:t>
            </a:r>
            <a:endParaRPr lang="tr-TR" dirty="0" smtClean="0"/>
          </a:p>
          <a:p>
            <a:r>
              <a:rPr lang="tr-TR" b="1" dirty="0" smtClean="0"/>
              <a:t>14.yy </a:t>
            </a:r>
            <a:r>
              <a:rPr lang="tr-TR" b="1" dirty="0"/>
              <a:t>şair Petrarca </a:t>
            </a:r>
            <a:endParaRPr lang="tr-TR" dirty="0"/>
          </a:p>
          <a:p>
            <a:r>
              <a:rPr lang="tr-TR" dirty="0"/>
              <a:t>15.yy Lorenzo di Medici (Floransa) kaynak sağlıyor ve </a:t>
            </a:r>
            <a:r>
              <a:rPr lang="tr-TR" dirty="0" smtClean="0"/>
              <a:t>destekliyor sanatçıları.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131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172" y="1085396"/>
            <a:ext cx="10515600" cy="4351338"/>
          </a:xfrm>
        </p:spPr>
        <p:txBody>
          <a:bodyPr>
            <a:noAutofit/>
          </a:bodyPr>
          <a:lstStyle/>
          <a:p>
            <a:r>
              <a:rPr lang="tr-TR" dirty="0" smtClean="0"/>
              <a:t>Erasmus</a:t>
            </a:r>
            <a:r>
              <a:rPr lang="tr-TR" dirty="0"/>
              <a:t>, </a:t>
            </a:r>
            <a:r>
              <a:rPr lang="tr-TR" dirty="0" smtClean="0"/>
              <a:t>İngiltere’de </a:t>
            </a:r>
            <a:r>
              <a:rPr lang="tr-TR" dirty="0"/>
              <a:t>Thomas More, Francis </a:t>
            </a:r>
            <a:r>
              <a:rPr lang="tr-TR" dirty="0" smtClean="0"/>
              <a:t>Bacon, Shakespeare</a:t>
            </a:r>
          </a:p>
          <a:p>
            <a:r>
              <a:rPr lang="tr-TR" dirty="0" smtClean="0"/>
              <a:t>İtalya’da Machiavelli  (Prens/Hükümdar). İspanya’da Cervantes (Don Kişot) </a:t>
            </a:r>
          </a:p>
          <a:p>
            <a:endParaRPr lang="tr-TR" dirty="0" smtClean="0"/>
          </a:p>
          <a:p>
            <a:r>
              <a:rPr lang="tr-TR" dirty="0" smtClean="0"/>
              <a:t>Bireyin- insanın önplanda tutulması burjuvazinin ideolojisi olan liberalizm içinde bireyciliğe hizmet etmiştir. </a:t>
            </a:r>
          </a:p>
          <a:p>
            <a:endParaRPr lang="tr-TR" dirty="0" smtClean="0"/>
          </a:p>
          <a:p>
            <a:r>
              <a:rPr lang="tr-TR" b="1" dirty="0" smtClean="0"/>
              <a:t>İdeal bir insan</a:t>
            </a:r>
            <a:r>
              <a:rPr lang="tr-TR" dirty="0" smtClean="0"/>
              <a:t> tipi vardır burada, dünya nimetlerine layık, değerlidir bu yeni insan. </a:t>
            </a:r>
          </a:p>
          <a:p>
            <a:r>
              <a:rPr lang="tr-TR" dirty="0" smtClean="0"/>
              <a:t>Ancak aynı dönemde toplumsal sorunlar da var ve insanlar sefalet içinde. (16yy kapitalizm: çitleme )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276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4743"/>
            <a:ext cx="10515600" cy="5422220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nedenle </a:t>
            </a:r>
            <a:r>
              <a:rPr lang="tr-TR" b="1" dirty="0"/>
              <a:t>ütopyacıla</a:t>
            </a:r>
            <a:r>
              <a:rPr lang="tr-TR" dirty="0"/>
              <a:t>r yeni bir soluk getiriyor: </a:t>
            </a:r>
            <a:r>
              <a:rPr lang="tr-TR" dirty="0" smtClean="0"/>
              <a:t>T. More </a:t>
            </a:r>
            <a:r>
              <a:rPr lang="tr-TR" dirty="0"/>
              <a:t>Ü</a:t>
            </a:r>
            <a:r>
              <a:rPr lang="tr-TR" dirty="0" smtClean="0"/>
              <a:t>topya</a:t>
            </a:r>
            <a:r>
              <a:rPr lang="tr-TR" dirty="0"/>
              <a:t>, Campenalla </a:t>
            </a:r>
            <a:r>
              <a:rPr lang="tr-TR" dirty="0" smtClean="0"/>
              <a:t>Güneş Ülkesi</a:t>
            </a:r>
            <a:r>
              <a:rPr lang="tr-TR" dirty="0"/>
              <a:t>, </a:t>
            </a:r>
            <a:r>
              <a:rPr lang="tr-TR" dirty="0" smtClean="0"/>
              <a:t>F.Bacon Yeni Atlantis</a:t>
            </a:r>
          </a:p>
          <a:p>
            <a:endParaRPr lang="tr-TR" dirty="0" smtClean="0"/>
          </a:p>
          <a:p>
            <a:r>
              <a:rPr lang="tr-TR" dirty="0" smtClean="0"/>
              <a:t>Ütopyalar daha sonra sosyalizme </a:t>
            </a:r>
            <a:r>
              <a:rPr lang="tr-TR" dirty="0"/>
              <a:t>de fikir veriyor.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Özel mülkiyet sefaletin kaynağıdır </a:t>
            </a:r>
            <a:r>
              <a:rPr lang="tr-TR" dirty="0"/>
              <a:t>diyor More, herkes çalışmalı ancak mülkiyet ortak olmalıdır.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Sınıflar </a:t>
            </a:r>
            <a:r>
              <a:rPr lang="tr-TR" dirty="0"/>
              <a:t>arası dengesizliğe yer veriyorlar. Bu dönemde sınıf eşitsizliği var köylü topraksız, kentlere yığılmaya başlıyor….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9179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REFORMASYON: Reform Hareketi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10-14 </a:t>
            </a:r>
            <a:r>
              <a:rPr lang="tr-TR" dirty="0"/>
              <a:t>yy arası Katolik kilisesi kendi içindeki sorunu düzeltmeye çalıştı başarılı da oldu kısmen ancak </a:t>
            </a:r>
            <a:r>
              <a:rPr lang="tr-TR" dirty="0" smtClean="0"/>
              <a:t>14. </a:t>
            </a:r>
            <a:r>
              <a:rPr lang="tr-TR" dirty="0"/>
              <a:t>ve </a:t>
            </a:r>
            <a:r>
              <a:rPr lang="tr-TR" dirty="0" smtClean="0"/>
              <a:t>15. </a:t>
            </a:r>
            <a:r>
              <a:rPr lang="tr-TR" dirty="0"/>
              <a:t>yyda kilise acze düştü. </a:t>
            </a:r>
            <a:endParaRPr lang="tr-TR" dirty="0" smtClean="0"/>
          </a:p>
          <a:p>
            <a:r>
              <a:rPr lang="tr-TR" dirty="0" smtClean="0"/>
              <a:t>1520’den </a:t>
            </a:r>
            <a:r>
              <a:rPr lang="tr-TR" dirty="0"/>
              <a:t>başlayarak dışarıdan düzenleme ıslahat hareketi başlamıştır. </a:t>
            </a:r>
          </a:p>
          <a:p>
            <a:r>
              <a:rPr lang="tr-TR" b="1" dirty="0"/>
              <a:t>a. Protestan reformu</a:t>
            </a:r>
            <a:r>
              <a:rPr lang="tr-TR" dirty="0"/>
              <a:t>: dinsel, düşünsel, iktisadi ve siyasal nedenleri vardır. </a:t>
            </a:r>
          </a:p>
          <a:p>
            <a:r>
              <a:rPr lang="tr-TR" dirty="0"/>
              <a:t>Yoksul dindardan lüks içinde yaşayan ruhban sınıfına evrilen din, </a:t>
            </a:r>
            <a:r>
              <a:rPr lang="tr-TR" b="1" dirty="0"/>
              <a:t>iktisadi </a:t>
            </a:r>
            <a:r>
              <a:rPr lang="tr-TR" dirty="0"/>
              <a:t>kriz döneminde daha da göze batıyordu. </a:t>
            </a:r>
            <a:endParaRPr lang="tr-TR" dirty="0" smtClean="0"/>
          </a:p>
          <a:p>
            <a:r>
              <a:rPr lang="tr-TR" dirty="0" smtClean="0"/>
              <a:t>Bunun </a:t>
            </a:r>
            <a:r>
              <a:rPr lang="tr-TR" dirty="0"/>
              <a:t>yanı sıra yeni ticaret yolları, yeni zenginliklerden pay alamayan soylular eski zenginlik kaynağı olan toprağı kilise ile bölüşmek istemiyordu. </a:t>
            </a:r>
          </a:p>
        </p:txBody>
      </p:sp>
    </p:spTree>
    <p:extLst>
      <p:ext uri="{BB962C8B-B14F-4D97-AF65-F5344CB8AC3E}">
        <p14:creationId xmlns:p14="http://schemas.microsoft.com/office/powerpoint/2010/main" val="1546833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</TotalTime>
  <Words>721</Words>
  <Application>Microsoft Office PowerPoint</Application>
  <PresentationFormat>Widescreen</PresentationFormat>
  <Paragraphs>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Sosyal Düşünceler Tarihi </vt:lpstr>
      <vt:lpstr>PowerPoint Presentation</vt:lpstr>
      <vt:lpstr>PowerPoint Presentation</vt:lpstr>
      <vt:lpstr>PowerPoint Presentation</vt:lpstr>
      <vt:lpstr>PowerPoint Presentation</vt:lpstr>
      <vt:lpstr>  HÜMANİZM</vt:lpstr>
      <vt:lpstr>PowerPoint Presentation</vt:lpstr>
      <vt:lpstr>PowerPoint Presentation</vt:lpstr>
      <vt:lpstr>REFORMASYON: Reform Hareketi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Düşünceler Tarihi 8. Hafta</dc:title>
  <dc:creator>elif tugba dogan</dc:creator>
  <cp:lastModifiedBy>elif tugba dogan</cp:lastModifiedBy>
  <cp:revision>12</cp:revision>
  <dcterms:created xsi:type="dcterms:W3CDTF">2018-04-16T10:10:46Z</dcterms:created>
  <dcterms:modified xsi:type="dcterms:W3CDTF">2019-03-31T15:44:27Z</dcterms:modified>
</cp:coreProperties>
</file>