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48002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5589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78406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69856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7428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2644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7505FD9-342C-4D4C-88BA-AB570E82F689}" type="datetimeFigureOut">
              <a:rPr lang="en-US" smtClean="0"/>
              <a:t>10/18/2019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55909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7505FD9-342C-4D4C-88BA-AB570E82F689}" type="datetimeFigureOut">
              <a:rPr lang="en-US" smtClean="0"/>
              <a:t>10/18/2019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17716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505FD9-342C-4D4C-88BA-AB570E82F689}" type="datetimeFigureOut">
              <a:rPr lang="en-US" smtClean="0"/>
              <a:t>10/18/2019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0262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864053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7771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05FD9-342C-4D4C-88BA-AB570E82F689}" type="datetimeFigureOut">
              <a:rPr lang="en-US" smtClean="0"/>
              <a:t>10/18/2019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A9FC7-E922-4213-B57C-693C0D77C9CC}" type="slidenum">
              <a:rPr lang="en-US" smtClean="0"/>
              <a:t>‹#›</a:t>
            </a:fld>
            <a:endParaRPr lang="en-US"/>
          </a:p>
        </p:txBody>
      </p:sp>
    </p:spTree>
    <p:extLst>
      <p:ext uri="{BB962C8B-B14F-4D97-AF65-F5344CB8AC3E}">
        <p14:creationId xmlns:p14="http://schemas.microsoft.com/office/powerpoint/2010/main" val="307748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a:t>
            </a:r>
            <a:r>
              <a:rPr lang="en-US" dirty="0" smtClean="0"/>
              <a:t>During </a:t>
            </a:r>
            <a:r>
              <a:rPr lang="en-US" dirty="0"/>
              <a:t>transport</a:t>
            </a:r>
            <a:br>
              <a:rPr lang="en-US" dirty="0"/>
            </a:br>
            <a:endParaRPr lang="en-US" dirty="0"/>
          </a:p>
        </p:txBody>
      </p:sp>
      <p:sp>
        <p:nvSpPr>
          <p:cNvPr id="3" name="İçerik Yer Tutucusu 2"/>
          <p:cNvSpPr>
            <a:spLocks noGrp="1"/>
          </p:cNvSpPr>
          <p:nvPr>
            <p:ph idx="1"/>
          </p:nvPr>
        </p:nvSpPr>
        <p:spPr/>
        <p:txBody>
          <a:bodyPr>
            <a:normAutofit/>
          </a:bodyPr>
          <a:lstStyle/>
          <a:p>
            <a:r>
              <a:rPr lang="en-US" dirty="0" smtClean="0"/>
              <a:t>2.1</a:t>
            </a:r>
            <a:r>
              <a:rPr lang="en-US" dirty="0"/>
              <a:t>. Space allowances shall at least comply with the figures laid down, in respect of the </a:t>
            </a:r>
            <a:r>
              <a:rPr lang="en-US" dirty="0" smtClean="0"/>
              <a:t>animals</a:t>
            </a:r>
            <a:endParaRPr lang="en-US" dirty="0"/>
          </a:p>
          <a:p>
            <a:r>
              <a:rPr lang="en-US" dirty="0"/>
              <a:t>2.2. Domestic </a:t>
            </a:r>
            <a:r>
              <a:rPr lang="en-US" dirty="0" err="1"/>
              <a:t>Equidae</a:t>
            </a:r>
            <a:r>
              <a:rPr lang="en-US" dirty="0"/>
              <a:t> except mares travelling with their foals shall be transported in individual stalls when </a:t>
            </a:r>
            <a:r>
              <a:rPr lang="en-US" dirty="0" smtClean="0"/>
              <a:t>the</a:t>
            </a:r>
            <a:r>
              <a:rPr lang="tr-TR" dirty="0" smtClean="0"/>
              <a:t> </a:t>
            </a:r>
            <a:r>
              <a:rPr lang="en-US" dirty="0" smtClean="0"/>
              <a:t>vehicle </a:t>
            </a:r>
            <a:r>
              <a:rPr lang="en-US" dirty="0"/>
              <a:t>is loaded onto a Roll-on-Roll-off vessel. Derogation to this provision may be granted under </a:t>
            </a:r>
            <a:r>
              <a:rPr lang="en-US" dirty="0" smtClean="0"/>
              <a:t>national</a:t>
            </a:r>
            <a:r>
              <a:rPr lang="tr-TR" dirty="0" smtClean="0"/>
              <a:t> </a:t>
            </a:r>
            <a:r>
              <a:rPr lang="en-US" dirty="0" smtClean="0"/>
              <a:t>rules </a:t>
            </a:r>
            <a:r>
              <a:rPr lang="en-US" dirty="0"/>
              <a:t>provided that they are notified by the Member States to the Standing Committee on the food Chain </a:t>
            </a:r>
            <a:r>
              <a:rPr lang="en-US" dirty="0" smtClean="0"/>
              <a:t>and</a:t>
            </a:r>
            <a:r>
              <a:rPr lang="tr-TR" dirty="0" smtClean="0"/>
              <a:t> </a:t>
            </a:r>
            <a:r>
              <a:rPr lang="en-US" dirty="0" smtClean="0"/>
              <a:t>Animal </a:t>
            </a:r>
            <a:r>
              <a:rPr lang="en-US" dirty="0"/>
              <a:t>Health.</a:t>
            </a:r>
          </a:p>
        </p:txBody>
      </p:sp>
    </p:spTree>
    <p:extLst>
      <p:ext uri="{BB962C8B-B14F-4D97-AF65-F5344CB8AC3E}">
        <p14:creationId xmlns:p14="http://schemas.microsoft.com/office/powerpoint/2010/main" val="3819434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2.3. </a:t>
            </a:r>
            <a:r>
              <a:rPr lang="en-US" dirty="0" err="1"/>
              <a:t>Equidae</a:t>
            </a:r>
            <a:r>
              <a:rPr lang="en-US" dirty="0"/>
              <a:t> shall not be transported in multi-deck vehicles except if animals are loaded on the lowest deck with </a:t>
            </a:r>
            <a:r>
              <a:rPr lang="en-US" dirty="0" smtClean="0"/>
              <a:t>no</a:t>
            </a:r>
            <a:r>
              <a:rPr lang="tr-TR" dirty="0" smtClean="0"/>
              <a:t> </a:t>
            </a:r>
            <a:r>
              <a:rPr lang="en-US" dirty="0" smtClean="0"/>
              <a:t>animals </a:t>
            </a:r>
            <a:r>
              <a:rPr lang="en-US" dirty="0"/>
              <a:t>on higher deck. The minimum internal height of compartment shall be at least 75 cm higher than </a:t>
            </a:r>
            <a:r>
              <a:rPr lang="en-US" dirty="0" smtClean="0"/>
              <a:t>the</a:t>
            </a:r>
            <a:r>
              <a:rPr lang="tr-TR" dirty="0" smtClean="0"/>
              <a:t> </a:t>
            </a:r>
            <a:r>
              <a:rPr lang="en-US" dirty="0" smtClean="0"/>
              <a:t>height </a:t>
            </a:r>
            <a:r>
              <a:rPr lang="en-US" dirty="0"/>
              <a:t>of the withers of the highest animal.</a:t>
            </a:r>
          </a:p>
          <a:p>
            <a:r>
              <a:rPr lang="en-US" dirty="0"/>
              <a:t>2.4. Unbroken </a:t>
            </a:r>
            <a:r>
              <a:rPr lang="en-US" dirty="0" err="1"/>
              <a:t>Equidae</a:t>
            </a:r>
            <a:r>
              <a:rPr lang="en-US" dirty="0"/>
              <a:t> shall not be transported in groups of more than four individuals.</a:t>
            </a:r>
          </a:p>
        </p:txBody>
      </p:sp>
    </p:spTree>
    <p:extLst>
      <p:ext uri="{BB962C8B-B14F-4D97-AF65-F5344CB8AC3E}">
        <p14:creationId xmlns:p14="http://schemas.microsoft.com/office/powerpoint/2010/main" val="246722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r>
              <a:rPr lang="en-US" dirty="0" smtClean="0"/>
              <a:t>2.</a:t>
            </a:r>
            <a:r>
              <a:rPr lang="tr-TR" dirty="0" smtClean="0"/>
              <a:t>5</a:t>
            </a:r>
            <a:r>
              <a:rPr lang="en-US" dirty="0" smtClean="0"/>
              <a:t>. </a:t>
            </a:r>
            <a:r>
              <a:rPr lang="en-US" dirty="0"/>
              <a:t>Sufficient ventilation shall be provided to ensure that the needs of the animals are fully met taking into </a:t>
            </a:r>
            <a:r>
              <a:rPr lang="en-US" dirty="0" smtClean="0"/>
              <a:t>account</a:t>
            </a:r>
            <a:r>
              <a:rPr lang="tr-TR" dirty="0" smtClean="0"/>
              <a:t> </a:t>
            </a:r>
            <a:r>
              <a:rPr lang="en-US" dirty="0" smtClean="0"/>
              <a:t>in </a:t>
            </a:r>
            <a:r>
              <a:rPr lang="en-US" dirty="0"/>
              <a:t>particular the number and type of the animals to be transported and the expected weather conditions </a:t>
            </a:r>
            <a:r>
              <a:rPr lang="en-US" dirty="0" smtClean="0"/>
              <a:t>during</a:t>
            </a:r>
            <a:r>
              <a:rPr lang="tr-TR" dirty="0" smtClean="0"/>
              <a:t> </a:t>
            </a:r>
            <a:r>
              <a:rPr lang="en-US" dirty="0" smtClean="0"/>
              <a:t>the </a:t>
            </a:r>
            <a:r>
              <a:rPr lang="en-US" dirty="0"/>
              <a:t>journey. Containers shall be stored in a way which does not impede their ventilation.</a:t>
            </a:r>
          </a:p>
          <a:p>
            <a:r>
              <a:rPr lang="en-US" dirty="0" smtClean="0"/>
              <a:t>2.</a:t>
            </a:r>
            <a:r>
              <a:rPr lang="tr-TR" dirty="0" smtClean="0"/>
              <a:t>6</a:t>
            </a:r>
            <a:r>
              <a:rPr lang="en-US" dirty="0" smtClean="0"/>
              <a:t>. </a:t>
            </a:r>
            <a:r>
              <a:rPr lang="en-US" dirty="0"/>
              <a:t>During transport, animals shall be offered water, feed and the opportunity to rest as appropriate to their </a:t>
            </a:r>
            <a:r>
              <a:rPr lang="en-US" dirty="0" smtClean="0"/>
              <a:t>species</a:t>
            </a:r>
            <a:r>
              <a:rPr lang="tr-TR" dirty="0" smtClean="0"/>
              <a:t> </a:t>
            </a:r>
            <a:r>
              <a:rPr lang="en-US" dirty="0" smtClean="0"/>
              <a:t>and </a:t>
            </a:r>
            <a:r>
              <a:rPr lang="en-US" dirty="0"/>
              <a:t>age, at suitable intervals </a:t>
            </a:r>
            <a:r>
              <a:rPr lang="en-US" dirty="0" smtClean="0"/>
              <a:t>and </a:t>
            </a:r>
            <a:r>
              <a:rPr lang="en-US" dirty="0"/>
              <a:t>Birds shall be fed at least every 24 hours and watered at least every 12 hours. The water and feed shall </a:t>
            </a:r>
            <a:r>
              <a:rPr lang="en-US" dirty="0" smtClean="0"/>
              <a:t>be</a:t>
            </a:r>
            <a:r>
              <a:rPr lang="tr-TR" dirty="0" smtClean="0"/>
              <a:t> </a:t>
            </a:r>
            <a:r>
              <a:rPr lang="en-US" dirty="0" smtClean="0"/>
              <a:t>of </a:t>
            </a:r>
            <a:r>
              <a:rPr lang="en-US" dirty="0"/>
              <a:t>good quality and presented to the animals in a way which </a:t>
            </a:r>
            <a:r>
              <a:rPr lang="en-US" dirty="0" err="1"/>
              <a:t>minimises</a:t>
            </a:r>
            <a:r>
              <a:rPr lang="en-US" dirty="0"/>
              <a:t> contamination. Due regard shall be </a:t>
            </a:r>
            <a:r>
              <a:rPr lang="en-US" dirty="0" smtClean="0"/>
              <a:t>paid</a:t>
            </a:r>
            <a:r>
              <a:rPr lang="tr-TR" dirty="0" smtClean="0"/>
              <a:t> </a:t>
            </a:r>
            <a:r>
              <a:rPr lang="en-US" dirty="0" smtClean="0"/>
              <a:t>to </a:t>
            </a:r>
            <a:r>
              <a:rPr lang="en-US" dirty="0"/>
              <a:t>the need of animals to become accustomed to the mode of feeding and watering</a:t>
            </a:r>
          </a:p>
        </p:txBody>
      </p:sp>
    </p:spTree>
    <p:extLst>
      <p:ext uri="{BB962C8B-B14F-4D97-AF65-F5344CB8AC3E}">
        <p14:creationId xmlns:p14="http://schemas.microsoft.com/office/powerpoint/2010/main" val="311363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t>ADDITIONAL PROVISIONS FOR LIVESTOCK VESSELS OR VESSELS TRANSPORTING SEA CONTAINERS</a:t>
            </a:r>
          </a:p>
        </p:txBody>
      </p:sp>
      <p:sp>
        <p:nvSpPr>
          <p:cNvPr id="3" name="İçerik Yer Tutucusu 2"/>
          <p:cNvSpPr>
            <a:spLocks noGrp="1"/>
          </p:cNvSpPr>
          <p:nvPr>
            <p:ph idx="1"/>
          </p:nvPr>
        </p:nvSpPr>
        <p:spPr/>
        <p:txBody>
          <a:bodyPr/>
          <a:lstStyle/>
          <a:p>
            <a:pPr marL="0" indent="0">
              <a:buNone/>
            </a:pPr>
            <a:r>
              <a:rPr lang="en-US" dirty="0"/>
              <a:t>Construction and equipment requirements for livestock vessels</a:t>
            </a:r>
          </a:p>
          <a:p>
            <a:r>
              <a:rPr lang="en-US" dirty="0"/>
              <a:t>1. Strength for pen rails and decks shall be appropriate to the transported animals. Strength calculations of pen </a:t>
            </a:r>
            <a:r>
              <a:rPr lang="en-US" dirty="0" smtClean="0"/>
              <a:t>rails</a:t>
            </a:r>
            <a:r>
              <a:rPr lang="tr-TR" dirty="0" smtClean="0"/>
              <a:t> </a:t>
            </a:r>
            <a:r>
              <a:rPr lang="en-US" dirty="0" smtClean="0"/>
              <a:t>and </a:t>
            </a:r>
            <a:r>
              <a:rPr lang="en-US" dirty="0"/>
              <a:t>decks shall be verified during construction or conversion of the livestock vessel by a classification </a:t>
            </a:r>
            <a:r>
              <a:rPr lang="en-US" dirty="0" smtClean="0"/>
              <a:t>society</a:t>
            </a:r>
            <a:r>
              <a:rPr lang="tr-TR" dirty="0" smtClean="0"/>
              <a:t> </a:t>
            </a:r>
            <a:r>
              <a:rPr lang="en-US" dirty="0" smtClean="0"/>
              <a:t>approved </a:t>
            </a:r>
            <a:r>
              <a:rPr lang="en-US" dirty="0"/>
              <a:t>by the competent authority</a:t>
            </a:r>
          </a:p>
        </p:txBody>
      </p:sp>
    </p:spTree>
    <p:extLst>
      <p:ext uri="{BB962C8B-B14F-4D97-AF65-F5344CB8AC3E}">
        <p14:creationId xmlns:p14="http://schemas.microsoft.com/office/powerpoint/2010/main" val="535781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a:t>2. Compartments where animals are to be transported shall be equipped with a forced ventilation system which </a:t>
            </a:r>
            <a:r>
              <a:rPr lang="en-US" dirty="0" smtClean="0"/>
              <a:t>gives</a:t>
            </a:r>
            <a:r>
              <a:rPr lang="tr-TR" dirty="0" smtClean="0"/>
              <a:t> </a:t>
            </a:r>
            <a:r>
              <a:rPr lang="en-US" dirty="0" smtClean="0"/>
              <a:t>sufficient </a:t>
            </a:r>
            <a:r>
              <a:rPr lang="en-US" dirty="0"/>
              <a:t>capacity to change the air in its entire volume as follows:</a:t>
            </a:r>
          </a:p>
          <a:p>
            <a:r>
              <a:rPr lang="en-US" dirty="0"/>
              <a:t>(a) 40 air changes per hour if the compartment is fully enclosed and the clear height is less or equal to 2,30 meters;</a:t>
            </a:r>
          </a:p>
          <a:p>
            <a:r>
              <a:rPr lang="en-US" dirty="0" smtClean="0"/>
              <a:t>(</a:t>
            </a:r>
            <a:r>
              <a:rPr lang="en-US" dirty="0"/>
              <a:t>b) 30 air changes per hour if the compartment is fully enclosed and the clear height is more than 2,30 meters;</a:t>
            </a:r>
          </a:p>
          <a:p>
            <a:r>
              <a:rPr lang="en-US" dirty="0"/>
              <a:t>(c) 75 % of the above relevant capacity if the compartment is partially enclosed</a:t>
            </a:r>
          </a:p>
        </p:txBody>
      </p:sp>
    </p:spTree>
    <p:extLst>
      <p:ext uri="{BB962C8B-B14F-4D97-AF65-F5344CB8AC3E}">
        <p14:creationId xmlns:p14="http://schemas.microsoft.com/office/powerpoint/2010/main" val="2629694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smtClean="0"/>
              <a:t>3</a:t>
            </a:r>
            <a:r>
              <a:rPr lang="en-US" dirty="0" smtClean="0"/>
              <a:t>. </a:t>
            </a:r>
            <a:r>
              <a:rPr lang="en-US" dirty="0"/>
              <a:t>The fresh water system shall be capable of supplying freshwater continuously in each livestock area and </a:t>
            </a:r>
            <a:r>
              <a:rPr lang="en-US" dirty="0" smtClean="0"/>
              <a:t>sufficient</a:t>
            </a:r>
            <a:r>
              <a:rPr lang="tr-TR" dirty="0" smtClean="0"/>
              <a:t> </a:t>
            </a:r>
            <a:r>
              <a:rPr lang="en-US" dirty="0" smtClean="0"/>
              <a:t>receptacles </a:t>
            </a:r>
            <a:r>
              <a:rPr lang="en-US" dirty="0"/>
              <a:t>shall be available to ensure that all animals have easy and constant access to fresh water. </a:t>
            </a:r>
            <a:r>
              <a:rPr lang="en-US" dirty="0" smtClean="0"/>
              <a:t>Alternative</a:t>
            </a:r>
            <a:r>
              <a:rPr lang="tr-TR" dirty="0" smtClean="0"/>
              <a:t> </a:t>
            </a:r>
            <a:r>
              <a:rPr lang="en-US" dirty="0" smtClean="0"/>
              <a:t>pumping </a:t>
            </a:r>
            <a:r>
              <a:rPr lang="en-US" dirty="0"/>
              <a:t>equipment shall be available to ensure water supply in the event of failure of the primary pumping system.</a:t>
            </a:r>
          </a:p>
        </p:txBody>
      </p:sp>
    </p:spTree>
    <p:extLst>
      <p:ext uri="{BB962C8B-B14F-4D97-AF65-F5344CB8AC3E}">
        <p14:creationId xmlns:p14="http://schemas.microsoft.com/office/powerpoint/2010/main" val="350736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lnSpcReduction="10000"/>
          </a:bodyPr>
          <a:lstStyle/>
          <a:p>
            <a:r>
              <a:rPr lang="tr-TR" dirty="0" smtClean="0"/>
              <a:t>4</a:t>
            </a:r>
            <a:r>
              <a:rPr lang="en-US" dirty="0" smtClean="0"/>
              <a:t>. </a:t>
            </a:r>
            <a:r>
              <a:rPr lang="en-US" dirty="0"/>
              <a:t>The drainage system shall be of appropriate capacity to drain fluids from pens and decks under all conditions. Drainpipes and channels shall collect the fluids in wells or tanks from where sewage can be discharged by means of </a:t>
            </a:r>
            <a:r>
              <a:rPr lang="en-US" dirty="0" smtClean="0"/>
              <a:t>pumps</a:t>
            </a:r>
            <a:r>
              <a:rPr lang="tr-TR" dirty="0" smtClean="0"/>
              <a:t> </a:t>
            </a:r>
            <a:r>
              <a:rPr lang="en-US" dirty="0" smtClean="0"/>
              <a:t>or </a:t>
            </a:r>
            <a:r>
              <a:rPr lang="en-US" dirty="0"/>
              <a:t>ejectors. Alternative pumping equipment shall be available to ensure drainage in the event of failure of </a:t>
            </a:r>
            <a:r>
              <a:rPr lang="en-US" dirty="0" smtClean="0"/>
              <a:t>the</a:t>
            </a:r>
            <a:r>
              <a:rPr lang="tr-TR" dirty="0" smtClean="0"/>
              <a:t> </a:t>
            </a:r>
            <a:r>
              <a:rPr lang="en-US" dirty="0" smtClean="0"/>
              <a:t>primary </a:t>
            </a:r>
            <a:r>
              <a:rPr lang="en-US" dirty="0"/>
              <a:t>pumping system.</a:t>
            </a:r>
          </a:p>
          <a:p>
            <a:r>
              <a:rPr lang="tr-TR" dirty="0" smtClean="0"/>
              <a:t>5</a:t>
            </a:r>
            <a:r>
              <a:rPr lang="en-US" dirty="0" smtClean="0"/>
              <a:t>. </a:t>
            </a:r>
            <a:r>
              <a:rPr lang="en-US" dirty="0"/>
              <a:t>Livestock areas, passageways and ramps to livestock areas shall be provided with sufficient lighting. </a:t>
            </a:r>
            <a:r>
              <a:rPr lang="en-US" dirty="0" smtClean="0"/>
              <a:t>Emergency</a:t>
            </a:r>
            <a:r>
              <a:rPr lang="tr-TR" dirty="0" smtClean="0"/>
              <a:t> </a:t>
            </a:r>
            <a:r>
              <a:rPr lang="en-US" dirty="0" smtClean="0"/>
              <a:t>lighting </a:t>
            </a:r>
            <a:r>
              <a:rPr lang="en-US" dirty="0"/>
              <a:t>shall be available in case of a failure of the main electrical installation. Sufficient portable lighting shall </a:t>
            </a:r>
            <a:r>
              <a:rPr lang="en-US" dirty="0" smtClean="0"/>
              <a:t>be</a:t>
            </a:r>
            <a:r>
              <a:rPr lang="tr-TR" dirty="0" smtClean="0"/>
              <a:t> </a:t>
            </a:r>
            <a:r>
              <a:rPr lang="en-US" dirty="0" smtClean="0"/>
              <a:t>provided </a:t>
            </a:r>
            <a:r>
              <a:rPr lang="en-US" dirty="0"/>
              <a:t>to allow the attendant adequate inspection and care of the animals.</a:t>
            </a:r>
          </a:p>
        </p:txBody>
      </p:sp>
    </p:spTree>
    <p:extLst>
      <p:ext uri="{BB962C8B-B14F-4D97-AF65-F5344CB8AC3E}">
        <p14:creationId xmlns:p14="http://schemas.microsoft.com/office/powerpoint/2010/main" val="3711877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a:bodyPr>
          <a:lstStyle/>
          <a:p>
            <a:r>
              <a:rPr lang="en-US" dirty="0"/>
              <a:t>7. A fire fighting system shall be appropriately installed in all livestock areas and fire equipment within the </a:t>
            </a:r>
            <a:r>
              <a:rPr lang="en-US" dirty="0" smtClean="0"/>
              <a:t>livestock</a:t>
            </a:r>
            <a:r>
              <a:rPr lang="tr-TR" dirty="0" smtClean="0"/>
              <a:t> </a:t>
            </a:r>
            <a:r>
              <a:rPr lang="en-US" dirty="0" smtClean="0"/>
              <a:t>areas </a:t>
            </a:r>
            <a:r>
              <a:rPr lang="en-US" dirty="0"/>
              <a:t>shall comply with the most recent the International Convention for the Safety of Life at Sea (SOLAS) </a:t>
            </a:r>
            <a:r>
              <a:rPr lang="en-US" dirty="0" smtClean="0"/>
              <a:t>standards</a:t>
            </a:r>
            <a:r>
              <a:rPr lang="tr-TR" dirty="0" smtClean="0"/>
              <a:t> </a:t>
            </a:r>
            <a:r>
              <a:rPr lang="en-US" dirty="0" smtClean="0"/>
              <a:t>regarding </a:t>
            </a:r>
            <a:r>
              <a:rPr lang="en-US" dirty="0"/>
              <a:t>fire protection, fire detection and fire extinction.</a:t>
            </a:r>
          </a:p>
          <a:p>
            <a:r>
              <a:rPr lang="en-US" dirty="0"/>
              <a:t>8. The following systems for livestock shall be equipped with a monitoring, control and alarm system in the wheelhouse:</a:t>
            </a:r>
          </a:p>
          <a:p>
            <a:r>
              <a:rPr lang="en-US" dirty="0"/>
              <a:t>(a) ventilation;</a:t>
            </a:r>
          </a:p>
          <a:p>
            <a:r>
              <a:rPr lang="en-US" dirty="0"/>
              <a:t>(b) fresh water supply and drainage;</a:t>
            </a:r>
          </a:p>
          <a:p>
            <a:r>
              <a:rPr lang="en-US" dirty="0"/>
              <a:t>(c) lighting;</a:t>
            </a:r>
          </a:p>
          <a:p>
            <a:r>
              <a:rPr lang="en-US" dirty="0"/>
              <a:t>(d) fresh water production if necessary.</a:t>
            </a:r>
          </a:p>
        </p:txBody>
      </p:sp>
    </p:spTree>
    <p:extLst>
      <p:ext uri="{BB962C8B-B14F-4D97-AF65-F5344CB8AC3E}">
        <p14:creationId xmlns:p14="http://schemas.microsoft.com/office/powerpoint/2010/main" val="979357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Livestock vessels or vessels transporting sea containers with domestic </a:t>
            </a:r>
            <a:r>
              <a:rPr lang="en-US" dirty="0" err="1"/>
              <a:t>Equidae</a:t>
            </a:r>
            <a:r>
              <a:rPr lang="en-US" dirty="0"/>
              <a:t> and domestic animals of bovine, ovine</a:t>
            </a:r>
            <a:r>
              <a:rPr lang="en-US" dirty="0" smtClean="0"/>
              <a:t>,</a:t>
            </a:r>
            <a:r>
              <a:rPr lang="tr-TR" dirty="0" smtClean="0"/>
              <a:t> </a:t>
            </a:r>
            <a:r>
              <a:rPr lang="en-US" dirty="0" smtClean="0"/>
              <a:t>caprine </a:t>
            </a:r>
            <a:r>
              <a:rPr lang="en-US" dirty="0"/>
              <a:t>and porcine species, for journeys exceeding 24 hours, shall carry from the time of departure sufficient </a:t>
            </a:r>
            <a:r>
              <a:rPr lang="en-US" dirty="0" smtClean="0"/>
              <a:t>bedding</a:t>
            </a:r>
            <a:r>
              <a:rPr lang="tr-TR" dirty="0" smtClean="0"/>
              <a:t> </a:t>
            </a:r>
            <a:r>
              <a:rPr lang="en-US" dirty="0" smtClean="0"/>
              <a:t>as </a:t>
            </a:r>
            <a:r>
              <a:rPr lang="en-US" dirty="0"/>
              <a:t>well as sufficient feed and water to cover the minimum daily feed and water supply requirements set </a:t>
            </a:r>
            <a:r>
              <a:rPr lang="en-US"/>
              <a:t>out </a:t>
            </a:r>
            <a:r>
              <a:rPr lang="en-US" smtClean="0"/>
              <a:t>for </a:t>
            </a:r>
            <a:r>
              <a:rPr lang="en-US" dirty="0"/>
              <a:t>the intended journey plus 25 % or three days' spare supply of bedding, feed and water, whichever is the greater.</a:t>
            </a:r>
          </a:p>
        </p:txBody>
      </p:sp>
    </p:spTree>
    <p:extLst>
      <p:ext uri="{BB962C8B-B14F-4D97-AF65-F5344CB8AC3E}">
        <p14:creationId xmlns:p14="http://schemas.microsoft.com/office/powerpoint/2010/main" val="29152236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TotalTime>
  <Words>807</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2. During transport </vt:lpstr>
      <vt:lpstr>PowerPoint Sunusu</vt:lpstr>
      <vt:lpstr>PowerPoint Sunusu</vt:lpstr>
      <vt:lpstr>ADDITIONAL PROVISIONS FOR LIVESTOCK VESSELS OR VESSELS TRANSPORTING SEA CONTAINERS</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dc:creator>
  <cp:lastModifiedBy>a</cp:lastModifiedBy>
  <cp:revision>53</cp:revision>
  <dcterms:created xsi:type="dcterms:W3CDTF">2019-10-18T06:30:59Z</dcterms:created>
  <dcterms:modified xsi:type="dcterms:W3CDTF">2019-10-18T13:50:04Z</dcterms:modified>
</cp:coreProperties>
</file>