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30"/>
  </p:notesMasterIdLst>
  <p:sldIdLst>
    <p:sldId id="256" r:id="rId2"/>
    <p:sldId id="334" r:id="rId3"/>
    <p:sldId id="335" r:id="rId4"/>
    <p:sldId id="336" r:id="rId5"/>
    <p:sldId id="337" r:id="rId6"/>
    <p:sldId id="338" r:id="rId7"/>
    <p:sldId id="339" r:id="rId8"/>
    <p:sldId id="340" r:id="rId9"/>
    <p:sldId id="341" r:id="rId10"/>
    <p:sldId id="342" r:id="rId11"/>
    <p:sldId id="343" r:id="rId12"/>
    <p:sldId id="344" r:id="rId13"/>
    <p:sldId id="345" r:id="rId14"/>
    <p:sldId id="346" r:id="rId15"/>
    <p:sldId id="347" r:id="rId16"/>
    <p:sldId id="348" r:id="rId17"/>
    <p:sldId id="349" r:id="rId18"/>
    <p:sldId id="350" r:id="rId19"/>
    <p:sldId id="351" r:id="rId20"/>
    <p:sldId id="352" r:id="rId21"/>
    <p:sldId id="353" r:id="rId22"/>
    <p:sldId id="354" r:id="rId23"/>
    <p:sldId id="356" r:id="rId24"/>
    <p:sldId id="357" r:id="rId25"/>
    <p:sldId id="358" r:id="rId26"/>
    <p:sldId id="355" r:id="rId27"/>
    <p:sldId id="359" r:id="rId28"/>
    <p:sldId id="333" r:id="rId29"/>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27.11.2017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27.11.2017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27.11.2017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27.11.2017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2204864"/>
            <a:ext cx="10058400" cy="4022725"/>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000">
                <a:solidFill>
                  <a:schemeClr val="bg2">
                    <a:lumMod val="25000"/>
                  </a:schemeClr>
                </a:solidFill>
                <a:latin typeface="Times New Roman" panose="02020603050405020304" pitchFamily="18" charset="0"/>
                <a:cs typeface="Times New Roman" panose="02020603050405020304" pitchFamily="18" charset="0"/>
              </a:defRPr>
            </a:lvl2pPr>
            <a:lvl3pPr>
              <a:defRPr sz="1600">
                <a:solidFill>
                  <a:schemeClr val="bg2">
                    <a:lumMod val="25000"/>
                  </a:schemeClr>
                </a:solidFill>
                <a:latin typeface="Times New Roman" panose="02020603050405020304" pitchFamily="18" charset="0"/>
                <a:cs typeface="Times New Roman" panose="02020603050405020304" pitchFamily="18" charset="0"/>
              </a:defRPr>
            </a:lvl3pPr>
            <a:lvl4pPr>
              <a:defRPr sz="1600">
                <a:solidFill>
                  <a:schemeClr val="bg2">
                    <a:lumMod val="25000"/>
                  </a:schemeClr>
                </a:solidFill>
                <a:latin typeface="Times New Roman" panose="02020603050405020304" pitchFamily="18" charset="0"/>
                <a:cs typeface="Times New Roman" panose="02020603050405020304" pitchFamily="18" charset="0"/>
              </a:defRPr>
            </a:lvl4pPr>
            <a:lvl5pPr>
              <a:defRPr sz="16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27.11.2017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27.11.2017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27.11.2017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27.11.2017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27.11.2017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27.11.2017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27.11.2017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a:t> KULLANICILARIN ÖĞRENME KABİLİYETİ</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KAZANARAK ÖĞRENME</a:t>
            </a:r>
            <a:endParaRPr lang="tr-TR" dirty="0"/>
          </a:p>
        </p:txBody>
      </p:sp>
      <p:sp>
        <p:nvSpPr>
          <p:cNvPr id="3" name="İçerik Yer Tutucusu 2"/>
          <p:cNvSpPr>
            <a:spLocks noGrp="1"/>
          </p:cNvSpPr>
          <p:nvPr>
            <p:ph idx="1"/>
          </p:nvPr>
        </p:nvSpPr>
        <p:spPr>
          <a:xfrm>
            <a:off x="1068387" y="1484784"/>
            <a:ext cx="10058400" cy="4022725"/>
          </a:xfrm>
        </p:spPr>
        <p:txBody>
          <a:bodyPr/>
          <a:lstStyle/>
          <a:p>
            <a:r>
              <a:rPr lang="tr-TR" dirty="0"/>
              <a:t>Microsoft Word ve Microsoft Excel’de aynı fonksiyonlar için aynı ikonların kullandığı görülmektedir. Çıktı almak, diske kaydetmek, yeni dosya yaratmak aynı ikonlarla temsil edilmiştir. Tasarlanmış olan </a:t>
            </a:r>
            <a:r>
              <a:rPr lang="tr-TR" dirty="0" err="1"/>
              <a:t>arayüz</a:t>
            </a:r>
            <a:r>
              <a:rPr lang="tr-TR" dirty="0"/>
              <a:t>, uygulamalar arası tutarlıdır.</a:t>
            </a:r>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pic>
        <p:nvPicPr>
          <p:cNvPr id="6" name="Picture 2" descr="http://www.yesevi.net/lms/banka/TBIL309/LRN/pics/B02/screenshot_2windows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3792" y="2564904"/>
            <a:ext cx="5138737"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028698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YAPARAK ÖĞRENME</a:t>
            </a:r>
            <a:endParaRPr lang="tr-TR" dirty="0"/>
          </a:p>
        </p:txBody>
      </p:sp>
      <p:sp>
        <p:nvSpPr>
          <p:cNvPr id="3" name="İçerik Yer Tutucusu 2"/>
          <p:cNvSpPr>
            <a:spLocks noGrp="1"/>
          </p:cNvSpPr>
          <p:nvPr>
            <p:ph idx="1"/>
          </p:nvPr>
        </p:nvSpPr>
        <p:spPr/>
        <p:txBody>
          <a:bodyPr/>
          <a:lstStyle/>
          <a:p>
            <a:pPr eaLnBrk="1" hangingPunct="1">
              <a:lnSpc>
                <a:spcPct val="80000"/>
              </a:lnSpc>
            </a:pPr>
            <a:r>
              <a:rPr lang="tr-TR" altLang="tr-TR" sz="2700" dirty="0"/>
              <a:t>Kullanıcılar yaparak öğrenir.</a:t>
            </a:r>
          </a:p>
          <a:p>
            <a:pPr lvl="1" eaLnBrk="1" hangingPunct="1">
              <a:lnSpc>
                <a:spcPct val="80000"/>
              </a:lnSpc>
            </a:pPr>
            <a:r>
              <a:rPr lang="tr-TR" altLang="tr-TR" sz="2200" dirty="0"/>
              <a:t>Pek çok kullanıcı bilgisayar uygulamalarını ya da </a:t>
            </a:r>
            <a:r>
              <a:rPr lang="tr-TR" altLang="tr-TR" sz="2200" dirty="0" err="1"/>
              <a:t>arayüz</a:t>
            </a:r>
            <a:r>
              <a:rPr lang="tr-TR" altLang="tr-TR" sz="2200" dirty="0"/>
              <a:t> içeren ürünleri (cep telefonu vb.) önceden bir eğitim almadan ya da kullanım kılavuzu okumadan kullanmaya başlar. </a:t>
            </a:r>
          </a:p>
          <a:p>
            <a:pPr lvl="1" eaLnBrk="1" hangingPunct="1">
              <a:lnSpc>
                <a:spcPct val="80000"/>
              </a:lnSpc>
            </a:pPr>
            <a:r>
              <a:rPr lang="tr-TR" altLang="tr-TR" sz="2200" dirty="0"/>
              <a:t>Genellikle kullanıcılar, kılavuz okumadan uygulamayı kullanabilmeyi isterler. Uygulamayı kullanarak öğrenmeyi isterler. </a:t>
            </a:r>
          </a:p>
          <a:p>
            <a:pPr lvl="1" eaLnBrk="1" hangingPunct="1">
              <a:lnSpc>
                <a:spcPct val="80000"/>
              </a:lnSpc>
            </a:pPr>
            <a:r>
              <a:rPr lang="tr-TR" altLang="tr-TR" sz="2200" dirty="0"/>
              <a:t>Doğru tasarlanmış olan bir </a:t>
            </a:r>
            <a:r>
              <a:rPr lang="tr-TR" altLang="tr-TR" sz="2200" dirty="0" err="1"/>
              <a:t>arayüz</a:t>
            </a:r>
            <a:r>
              <a:rPr lang="tr-TR" altLang="tr-TR" sz="2200" dirty="0"/>
              <a:t>, kullanıcının mantığı doğrultusunda görevleri tamamlayarak ona bir nevi kılavuzluk edebilmelidir. </a:t>
            </a:r>
          </a:p>
          <a:p>
            <a:pPr eaLnBrk="1" hangingPunct="1">
              <a:lnSpc>
                <a:spcPct val="80000"/>
              </a:lnSpc>
            </a:pPr>
            <a:endParaRPr lang="tr-TR" altLang="tr-TR" sz="2700" dirty="0"/>
          </a:p>
          <a:p>
            <a:pPr eaLnBrk="1" hangingPunct="1">
              <a:lnSpc>
                <a:spcPct val="80000"/>
              </a:lnSpc>
            </a:pPr>
            <a:endParaRPr lang="tr-TR" altLang="tr-TR" sz="2700"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spTree>
    <p:extLst>
      <p:ext uri="{BB962C8B-B14F-4D97-AF65-F5344CB8AC3E}">
        <p14:creationId xmlns:p14="http://schemas.microsoft.com/office/powerpoint/2010/main" val="2867475485"/>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YAPARAK ÖĞRENME</a:t>
            </a:r>
            <a:endParaRPr lang="tr-TR" dirty="0"/>
          </a:p>
        </p:txBody>
      </p:sp>
      <p:sp>
        <p:nvSpPr>
          <p:cNvPr id="3" name="İçerik Yer Tutucusu 2"/>
          <p:cNvSpPr>
            <a:spLocks noGrp="1"/>
          </p:cNvSpPr>
          <p:nvPr>
            <p:ph idx="1"/>
          </p:nvPr>
        </p:nvSpPr>
        <p:spPr>
          <a:xfrm>
            <a:off x="839416" y="1628800"/>
            <a:ext cx="10315947" cy="4598789"/>
          </a:xfrm>
        </p:spPr>
        <p:txBody>
          <a:bodyPr/>
          <a:lstStyle/>
          <a:p>
            <a:pPr eaLnBrk="1" hangingPunct="1">
              <a:lnSpc>
                <a:spcPct val="80000"/>
              </a:lnSpc>
            </a:pPr>
            <a:r>
              <a:rPr lang="tr-TR" altLang="tr-TR" sz="2700" dirty="0"/>
              <a:t>Kullanıcılar yaparak öğrenir.</a:t>
            </a:r>
          </a:p>
          <a:p>
            <a:pPr lvl="1" eaLnBrk="1" hangingPunct="1">
              <a:lnSpc>
                <a:spcPct val="80000"/>
              </a:lnSpc>
            </a:pPr>
            <a:r>
              <a:rPr lang="tr-TR" altLang="tr-TR" sz="2200" dirty="0"/>
              <a:t>Pek çok kullanıcı bilgisayar uygulamalarını ya da </a:t>
            </a:r>
            <a:r>
              <a:rPr lang="tr-TR" altLang="tr-TR" sz="2200" dirty="0" err="1"/>
              <a:t>arayüz</a:t>
            </a:r>
            <a:r>
              <a:rPr lang="tr-TR" altLang="tr-TR" sz="2200" dirty="0"/>
              <a:t> içeren ürünleri (cep telefonu vb.) önceden bir eğitim almadan ya da kullanım kılavuzu okumadan kullanmaya başlar. </a:t>
            </a:r>
          </a:p>
          <a:p>
            <a:pPr lvl="1" eaLnBrk="1" hangingPunct="1">
              <a:lnSpc>
                <a:spcPct val="80000"/>
              </a:lnSpc>
            </a:pPr>
            <a:r>
              <a:rPr lang="tr-TR" altLang="tr-TR" sz="2200" dirty="0"/>
              <a:t>Genellikle kullanıcılar, kılavuz okumadan uygulamayı kullanabilmeyi isterler. Uygulamayı kullanarak öğrenmeyi isterler. </a:t>
            </a:r>
          </a:p>
          <a:p>
            <a:pPr lvl="1" eaLnBrk="1" hangingPunct="1">
              <a:lnSpc>
                <a:spcPct val="80000"/>
              </a:lnSpc>
            </a:pPr>
            <a:r>
              <a:rPr lang="tr-TR" altLang="tr-TR" sz="2200" dirty="0"/>
              <a:t>Doğru tasarlanmış olan bir </a:t>
            </a:r>
            <a:r>
              <a:rPr lang="tr-TR" altLang="tr-TR" sz="2200" dirty="0" err="1"/>
              <a:t>arayüz</a:t>
            </a:r>
            <a:r>
              <a:rPr lang="tr-TR" altLang="tr-TR" sz="2200" dirty="0"/>
              <a:t>, kullanıcının mantığı doğrultusunda görevleri tamamlayarak ona bir nevi kılavuzluk edebilmelidir. </a:t>
            </a:r>
          </a:p>
          <a:p>
            <a:pPr eaLnBrk="1" hangingPunct="1">
              <a:lnSpc>
                <a:spcPct val="80000"/>
              </a:lnSpc>
            </a:pPr>
            <a:endParaRPr lang="tr-TR" altLang="tr-TR" sz="2700" dirty="0"/>
          </a:p>
          <a:p>
            <a:pPr eaLnBrk="1" hangingPunct="1">
              <a:lnSpc>
                <a:spcPct val="80000"/>
              </a:lnSpc>
            </a:pPr>
            <a:endParaRPr lang="tr-TR" altLang="tr-TR" sz="2700"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spTree>
    <p:extLst>
      <p:ext uri="{BB962C8B-B14F-4D97-AF65-F5344CB8AC3E}">
        <p14:creationId xmlns:p14="http://schemas.microsoft.com/office/powerpoint/2010/main" val="3225695481"/>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YAPARAK ÖĞRENME</a:t>
            </a:r>
            <a:endParaRPr lang="tr-TR" dirty="0"/>
          </a:p>
        </p:txBody>
      </p:sp>
      <p:sp>
        <p:nvSpPr>
          <p:cNvPr id="3" name="İçerik Yer Tutucusu 2"/>
          <p:cNvSpPr>
            <a:spLocks noGrp="1"/>
          </p:cNvSpPr>
          <p:nvPr>
            <p:ph idx="1"/>
          </p:nvPr>
        </p:nvSpPr>
        <p:spPr>
          <a:xfrm>
            <a:off x="1096963" y="1484785"/>
            <a:ext cx="10058400" cy="2232248"/>
          </a:xfrm>
        </p:spPr>
        <p:txBody>
          <a:bodyPr/>
          <a:lstStyle/>
          <a:p>
            <a:pPr marL="0" indent="0">
              <a:lnSpc>
                <a:spcPct val="80000"/>
              </a:lnSpc>
              <a:buNone/>
            </a:pPr>
            <a:r>
              <a:rPr lang="tr-TR" altLang="tr-TR" dirty="0"/>
              <a:t>Aşağıda kullanıcıların bilgi girmeleri gereken sekmelerden (</a:t>
            </a:r>
            <a:r>
              <a:rPr lang="tr-TR" altLang="tr-TR" dirty="0" err="1"/>
              <a:t>tab</a:t>
            </a:r>
            <a:r>
              <a:rPr lang="tr-TR" altLang="tr-TR" dirty="0"/>
              <a:t>) oluşan bir </a:t>
            </a:r>
            <a:r>
              <a:rPr lang="tr-TR" altLang="tr-TR" dirty="0" err="1"/>
              <a:t>arayüz</a:t>
            </a:r>
            <a:r>
              <a:rPr lang="tr-TR" altLang="tr-TR" dirty="0"/>
              <a:t> görülmektedir. Her sekmede kullanılabilecek fonksiyonlar düğmelerle gösterilmiştir. Bu bakımdan aşağıdaki şekil basit bir sekme yapısına örnek teşkil etmektedir.</a:t>
            </a:r>
          </a:p>
          <a:p>
            <a:pPr marL="0" indent="0">
              <a:lnSpc>
                <a:spcPct val="80000"/>
              </a:lnSpc>
            </a:pPr>
            <a:endParaRPr lang="tr-TR" altLang="tr-TR" dirty="0"/>
          </a:p>
          <a:p>
            <a:pPr marL="0" indent="0">
              <a:lnSpc>
                <a:spcPct val="80000"/>
              </a:lnSpc>
            </a:pPr>
            <a:endParaRPr lang="tr-TR" altLang="tr-TR"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6" name="Picture 2" descr="http://www.yesevi.net/lms/banka/TBIL309/LRN/pics/B02/screenshot_tab.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9421" y="2420888"/>
            <a:ext cx="3436332" cy="3909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6785011"/>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HATA YAPARAK ÖĞRENME</a:t>
            </a:r>
            <a:endParaRPr lang="tr-TR" dirty="0"/>
          </a:p>
        </p:txBody>
      </p:sp>
      <p:sp>
        <p:nvSpPr>
          <p:cNvPr id="3" name="İçerik Yer Tutucusu 2"/>
          <p:cNvSpPr>
            <a:spLocks noGrp="1"/>
          </p:cNvSpPr>
          <p:nvPr>
            <p:ph idx="1"/>
          </p:nvPr>
        </p:nvSpPr>
        <p:spPr>
          <a:xfrm>
            <a:off x="1096963" y="1556792"/>
            <a:ext cx="10058400" cy="4670797"/>
          </a:xfrm>
        </p:spPr>
        <p:txBody>
          <a:bodyPr/>
          <a:lstStyle/>
          <a:p>
            <a:pPr eaLnBrk="1" hangingPunct="1"/>
            <a:r>
              <a:rPr lang="tr-TR" altLang="tr-TR" dirty="0"/>
              <a:t>Kullanıcılar hata yaparak öğrenir.</a:t>
            </a:r>
          </a:p>
          <a:p>
            <a:pPr eaLnBrk="1" hangingPunct="1"/>
            <a:endParaRPr lang="tr-TR" altLang="tr-TR" dirty="0"/>
          </a:p>
          <a:p>
            <a:pPr eaLnBrk="1" hangingPunct="1"/>
            <a:r>
              <a:rPr lang="tr-TR" altLang="tr-TR" dirty="0"/>
              <a:t>Örneğin bilgileri girmeyi tamamladıktan sonra kullanıcı bilgileri kaydetmeyi unutabilir ve uygulamanın bu bölümünü </a:t>
            </a:r>
            <a:r>
              <a:rPr lang="tr-TR" altLang="tr-TR" dirty="0" err="1"/>
              <a:t>terketmeyi</a:t>
            </a:r>
            <a:r>
              <a:rPr lang="tr-TR" altLang="tr-TR" dirty="0"/>
              <a:t> düşünebilir.</a:t>
            </a:r>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spTree>
    <p:extLst>
      <p:ext uri="{BB962C8B-B14F-4D97-AF65-F5344CB8AC3E}">
        <p14:creationId xmlns:p14="http://schemas.microsoft.com/office/powerpoint/2010/main" val="200461758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HATA YAPARAK ÖĞRENME</a:t>
            </a:r>
            <a:endParaRPr lang="tr-TR" dirty="0"/>
          </a:p>
        </p:txBody>
      </p:sp>
      <p:sp>
        <p:nvSpPr>
          <p:cNvPr id="3" name="İçerik Yer Tutucusu 2"/>
          <p:cNvSpPr>
            <a:spLocks noGrp="1"/>
          </p:cNvSpPr>
          <p:nvPr>
            <p:ph idx="1"/>
          </p:nvPr>
        </p:nvSpPr>
        <p:spPr>
          <a:xfrm>
            <a:off x="695400" y="1484785"/>
            <a:ext cx="10729191" cy="1944216"/>
          </a:xfrm>
        </p:spPr>
        <p:txBody>
          <a:bodyPr/>
          <a:lstStyle/>
          <a:p>
            <a:r>
              <a:rPr lang="tr-TR" altLang="tr-TR" dirty="0" err="1"/>
              <a:t>Arayüz</a:t>
            </a:r>
            <a:r>
              <a:rPr lang="tr-TR" altLang="tr-TR" dirty="0"/>
              <a:t> kullanıcıya "hata kaldırır" bir biçimde geri dönüş yollarını sunmalı, otomatik olarak tepki vermeli ve zarar görmesini engellemelidir. Bu gibi durumlarda yazılım, kullanıcıya nasıl bir yol izleyerek yaptığı hatadan geri döneceğini anlatmalı ve kullanıcı reddetmediği takdirde uygulatmalıdır. Kullanıcıya bu şekilde yol göstererek görev doğru bir biçimde tamamlanabilir.</a:t>
            </a:r>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46787" y="2852936"/>
            <a:ext cx="4225677" cy="3444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1958828"/>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KULLANICI BECERİLERİ</a:t>
            </a:r>
            <a:endParaRPr lang="tr-TR" dirty="0"/>
          </a:p>
        </p:txBody>
      </p:sp>
      <p:sp>
        <p:nvSpPr>
          <p:cNvPr id="3" name="İçerik Yer Tutucusu 2"/>
          <p:cNvSpPr>
            <a:spLocks noGrp="1"/>
          </p:cNvSpPr>
          <p:nvPr>
            <p:ph idx="1"/>
          </p:nvPr>
        </p:nvSpPr>
        <p:spPr>
          <a:xfrm>
            <a:off x="1096963" y="1484784"/>
            <a:ext cx="10058400" cy="4742805"/>
          </a:xfrm>
        </p:spPr>
        <p:txBody>
          <a:bodyPr/>
          <a:lstStyle/>
          <a:p>
            <a:pPr marL="0" indent="0">
              <a:lnSpc>
                <a:spcPct val="80000"/>
              </a:lnSpc>
              <a:buNone/>
            </a:pPr>
            <a:r>
              <a:rPr lang="tr-TR" altLang="tr-TR" dirty="0"/>
              <a:t>Kullanıcılarda ortak özellikler ve ortak beceriler bulunmasıyla birlikte, bazı beceriler bazı kullanıcılarda bulunur, bazılarında bulunmaz. Bu beceriler </a:t>
            </a:r>
            <a:r>
              <a:rPr lang="tr-TR" altLang="tr-TR" dirty="0" err="1"/>
              <a:t>arayüz</a:t>
            </a:r>
            <a:r>
              <a:rPr lang="tr-TR" altLang="tr-TR" dirty="0"/>
              <a:t> tasarımını etkileyebilir. Bu kişiden kişiye değişebilen beceriler dört ana grupta incelenir:</a:t>
            </a:r>
          </a:p>
          <a:p>
            <a:pPr marL="0" indent="0">
              <a:lnSpc>
                <a:spcPct val="80000"/>
              </a:lnSpc>
              <a:buNone/>
            </a:pPr>
            <a:endParaRPr lang="tr-TR" altLang="tr-TR" dirty="0"/>
          </a:p>
          <a:p>
            <a:pPr marL="0" indent="0">
              <a:lnSpc>
                <a:spcPct val="80000"/>
              </a:lnSpc>
            </a:pPr>
            <a:r>
              <a:rPr lang="tr-TR" altLang="tr-TR" dirty="0"/>
              <a:t>Uygulamanın tahmini kullanma şekli</a:t>
            </a:r>
          </a:p>
          <a:p>
            <a:pPr>
              <a:lnSpc>
                <a:spcPct val="80000"/>
              </a:lnSpc>
              <a:buFont typeface="Wingdings" panose="05000000000000000000" pitchFamily="2" charset="2"/>
              <a:buChar char="Ø"/>
            </a:pPr>
            <a:r>
              <a:rPr lang="tr-TR" altLang="tr-TR" dirty="0"/>
              <a:t>Bilgisayar bilgisi</a:t>
            </a:r>
          </a:p>
          <a:p>
            <a:pPr>
              <a:lnSpc>
                <a:spcPct val="80000"/>
              </a:lnSpc>
              <a:buFont typeface="Wingdings" panose="05000000000000000000" pitchFamily="2" charset="2"/>
              <a:buChar char="Ø"/>
            </a:pPr>
            <a:r>
              <a:rPr lang="tr-TR" altLang="tr-TR" dirty="0"/>
              <a:t>Görev bilgisi</a:t>
            </a:r>
          </a:p>
          <a:p>
            <a:pPr>
              <a:lnSpc>
                <a:spcPct val="80000"/>
              </a:lnSpc>
              <a:buFont typeface="Wingdings" panose="05000000000000000000" pitchFamily="2" charset="2"/>
              <a:buChar char="Ø"/>
            </a:pPr>
            <a:r>
              <a:rPr lang="tr-TR" altLang="tr-TR" dirty="0"/>
              <a:t>Beklentiler</a:t>
            </a:r>
          </a:p>
          <a:p>
            <a:pPr marL="0" indent="0">
              <a:lnSpc>
                <a:spcPct val="80000"/>
              </a:lnSpc>
            </a:pPr>
            <a:endParaRPr lang="tr-TR" altLang="tr-TR" dirty="0"/>
          </a:p>
          <a:p>
            <a:pPr marL="0" indent="0">
              <a:lnSpc>
                <a:spcPct val="80000"/>
              </a:lnSpc>
            </a:pPr>
            <a:endParaRPr lang="tr-TR" altLang="tr-TR"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spTree>
    <p:extLst>
      <p:ext uri="{BB962C8B-B14F-4D97-AF65-F5344CB8AC3E}">
        <p14:creationId xmlns:p14="http://schemas.microsoft.com/office/powerpoint/2010/main" val="1482557034"/>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UYGULAMANIN TAHMİNİ KULLANIM ŞEKLİ</a:t>
            </a:r>
            <a:endParaRPr lang="tr-TR" dirty="0"/>
          </a:p>
        </p:txBody>
      </p:sp>
      <p:sp>
        <p:nvSpPr>
          <p:cNvPr id="3" name="İçerik Yer Tutucusu 2"/>
          <p:cNvSpPr>
            <a:spLocks noGrp="1"/>
          </p:cNvSpPr>
          <p:nvPr>
            <p:ph idx="1"/>
          </p:nvPr>
        </p:nvSpPr>
        <p:spPr>
          <a:xfrm>
            <a:off x="1096963" y="1556792"/>
            <a:ext cx="10058400" cy="4670797"/>
          </a:xfrm>
        </p:spPr>
        <p:txBody>
          <a:bodyPr/>
          <a:lstStyle/>
          <a:p>
            <a:r>
              <a:rPr lang="tr-TR" altLang="tr-TR" dirty="0"/>
              <a:t>Kullanıcının donanım ve yazılım bilgisi zamanla değişebilen bir bilgidir ve değişmesi de normaldir. Eğer kullanıcılar uygulamayı her gün kullanacaklarsa, sistemdeki sık kullanılan fonksiyonlara aşina hale geleceklerdir. </a:t>
            </a:r>
          </a:p>
          <a:p>
            <a:r>
              <a:rPr lang="tr-TR" altLang="tr-TR" dirty="0"/>
              <a:t>Gündelik kullanım ve arada bir kullanım farklı şekilde oluştuğu için aynı işi yapmanın farklı yolları </a:t>
            </a:r>
            <a:r>
              <a:rPr lang="tr-TR" altLang="tr-TR" dirty="0" err="1"/>
              <a:t>arayüz</a:t>
            </a:r>
            <a:r>
              <a:rPr lang="tr-TR" altLang="tr-TR" dirty="0"/>
              <a:t> tarafından sağlanmalıdır. Gündelik olarak belirli bir fonksiyonu kullanacak kişi örneğin daha çok </a:t>
            </a:r>
            <a:r>
              <a:rPr lang="tr-TR" altLang="tr-TR" dirty="0" err="1"/>
              <a:t>kısayol</a:t>
            </a:r>
            <a:r>
              <a:rPr lang="tr-TR" altLang="tr-TR" dirty="0"/>
              <a:t> tuşlarını tercih edebilir.</a:t>
            </a:r>
          </a:p>
          <a:p>
            <a:endParaRPr lang="tr-TR" altLang="tr-TR" sz="2700" dirty="0"/>
          </a:p>
          <a:p>
            <a:endParaRPr lang="tr-TR" altLang="tr-TR" sz="2700"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spTree>
    <p:extLst>
      <p:ext uri="{BB962C8B-B14F-4D97-AF65-F5344CB8AC3E}">
        <p14:creationId xmlns:p14="http://schemas.microsoft.com/office/powerpoint/2010/main" val="223367892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BİLGİSAYAR BİLGİSİ</a:t>
            </a:r>
            <a:endParaRPr lang="tr-TR" dirty="0"/>
          </a:p>
        </p:txBody>
      </p:sp>
      <p:sp>
        <p:nvSpPr>
          <p:cNvPr id="3" name="İçerik Yer Tutucusu 2"/>
          <p:cNvSpPr>
            <a:spLocks noGrp="1"/>
          </p:cNvSpPr>
          <p:nvPr>
            <p:ph idx="1"/>
          </p:nvPr>
        </p:nvSpPr>
        <p:spPr>
          <a:xfrm>
            <a:off x="1096963" y="1484784"/>
            <a:ext cx="10058400" cy="4742805"/>
          </a:xfrm>
        </p:spPr>
        <p:txBody>
          <a:bodyPr/>
          <a:lstStyle/>
          <a:p>
            <a:pPr eaLnBrk="1" hangingPunct="1">
              <a:lnSpc>
                <a:spcPct val="80000"/>
              </a:lnSpc>
            </a:pPr>
            <a:r>
              <a:rPr lang="tr-TR" altLang="tr-TR" dirty="0" err="1"/>
              <a:t>Arayüz</a:t>
            </a:r>
            <a:r>
              <a:rPr lang="tr-TR" altLang="tr-TR" dirty="0"/>
              <a:t> tasarımcısının kullanıcıların donanım ve yazılım bilgisini dikkate alması gerekir. Acaba kullanıcılar sadece makineyi açmayı kapamayı mı biliyorlar yoksa kendi bilgisayarlarını kendileri yapabilecek kadar tecrübeli ve pek çok yazılımı denemiş (lisanslı ya da lisanssız!) birer "amatör bilgisayar teknisyeni" mi?</a:t>
            </a:r>
          </a:p>
          <a:p>
            <a:pPr eaLnBrk="1" hangingPunct="1">
              <a:lnSpc>
                <a:spcPct val="80000"/>
              </a:lnSpc>
            </a:pPr>
            <a:r>
              <a:rPr lang="tr-TR" altLang="tr-TR" dirty="0"/>
              <a:t>Bu bilgi seviyesi, tasarımda değişikliklerin nasıl yapılacağını etkiler. Örneğin, </a:t>
            </a:r>
            <a:r>
              <a:rPr lang="tr-TR" altLang="tr-TR" dirty="0" err="1"/>
              <a:t>kısayol</a:t>
            </a:r>
            <a:r>
              <a:rPr lang="tr-TR" altLang="tr-TR" dirty="0"/>
              <a:t> tuşları, diyalog pencerelerindeki dilin kullanımı, bilginin detayları vb</a:t>
            </a:r>
            <a:r>
              <a:rPr lang="tr-TR" altLang="tr-TR" dirty="0" smtClean="0"/>
              <a:t>.</a:t>
            </a:r>
          </a:p>
          <a:p>
            <a:pPr eaLnBrk="1" hangingPunct="1">
              <a:lnSpc>
                <a:spcPct val="80000"/>
              </a:lnSpc>
            </a:pPr>
            <a:r>
              <a:rPr lang="tr-TR" altLang="tr-TR" dirty="0"/>
              <a:t>Tasarımcı ayrıca kullanıcıların bilgisayar terimlerini anlamadaki bilgisini de dikkate almalıdır. </a:t>
            </a:r>
          </a:p>
          <a:p>
            <a:pPr eaLnBrk="1" hangingPunct="1">
              <a:lnSpc>
                <a:spcPct val="80000"/>
              </a:lnSpc>
            </a:pPr>
            <a:r>
              <a:rPr lang="tr-TR" altLang="tr-TR" dirty="0"/>
              <a:t>Bu bilgi ile online yardım, grafik, içerik ve ikon tasarımında değişikliklere gidilebilir. Genellikle bilgisayar bilgisi daha az olan kullanıcılar daha çok </a:t>
            </a:r>
            <a:r>
              <a:rPr lang="tr-TR" altLang="tr-TR" u="sng" dirty="0"/>
              <a:t>metafor kullanımını</a:t>
            </a:r>
            <a:r>
              <a:rPr lang="tr-TR" altLang="tr-TR" dirty="0"/>
              <a:t> ve daha sık </a:t>
            </a:r>
            <a:r>
              <a:rPr lang="tr-TR" altLang="tr-TR" u="sng" dirty="0"/>
              <a:t>sihirbaz</a:t>
            </a:r>
            <a:r>
              <a:rPr lang="tr-TR" altLang="tr-TR" dirty="0"/>
              <a:t> tipinde karşılıklı etkileşimi tercih edeceklerdir.</a:t>
            </a:r>
          </a:p>
          <a:p>
            <a:pPr eaLnBrk="1" hangingPunct="1">
              <a:lnSpc>
                <a:spcPct val="80000"/>
              </a:lnSpc>
            </a:pPr>
            <a:endParaRPr lang="tr-TR" altLang="tr-TR" dirty="0"/>
          </a:p>
          <a:p>
            <a:pPr eaLnBrk="1" hangingPunct="1">
              <a:lnSpc>
                <a:spcPct val="80000"/>
              </a:lnSpc>
            </a:pPr>
            <a:endParaRPr lang="tr-TR" altLang="tr-TR" dirty="0"/>
          </a:p>
          <a:p>
            <a:pPr eaLnBrk="1" hangingPunct="1">
              <a:lnSpc>
                <a:spcPct val="80000"/>
              </a:lnSpc>
            </a:pPr>
            <a:endParaRPr lang="tr-TR" altLang="tr-TR"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spTree>
    <p:extLst>
      <p:ext uri="{BB962C8B-B14F-4D97-AF65-F5344CB8AC3E}">
        <p14:creationId xmlns:p14="http://schemas.microsoft.com/office/powerpoint/2010/main" val="1271675130"/>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GÖREV BİLGİSİ</a:t>
            </a:r>
            <a:endParaRPr lang="tr-TR" dirty="0"/>
          </a:p>
        </p:txBody>
      </p:sp>
      <p:sp>
        <p:nvSpPr>
          <p:cNvPr id="3" name="İçerik Yer Tutucusu 2"/>
          <p:cNvSpPr>
            <a:spLocks noGrp="1"/>
          </p:cNvSpPr>
          <p:nvPr>
            <p:ph idx="1"/>
          </p:nvPr>
        </p:nvSpPr>
        <p:spPr>
          <a:xfrm>
            <a:off x="1096963" y="1628800"/>
            <a:ext cx="10058400" cy="4598789"/>
          </a:xfrm>
        </p:spPr>
        <p:txBody>
          <a:bodyPr/>
          <a:lstStyle/>
          <a:p>
            <a:pPr eaLnBrk="1" hangingPunct="1">
              <a:lnSpc>
                <a:spcPct val="80000"/>
              </a:lnSpc>
            </a:pPr>
            <a:r>
              <a:rPr lang="tr-TR" altLang="tr-TR" dirty="0"/>
              <a:t>Kullanıcıların uygulamayı başarı ile kullanmalarındaki bir başka etmen ise yapılacak görev hakkında olan bilgi düzeyleridir. Görev hakkında tam bir bilgisi olmayan kullanıcı, sistemi de tam olarak kullanamayacaktır. Örneğin bir bankacılık uygulamasında sistemi bilmeyen bir memur, doğru zihinsel model kafasında bulunmadığı için, sistemi doğru olarak kullanamayacaktır. </a:t>
            </a:r>
          </a:p>
          <a:p>
            <a:pPr eaLnBrk="1" hangingPunct="1">
              <a:lnSpc>
                <a:spcPct val="80000"/>
              </a:lnSpc>
            </a:pPr>
            <a:r>
              <a:rPr lang="tr-TR" altLang="tr-TR" dirty="0" err="1"/>
              <a:t>Arayüzün</a:t>
            </a:r>
            <a:r>
              <a:rPr lang="tr-TR" altLang="tr-TR" dirty="0"/>
              <a:t> bu tip kullanıcıların potansiyel kullanıcılar olması durumunda sorunları giderici bir biçimde tasarlanması gerekmektedir. </a:t>
            </a:r>
          </a:p>
          <a:p>
            <a:pPr eaLnBrk="1" hangingPunct="1">
              <a:lnSpc>
                <a:spcPct val="80000"/>
              </a:lnSpc>
            </a:pPr>
            <a:r>
              <a:rPr lang="tr-TR" altLang="tr-TR" dirty="0"/>
              <a:t>Bu bilgiye ne derece sahip olunduğu </a:t>
            </a:r>
            <a:r>
              <a:rPr lang="tr-TR" altLang="tr-TR" dirty="0" err="1"/>
              <a:t>arayüzün</a:t>
            </a:r>
            <a:r>
              <a:rPr lang="tr-TR" altLang="tr-TR" dirty="0"/>
              <a:t> görsel yapısının tasarımını ciddi olarak etkiler</a:t>
            </a:r>
            <a:r>
              <a:rPr lang="tr-TR" altLang="tr-TR" dirty="0" smtClean="0"/>
              <a:t>.</a:t>
            </a:r>
          </a:p>
          <a:p>
            <a:pPr eaLnBrk="1" hangingPunct="1">
              <a:lnSpc>
                <a:spcPct val="80000"/>
              </a:lnSpc>
            </a:pPr>
            <a:endParaRPr lang="tr-TR" altLang="tr-TR" dirty="0" smtClean="0"/>
          </a:p>
          <a:p>
            <a:pPr eaLnBrk="1" hangingPunct="1">
              <a:lnSpc>
                <a:spcPct val="80000"/>
              </a:lnSpc>
            </a:pPr>
            <a:endParaRPr lang="tr-TR" altLang="tr-TR" dirty="0"/>
          </a:p>
          <a:p>
            <a:pPr eaLnBrk="1" hangingPunct="1">
              <a:lnSpc>
                <a:spcPct val="80000"/>
              </a:lnSpc>
            </a:pPr>
            <a:endParaRPr lang="tr-TR" altLang="tr-TR"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19</a:t>
            </a:fld>
            <a:endParaRPr lang="tr-TR" altLang="tr-TR"/>
          </a:p>
        </p:txBody>
      </p:sp>
    </p:spTree>
    <p:extLst>
      <p:ext uri="{BB962C8B-B14F-4D97-AF65-F5344CB8AC3E}">
        <p14:creationId xmlns:p14="http://schemas.microsoft.com/office/powerpoint/2010/main" val="241326110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ÖĞRENME </a:t>
            </a:r>
            <a:r>
              <a:rPr lang="tr-TR" altLang="tr-TR" dirty="0" smtClean="0"/>
              <a:t>KABİLİYETİ [1]</a:t>
            </a:r>
            <a:endParaRPr lang="tr-TR" dirty="0"/>
          </a:p>
        </p:txBody>
      </p:sp>
      <p:sp>
        <p:nvSpPr>
          <p:cNvPr id="3" name="İçerik Yer Tutucusu 2"/>
          <p:cNvSpPr>
            <a:spLocks noGrp="1"/>
          </p:cNvSpPr>
          <p:nvPr>
            <p:ph idx="1"/>
          </p:nvPr>
        </p:nvSpPr>
        <p:spPr>
          <a:xfrm>
            <a:off x="1096963" y="1484784"/>
            <a:ext cx="10058400" cy="4742805"/>
          </a:xfrm>
        </p:spPr>
        <p:txBody>
          <a:bodyPr/>
          <a:lstStyle/>
          <a:p>
            <a:pPr eaLnBrk="1" hangingPunct="1"/>
            <a:r>
              <a:rPr lang="tr-TR" altLang="tr-TR" sz="2400" dirty="0"/>
              <a:t>Tasarımcılar bir </a:t>
            </a:r>
            <a:r>
              <a:rPr lang="tr-TR" altLang="tr-TR" sz="2400" dirty="0" err="1"/>
              <a:t>arayüzü</a:t>
            </a:r>
            <a:r>
              <a:rPr lang="tr-TR" altLang="tr-TR" sz="2400" dirty="0"/>
              <a:t> tasarlarken kullanıcıların öğrenme kabiliyetleri üzerinden hareket ederek </a:t>
            </a:r>
            <a:r>
              <a:rPr lang="tr-TR" altLang="tr-TR" sz="2400" dirty="0" err="1"/>
              <a:t>arayüzü</a:t>
            </a:r>
            <a:r>
              <a:rPr lang="tr-TR" altLang="tr-TR" sz="2400" dirty="0"/>
              <a:t> tasarlamalıdır. Sonuçta </a:t>
            </a:r>
            <a:r>
              <a:rPr lang="tr-TR" altLang="tr-TR" sz="2400" dirty="0" err="1"/>
              <a:t>arayüz</a:t>
            </a:r>
            <a:r>
              <a:rPr lang="tr-TR" altLang="tr-TR" sz="2400" dirty="0"/>
              <a:t>, kullanıcılar tarafından "öğrenilecek" bir </a:t>
            </a:r>
            <a:r>
              <a:rPr lang="tr-TR" altLang="tr-TR" sz="2400" dirty="0" err="1"/>
              <a:t>arayüzdür</a:t>
            </a:r>
            <a:r>
              <a:rPr lang="tr-TR" altLang="tr-TR" sz="2400" dirty="0"/>
              <a:t>.</a:t>
            </a:r>
          </a:p>
          <a:p>
            <a:pPr eaLnBrk="1" hangingPunct="1"/>
            <a:endParaRPr lang="tr-TR" altLang="tr-TR" sz="2400" dirty="0"/>
          </a:p>
          <a:p>
            <a:endParaRPr lang="tr-TR" sz="2400" dirty="0"/>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6200" y="3212976"/>
            <a:ext cx="168751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452076474"/>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GÖREV BİLGİSİ</a:t>
            </a:r>
            <a:endParaRPr lang="tr-TR" dirty="0"/>
          </a:p>
        </p:txBody>
      </p:sp>
      <p:sp>
        <p:nvSpPr>
          <p:cNvPr id="3" name="İçerik Yer Tutucusu 2"/>
          <p:cNvSpPr>
            <a:spLocks noGrp="1"/>
          </p:cNvSpPr>
          <p:nvPr>
            <p:ph idx="1"/>
          </p:nvPr>
        </p:nvSpPr>
        <p:spPr>
          <a:xfrm>
            <a:off x="1096963" y="1556792"/>
            <a:ext cx="10058400" cy="4670797"/>
          </a:xfrm>
        </p:spPr>
        <p:txBody>
          <a:bodyPr/>
          <a:lstStyle/>
          <a:p>
            <a:r>
              <a:rPr lang="tr-TR" altLang="tr-TR" dirty="0"/>
              <a:t>Tasarımcı ayrıca görevin tamamlanması için yapılması gereken adımları ve kullanıcıların bu adımları ne kadar iyi bildiğini de gözden geçirmek durumundadır. </a:t>
            </a:r>
          </a:p>
          <a:p>
            <a:r>
              <a:rPr lang="tr-TR" altLang="tr-TR" dirty="0"/>
              <a:t>Bu adımlar kullanıcılar tarafından ezberlenmiş midir yoksa bir kitaba ya da basılı bir tabloya (mesela taşıt aracı tescil işlemleri) bakarak mı adımları takip etmektedirler? Yazılım buradan doğabilecek potansiyel sorunların oluşmasını baştan engellemelidir</a:t>
            </a:r>
          </a:p>
          <a:p>
            <a:r>
              <a:rPr lang="tr-TR" altLang="tr-TR" dirty="0"/>
              <a:t>Bu bilgi </a:t>
            </a:r>
            <a:r>
              <a:rPr lang="tr-TR" altLang="tr-TR" dirty="0" err="1"/>
              <a:t>arayüzün</a:t>
            </a:r>
            <a:r>
              <a:rPr lang="tr-TR" altLang="tr-TR" dirty="0"/>
              <a:t> </a:t>
            </a:r>
            <a:r>
              <a:rPr lang="tr-TR" altLang="tr-TR" dirty="0" err="1"/>
              <a:t>navigasyon</a:t>
            </a:r>
            <a:r>
              <a:rPr lang="tr-TR" altLang="tr-TR" dirty="0"/>
              <a:t> yapısının tasarımında da etkilidir.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20</a:t>
            </a:fld>
            <a:endParaRPr lang="tr-TR" altLang="tr-TR"/>
          </a:p>
        </p:txBody>
      </p:sp>
    </p:spTree>
    <p:extLst>
      <p:ext uri="{BB962C8B-B14F-4D97-AF65-F5344CB8AC3E}">
        <p14:creationId xmlns:p14="http://schemas.microsoft.com/office/powerpoint/2010/main" val="1004908798"/>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GÖREV BİLGİSİ</a:t>
            </a:r>
            <a:endParaRPr lang="tr-TR" dirty="0"/>
          </a:p>
        </p:txBody>
      </p:sp>
      <p:sp>
        <p:nvSpPr>
          <p:cNvPr id="3" name="İçerik Yer Tutucusu 2"/>
          <p:cNvSpPr>
            <a:spLocks noGrp="1"/>
          </p:cNvSpPr>
          <p:nvPr>
            <p:ph idx="1"/>
          </p:nvPr>
        </p:nvSpPr>
        <p:spPr>
          <a:xfrm>
            <a:off x="1096963" y="1412778"/>
            <a:ext cx="10058400" cy="4814812"/>
          </a:xfrm>
        </p:spPr>
        <p:txBody>
          <a:bodyPr/>
          <a:lstStyle/>
          <a:p>
            <a:pPr eaLnBrk="1" hangingPunct="1">
              <a:lnSpc>
                <a:spcPct val="80000"/>
              </a:lnSpc>
            </a:pPr>
            <a:r>
              <a:rPr lang="tr-TR" altLang="tr-TR" dirty="0"/>
              <a:t>Görev bilgisi konusunda kullanıcılarla görüşme yapılırken dikkatli olmak gerekir. Bazı kullanıcılar, örneğin müdürler görev hakkında daha detaylı bilgiye sahiptirler. Bir bankacılık, ya da adalet sistemi uygulamasında şeflerin bilgisi çok daha fazladır. Bu kişilerin sistemin çalışması hakkında kendi zihinlerinde kurdukları model ve uygulamadan beklentileri, daha alt düzeyde çalışan veri girişi yapan kişilerden oldukça farklı olabilir. Şeflerin kullanım kolaylığı, estetik ya da raporların ekstra detayları içermesi ile memnun olabilmelerine karşın, memurlar veri giriş hızından daha çok memnun olabilirler. </a:t>
            </a:r>
          </a:p>
          <a:p>
            <a:pPr eaLnBrk="1" hangingPunct="1">
              <a:lnSpc>
                <a:spcPct val="80000"/>
              </a:lnSpc>
            </a:pPr>
            <a:r>
              <a:rPr lang="tr-TR" altLang="tr-TR" dirty="0"/>
              <a:t>Tasarlanmış olan </a:t>
            </a:r>
            <a:r>
              <a:rPr lang="tr-TR" altLang="tr-TR" dirty="0" err="1"/>
              <a:t>arayüz</a:t>
            </a:r>
            <a:r>
              <a:rPr lang="tr-TR" altLang="tr-TR" dirty="0"/>
              <a:t> her iki grup kullanıcıyı da memnun edebilmelidir.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21</a:t>
            </a:fld>
            <a:endParaRPr lang="tr-TR" altLang="tr-TR"/>
          </a:p>
        </p:txBody>
      </p:sp>
    </p:spTree>
    <p:extLst>
      <p:ext uri="{BB962C8B-B14F-4D97-AF65-F5344CB8AC3E}">
        <p14:creationId xmlns:p14="http://schemas.microsoft.com/office/powerpoint/2010/main" val="3949370005"/>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BEKLENTİLER</a:t>
            </a:r>
            <a:endParaRPr lang="tr-TR" dirty="0"/>
          </a:p>
        </p:txBody>
      </p:sp>
      <p:sp>
        <p:nvSpPr>
          <p:cNvPr id="3" name="İçerik Yer Tutucusu 2"/>
          <p:cNvSpPr>
            <a:spLocks noGrp="1"/>
          </p:cNvSpPr>
          <p:nvPr>
            <p:ph idx="1"/>
          </p:nvPr>
        </p:nvSpPr>
        <p:spPr>
          <a:xfrm>
            <a:off x="695400" y="1484784"/>
            <a:ext cx="10459963" cy="4742805"/>
          </a:xfrm>
        </p:spPr>
        <p:txBody>
          <a:bodyPr/>
          <a:lstStyle/>
          <a:p>
            <a:pPr eaLnBrk="1" hangingPunct="1">
              <a:lnSpc>
                <a:spcPct val="80000"/>
              </a:lnSpc>
            </a:pPr>
            <a:r>
              <a:rPr lang="tr-TR" altLang="tr-TR" dirty="0"/>
              <a:t>Kullanıcıların beklentileri sorgulanıp tasarıma yansıtılmalıdır.</a:t>
            </a:r>
          </a:p>
          <a:p>
            <a:pPr eaLnBrk="1" hangingPunct="1">
              <a:lnSpc>
                <a:spcPct val="80000"/>
              </a:lnSpc>
            </a:pPr>
            <a:r>
              <a:rPr lang="tr-TR" altLang="tr-TR" dirty="0"/>
              <a:t>Bir süreç otomasyona geçirildiğinde, yapılan işlemlerin bilgisayar ortamında daha hızlı gerçekleştiği düşüncesinin kullanıcılarda oluşması gerekir. Eğer kullanıcılar bilgisayarın işlerini daha kolaylaştırdığına, kalitesini artırdığına ve hızlandırdığına inanmamışlarsa, uygulamayı kullanmaya daha çok direnç göstereceklerdir. Öğrenmek için çaba </a:t>
            </a:r>
            <a:r>
              <a:rPr lang="tr-TR" altLang="tr-TR" dirty="0" err="1"/>
              <a:t>sarfetmeyeceklerdir</a:t>
            </a:r>
            <a:r>
              <a:rPr lang="tr-TR" altLang="tr-TR" dirty="0"/>
              <a:t>. </a:t>
            </a:r>
          </a:p>
          <a:p>
            <a:pPr eaLnBrk="1" hangingPunct="1">
              <a:lnSpc>
                <a:spcPct val="80000"/>
              </a:lnSpc>
            </a:pPr>
            <a:r>
              <a:rPr lang="tr-TR" altLang="tr-TR" dirty="0"/>
              <a:t>Bazı kullanıcılar görevlerin hızlı tamamlanmasını pozitif olarak algılar. Diğer bir kısım kullanıcı ise hataların en aza inmesi ve detaylı raporlamanın önemli olduğunu düşünür ve uygulamanın bu noktada yarar sağladığına inanır.</a:t>
            </a:r>
          </a:p>
          <a:p>
            <a:pPr eaLnBrk="1" hangingPunct="1">
              <a:lnSpc>
                <a:spcPct val="80000"/>
              </a:lnSpc>
            </a:pPr>
            <a:r>
              <a:rPr lang="tr-TR" altLang="tr-TR" dirty="0"/>
              <a:t>Bu beklentiler </a:t>
            </a:r>
            <a:r>
              <a:rPr lang="tr-TR" altLang="tr-TR" dirty="0" err="1"/>
              <a:t>arayüz</a:t>
            </a:r>
            <a:r>
              <a:rPr lang="tr-TR" altLang="tr-TR" dirty="0"/>
              <a:t> tasarımında dikkate alınmalıdır.</a:t>
            </a:r>
          </a:p>
          <a:p>
            <a:pPr eaLnBrk="1" hangingPunct="1">
              <a:lnSpc>
                <a:spcPct val="80000"/>
              </a:lnSpc>
            </a:pPr>
            <a:endParaRPr lang="tr-TR" altLang="tr-TR" dirty="0"/>
          </a:p>
          <a:p>
            <a:pPr eaLnBrk="1" hangingPunct="1">
              <a:lnSpc>
                <a:spcPct val="80000"/>
              </a:lnSpc>
            </a:pPr>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22</a:t>
            </a:fld>
            <a:endParaRPr lang="tr-TR" altLang="tr-TR"/>
          </a:p>
        </p:txBody>
      </p:sp>
    </p:spTree>
    <p:extLst>
      <p:ext uri="{BB962C8B-B14F-4D97-AF65-F5344CB8AC3E}">
        <p14:creationId xmlns:p14="http://schemas.microsoft.com/office/powerpoint/2010/main" val="725637307"/>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KULLANICILAR HAKKINDA BİLGİ TOPLANMASI</a:t>
            </a:r>
            <a:endParaRPr lang="tr-TR" dirty="0"/>
          </a:p>
        </p:txBody>
      </p:sp>
      <p:sp>
        <p:nvSpPr>
          <p:cNvPr id="3" name="İçerik Yer Tutucusu 2"/>
          <p:cNvSpPr>
            <a:spLocks noGrp="1"/>
          </p:cNvSpPr>
          <p:nvPr>
            <p:ph idx="1"/>
          </p:nvPr>
        </p:nvSpPr>
        <p:spPr>
          <a:xfrm>
            <a:off x="767408" y="1484784"/>
            <a:ext cx="10801200" cy="4742805"/>
          </a:xfrm>
        </p:spPr>
        <p:txBody>
          <a:bodyPr/>
          <a:lstStyle/>
          <a:p>
            <a:pPr marL="0" indent="0">
              <a:lnSpc>
                <a:spcPct val="80000"/>
              </a:lnSpc>
              <a:spcAft>
                <a:spcPts val="1200"/>
              </a:spcAft>
              <a:buClr>
                <a:srgbClr val="006666"/>
              </a:buClr>
              <a:buNone/>
            </a:pPr>
            <a:r>
              <a:rPr lang="tr-TR" altLang="tr-TR" dirty="0">
                <a:solidFill>
                  <a:srgbClr val="002060"/>
                </a:solidFill>
              </a:rPr>
              <a:t>Tasarımda her zaman hedeflenen, ürünün gerçek kullanıcıları memnun edecek şekilde etkin ve verimli  </a:t>
            </a:r>
            <a:r>
              <a:rPr lang="tr-TR" altLang="tr-TR" dirty="0" err="1">
                <a:solidFill>
                  <a:srgbClr val="002060"/>
                </a:solidFill>
              </a:rPr>
              <a:t>hazırlanmasıdır.Unutulmamalıdır</a:t>
            </a:r>
            <a:r>
              <a:rPr lang="tr-TR" altLang="tr-TR" dirty="0">
                <a:solidFill>
                  <a:srgbClr val="002060"/>
                </a:solidFill>
              </a:rPr>
              <a:t> ki çoğu insan kendi davranışlarını değerlendirme becerisine sahip değildir [</a:t>
            </a:r>
            <a:r>
              <a:rPr lang="tr-TR" altLang="tr-TR" dirty="0" err="1">
                <a:solidFill>
                  <a:srgbClr val="002060"/>
                </a:solidFill>
              </a:rPr>
              <a:t>Pinker</a:t>
            </a:r>
            <a:r>
              <a:rPr lang="tr-TR" altLang="tr-TR" dirty="0">
                <a:solidFill>
                  <a:srgbClr val="002060"/>
                </a:solidFill>
              </a:rPr>
              <a:t>, 1999].</a:t>
            </a:r>
          </a:p>
          <a:p>
            <a:pPr lvl="1" eaLnBrk="1" hangingPunct="1">
              <a:lnSpc>
                <a:spcPct val="80000"/>
              </a:lnSpc>
              <a:buClr>
                <a:srgbClr val="99CCCC"/>
              </a:buClr>
            </a:pPr>
            <a:r>
              <a:rPr lang="tr-TR" altLang="tr-TR" sz="2400" dirty="0">
                <a:solidFill>
                  <a:srgbClr val="002060"/>
                </a:solidFill>
              </a:rPr>
              <a:t>Bu yüzden nasıl davrandıklarını sormak yerine, onların ilk elden(direkt olarak) gözlenmesi daha iyidir. </a:t>
            </a:r>
          </a:p>
          <a:p>
            <a:pPr lvl="1" eaLnBrk="1" hangingPunct="1">
              <a:lnSpc>
                <a:spcPct val="80000"/>
              </a:lnSpc>
              <a:buClr>
                <a:srgbClr val="99CCCC"/>
              </a:buClr>
            </a:pPr>
            <a:r>
              <a:rPr lang="tr-TR" altLang="tr-TR" sz="2400" dirty="0">
                <a:solidFill>
                  <a:srgbClr val="002060"/>
                </a:solidFill>
              </a:rPr>
              <a:t>Uygulama ortamında aydınlatıcı sorular sorunuz.</a:t>
            </a:r>
          </a:p>
          <a:p>
            <a:pPr marL="0" indent="0">
              <a:lnSpc>
                <a:spcPct val="80000"/>
              </a:lnSpc>
              <a:buClr>
                <a:srgbClr val="006666"/>
              </a:buClr>
              <a:buNone/>
            </a:pPr>
            <a:endParaRPr lang="tr-TR" altLang="tr-TR" dirty="0">
              <a:solidFill>
                <a:srgbClr val="002060"/>
              </a:solidFill>
            </a:endParaRPr>
          </a:p>
          <a:p>
            <a:pPr marL="0" indent="0">
              <a:lnSpc>
                <a:spcPct val="80000"/>
              </a:lnSpc>
              <a:spcAft>
                <a:spcPts val="1200"/>
              </a:spcAft>
              <a:buClr>
                <a:srgbClr val="006666"/>
              </a:buClr>
              <a:buNone/>
            </a:pPr>
            <a:r>
              <a:rPr lang="tr-TR" altLang="tr-TR" dirty="0">
                <a:solidFill>
                  <a:srgbClr val="002060"/>
                </a:solidFill>
              </a:rPr>
              <a:t>Tasarımı yapılan bilgisayar uygulamasını kullanacak olan kullanıcılar hakkında bilgi toplamak önemlidir. Kullanıcılardan bilgi toplama tekniklerinden </a:t>
            </a:r>
            <a:r>
              <a:rPr lang="tr-TR" altLang="tr-TR" dirty="0" err="1">
                <a:solidFill>
                  <a:srgbClr val="002060"/>
                </a:solidFill>
              </a:rPr>
              <a:t>başlıcaları</a:t>
            </a:r>
            <a:r>
              <a:rPr lang="tr-TR" altLang="tr-TR" dirty="0">
                <a:solidFill>
                  <a:srgbClr val="002060"/>
                </a:solidFill>
              </a:rPr>
              <a:t>:</a:t>
            </a:r>
          </a:p>
          <a:p>
            <a:pPr lvl="1" eaLnBrk="1" hangingPunct="1">
              <a:lnSpc>
                <a:spcPct val="80000"/>
              </a:lnSpc>
              <a:buClr>
                <a:srgbClr val="99CCCC"/>
              </a:buClr>
            </a:pPr>
            <a:r>
              <a:rPr lang="tr-TR" altLang="tr-TR" sz="2400" dirty="0" smtClean="0">
                <a:solidFill>
                  <a:srgbClr val="002060"/>
                </a:solidFill>
              </a:rPr>
              <a:t>Mülakat </a:t>
            </a:r>
            <a:r>
              <a:rPr lang="tr-TR" altLang="tr-TR" sz="2400" dirty="0">
                <a:solidFill>
                  <a:srgbClr val="002060"/>
                </a:solidFill>
              </a:rPr>
              <a:t>ve anketler</a:t>
            </a:r>
          </a:p>
          <a:p>
            <a:pPr lvl="1" eaLnBrk="1" hangingPunct="1">
              <a:lnSpc>
                <a:spcPct val="80000"/>
              </a:lnSpc>
              <a:buClr>
                <a:srgbClr val="99CCCC"/>
              </a:buClr>
            </a:pPr>
            <a:r>
              <a:rPr lang="tr-TR" altLang="tr-TR" sz="2400" dirty="0">
                <a:solidFill>
                  <a:srgbClr val="002060"/>
                </a:solidFill>
              </a:rPr>
              <a:t>Gözlemler</a:t>
            </a:r>
          </a:p>
          <a:p>
            <a:pPr lvl="1" eaLnBrk="1" hangingPunct="1">
              <a:lnSpc>
                <a:spcPct val="80000"/>
              </a:lnSpc>
              <a:buClr>
                <a:srgbClr val="99CCCC"/>
              </a:buClr>
            </a:pPr>
            <a:r>
              <a:rPr lang="tr-TR" altLang="tr-TR" sz="2400" dirty="0" err="1">
                <a:solidFill>
                  <a:srgbClr val="002060"/>
                </a:solidFill>
              </a:rPr>
              <a:t>Etnografik</a:t>
            </a:r>
            <a:r>
              <a:rPr lang="tr-TR" altLang="tr-TR" sz="2400" dirty="0">
                <a:solidFill>
                  <a:srgbClr val="002060"/>
                </a:solidFill>
              </a:rPr>
              <a:t> Görüşme</a:t>
            </a:r>
          </a:p>
          <a:p>
            <a:pPr marL="0" indent="0"/>
            <a:endParaRPr lang="tr-TR" altLang="tr-TR" sz="2800" dirty="0">
              <a:solidFill>
                <a:srgbClr val="002060"/>
              </a:solidFill>
            </a:endParaRPr>
          </a:p>
          <a:p>
            <a:pPr marL="0" indent="0"/>
            <a:endParaRPr lang="tr-TR" altLang="tr-TR" sz="2800" dirty="0">
              <a:solidFill>
                <a:srgbClr val="002060"/>
              </a:solidFill>
            </a:endParaRPr>
          </a:p>
          <a:p>
            <a:endParaRPr lang="tr-TR" sz="2800" dirty="0">
              <a:solidFill>
                <a:srgbClr val="002060"/>
              </a:solidFill>
            </a:endParaRP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23</a:t>
            </a:fld>
            <a:endParaRPr lang="tr-TR" altLang="tr-TR"/>
          </a:p>
        </p:txBody>
      </p:sp>
      <p:pic>
        <p:nvPicPr>
          <p:cNvPr id="5" name="Picture 5" descr="Inter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51639" y="4930048"/>
            <a:ext cx="2276475" cy="1344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1208995"/>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MÜLAKAT VE ANKETLER</a:t>
            </a:r>
            <a:endParaRPr lang="tr-TR" dirty="0"/>
          </a:p>
        </p:txBody>
      </p:sp>
      <p:sp>
        <p:nvSpPr>
          <p:cNvPr id="3" name="İçerik Yer Tutucusu 2"/>
          <p:cNvSpPr>
            <a:spLocks noGrp="1"/>
          </p:cNvSpPr>
          <p:nvPr>
            <p:ph idx="1"/>
          </p:nvPr>
        </p:nvSpPr>
        <p:spPr>
          <a:xfrm>
            <a:off x="983432" y="1556792"/>
            <a:ext cx="10058400" cy="4022725"/>
          </a:xfrm>
        </p:spPr>
        <p:txBody>
          <a:bodyPr/>
          <a:lstStyle/>
          <a:p>
            <a:r>
              <a:rPr lang="tr-TR" altLang="tr-TR" dirty="0"/>
              <a:t>Anket ya da mülakat yapılırken bir önceki bölümde adı geçen özel becerilerin (Uygulamanın tahmini kullanma şekli, bilgisayar bilgisi, görev bilgisi ve beklentiler) detaylı olarak sorgulanması gerekir. </a:t>
            </a:r>
          </a:p>
          <a:p>
            <a:r>
              <a:rPr lang="tr-TR" altLang="tr-TR" dirty="0" smtClean="0"/>
              <a:t>Her </a:t>
            </a:r>
            <a:r>
              <a:rPr lang="tr-TR" altLang="tr-TR" dirty="0"/>
              <a:t>bir soru kullanıcının rahatsız olmayacağı ve firma ya da kurumdaki yerini de dikkate alacak şekilde hazırlanmalıdır. </a:t>
            </a:r>
          </a:p>
          <a:p>
            <a:r>
              <a:rPr lang="tr-TR" altLang="tr-TR" dirty="0" smtClean="0"/>
              <a:t>Kullanıcıların </a:t>
            </a:r>
            <a:r>
              <a:rPr lang="tr-TR" altLang="tr-TR" dirty="0"/>
              <a:t>uygulamayı nasıl kullanacakları hakkındaki beklentilerinin ve endişelerinin doğru bir biçimde sorgulanması, </a:t>
            </a:r>
            <a:r>
              <a:rPr lang="tr-TR" altLang="tr-TR" dirty="0" err="1"/>
              <a:t>arayüzün</a:t>
            </a:r>
            <a:r>
              <a:rPr lang="tr-TR" altLang="tr-TR" dirty="0"/>
              <a:t> başarılı bir biçimde tasarlanabilmesi için büyük önem taşımaktadır.</a:t>
            </a:r>
            <a:endParaRPr lang="tr-TR" alt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24</a:t>
            </a:fld>
            <a:endParaRPr lang="tr-TR" altLang="tr-TR"/>
          </a:p>
        </p:txBody>
      </p:sp>
      <p:pic>
        <p:nvPicPr>
          <p:cNvPr id="5" name="Picture 5" descr="survey-pic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54151" y="4437112"/>
            <a:ext cx="1662112"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0235273"/>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GÖZLEMLER</a:t>
            </a:r>
            <a:endParaRPr lang="tr-TR" dirty="0"/>
          </a:p>
        </p:txBody>
      </p:sp>
      <p:sp>
        <p:nvSpPr>
          <p:cNvPr id="3" name="İçerik Yer Tutucusu 2"/>
          <p:cNvSpPr>
            <a:spLocks noGrp="1"/>
          </p:cNvSpPr>
          <p:nvPr>
            <p:ph idx="1"/>
          </p:nvPr>
        </p:nvSpPr>
        <p:spPr>
          <a:xfrm>
            <a:off x="1096963" y="1484784"/>
            <a:ext cx="10058400" cy="4742805"/>
          </a:xfrm>
        </p:spPr>
        <p:txBody>
          <a:bodyPr/>
          <a:lstStyle/>
          <a:p>
            <a:pPr eaLnBrk="1" hangingPunct="1"/>
            <a:r>
              <a:rPr lang="tr-TR" altLang="tr-TR" dirty="0"/>
              <a:t>Kullanıcıları çalışma ortamında izleme, kullanıcıların sahip olduğu becerilerin tasarımcılar tarafından daha iyi anlaşılabilmesi için önemlidir. </a:t>
            </a:r>
          </a:p>
          <a:p>
            <a:pPr eaLnBrk="1" hangingPunct="1"/>
            <a:r>
              <a:rPr lang="tr-TR" altLang="tr-TR" dirty="0"/>
              <a:t>Gözlemler ayrıca </a:t>
            </a:r>
            <a:r>
              <a:rPr lang="tr-TR" altLang="tr-TR" dirty="0" err="1"/>
              <a:t>arayüz</a:t>
            </a:r>
            <a:r>
              <a:rPr lang="tr-TR" altLang="tr-TR" dirty="0"/>
              <a:t> tasarımında dikkat edilmesi gereken çevresel faktörlerin de hesaba katılabilmesine olanak tanır.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25</a:t>
            </a:fld>
            <a:endParaRPr lang="tr-TR" altLang="tr-TR"/>
          </a:p>
        </p:txBody>
      </p:sp>
      <p:pic>
        <p:nvPicPr>
          <p:cNvPr id="5" name="Picture 5" descr="imagesCAGGRYC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0136" y="3677464"/>
            <a:ext cx="216058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0509710"/>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err="1"/>
              <a:t>Etnoğrafik</a:t>
            </a:r>
            <a:r>
              <a:rPr lang="tr-TR" altLang="tr-TR" dirty="0"/>
              <a:t> Görüşme</a:t>
            </a:r>
            <a:endParaRPr lang="tr-TR" dirty="0"/>
          </a:p>
        </p:txBody>
      </p:sp>
      <p:sp>
        <p:nvSpPr>
          <p:cNvPr id="3" name="İçerik Yer Tutucusu 2"/>
          <p:cNvSpPr>
            <a:spLocks noGrp="1"/>
          </p:cNvSpPr>
          <p:nvPr>
            <p:ph idx="1"/>
          </p:nvPr>
        </p:nvSpPr>
        <p:spPr>
          <a:xfrm>
            <a:off x="1096963" y="1484785"/>
            <a:ext cx="10058400" cy="3024336"/>
          </a:xfrm>
        </p:spPr>
        <p:txBody>
          <a:bodyPr/>
          <a:lstStyle/>
          <a:p>
            <a:pPr lvl="1" eaLnBrk="1" hangingPunct="1">
              <a:lnSpc>
                <a:spcPct val="80000"/>
              </a:lnSpc>
            </a:pPr>
            <a:endParaRPr lang="tr-TR" altLang="tr-TR" dirty="0"/>
          </a:p>
          <a:p>
            <a:pPr lvl="1" eaLnBrk="1" hangingPunct="1">
              <a:lnSpc>
                <a:spcPct val="80000"/>
              </a:lnSpc>
            </a:pPr>
            <a:r>
              <a:rPr lang="tr-TR" altLang="tr-TR" sz="2400" dirty="0"/>
              <a:t>Kapsamlı gözlem ve röportaj yapılmasını içerir.</a:t>
            </a:r>
          </a:p>
          <a:p>
            <a:pPr lvl="1" eaLnBrk="1" hangingPunct="1">
              <a:lnSpc>
                <a:spcPct val="80000"/>
              </a:lnSpc>
            </a:pPr>
            <a:r>
              <a:rPr lang="tr-TR" altLang="tr-TR" sz="2400" dirty="0"/>
              <a:t>Kullanıcıyı doğal ortamında yazılım kullanırken gözlemlersiniz. </a:t>
            </a:r>
          </a:p>
          <a:p>
            <a:pPr lvl="1" eaLnBrk="1" hangingPunct="1">
              <a:lnSpc>
                <a:spcPct val="80000"/>
              </a:lnSpc>
            </a:pPr>
            <a:r>
              <a:rPr lang="tr-TR" altLang="tr-TR" sz="2400" dirty="0"/>
              <a:t>45-60 dakikalık bir görüşme yapılır.</a:t>
            </a:r>
          </a:p>
          <a:p>
            <a:pPr lvl="1" eaLnBrk="1" hangingPunct="1">
              <a:lnSpc>
                <a:spcPct val="80000"/>
              </a:lnSpc>
            </a:pPr>
            <a:r>
              <a:rPr lang="tr-TR" altLang="tr-TR" sz="2400" dirty="0"/>
              <a:t>Hedefler, görevler, sınırlamalar, çözüm gerektiren problemler, ortam anlaşılmaya çalışılır.</a:t>
            </a:r>
          </a:p>
          <a:p>
            <a:pPr lvl="1" eaLnBrk="1" hangingPunct="1">
              <a:lnSpc>
                <a:spcPct val="80000"/>
              </a:lnSpc>
            </a:pPr>
            <a:r>
              <a:rPr lang="tr-TR" altLang="tr-TR" sz="2400" dirty="0"/>
              <a:t>Kullanıcı ile çalışma ortamından birkaç fotoğraf alınabilir. </a:t>
            </a:r>
          </a:p>
          <a:p>
            <a:pPr lvl="1" eaLnBrk="1" hangingPunct="1">
              <a:lnSpc>
                <a:spcPct val="80000"/>
              </a:lnSpc>
            </a:pPr>
            <a:endParaRPr lang="tr-TR" altLang="tr-TR" sz="1500" dirty="0"/>
          </a:p>
          <a:p>
            <a:pPr lvl="1" eaLnBrk="1" hangingPunct="1">
              <a:lnSpc>
                <a:spcPct val="80000"/>
              </a:lnSpc>
            </a:pPr>
            <a:endParaRPr lang="tr-TR" altLang="tr-TR" sz="1500" dirty="0"/>
          </a:p>
          <a:p>
            <a:pPr lvl="1" eaLnBrk="1" hangingPunct="1">
              <a:lnSpc>
                <a:spcPct val="80000"/>
              </a:lnSpc>
              <a:buFont typeface="Wingdings" panose="05000000000000000000" pitchFamily="2" charset="2"/>
              <a:buNone/>
            </a:pPr>
            <a:endParaRPr lang="tr-TR" altLang="tr-TR" sz="1500"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26</a:t>
            </a:fld>
            <a:endParaRPr lang="tr-TR" altLang="tr-TR"/>
          </a:p>
        </p:txBody>
      </p:sp>
      <p:pic>
        <p:nvPicPr>
          <p:cNvPr id="5" name="Picture 7" descr="confused-computer-us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8184232" y="4201629"/>
            <a:ext cx="1925637" cy="1282700"/>
          </a:xfrm>
          <a:prstGeom prst="rect">
            <a:avLst/>
          </a:prstGeom>
          <a:noFill/>
        </p:spPr>
      </p:pic>
    </p:spTree>
    <p:extLst>
      <p:ext uri="{BB962C8B-B14F-4D97-AF65-F5344CB8AC3E}">
        <p14:creationId xmlns:p14="http://schemas.microsoft.com/office/powerpoint/2010/main" val="1296537933"/>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dirty="0"/>
              <a:t>Potansiyel </a:t>
            </a:r>
            <a:r>
              <a:rPr lang="tr-TR" altLang="tr-TR" b="1" dirty="0" smtClean="0"/>
              <a:t>Kullanıcılar</a:t>
            </a:r>
            <a:endParaRPr lang="tr-TR" dirty="0"/>
          </a:p>
        </p:txBody>
      </p:sp>
      <p:sp>
        <p:nvSpPr>
          <p:cNvPr id="3" name="İçerik Yer Tutucusu 2"/>
          <p:cNvSpPr>
            <a:spLocks noGrp="1"/>
          </p:cNvSpPr>
          <p:nvPr>
            <p:ph idx="1"/>
          </p:nvPr>
        </p:nvSpPr>
        <p:spPr>
          <a:xfrm>
            <a:off x="1096963" y="1556792"/>
            <a:ext cx="10058400" cy="4670797"/>
          </a:xfrm>
        </p:spPr>
        <p:txBody>
          <a:bodyPr/>
          <a:lstStyle/>
          <a:p>
            <a:pPr marL="0" indent="0">
              <a:buNone/>
              <a:defRPr/>
            </a:pPr>
            <a:r>
              <a:rPr lang="tr-TR" sz="2500" dirty="0"/>
              <a:t>Bir ürüne yönelik kullanıcı davranışlarını belirlemek tasarımcılar için önemlidir.</a:t>
            </a:r>
          </a:p>
          <a:p>
            <a:pPr lvl="1" eaLnBrk="1" hangingPunct="1">
              <a:defRPr/>
            </a:pPr>
            <a:r>
              <a:rPr lang="tr-TR" sz="2100" dirty="0"/>
              <a:t>Bu ürünü kimler kullanabilir? </a:t>
            </a:r>
          </a:p>
          <a:p>
            <a:pPr lvl="1" eaLnBrk="1" hangingPunct="1">
              <a:defRPr/>
            </a:pPr>
            <a:r>
              <a:rPr lang="tr-TR" sz="2100" dirty="0"/>
              <a:t>İhtiyaçları nelerdir?</a:t>
            </a:r>
          </a:p>
          <a:p>
            <a:pPr lvl="1" eaLnBrk="1" hangingPunct="1">
              <a:defRPr/>
            </a:pPr>
            <a:r>
              <a:rPr lang="tr-TR" sz="2100" dirty="0"/>
              <a:t>Ne gibi davranışlar gösterebilirler?</a:t>
            </a:r>
          </a:p>
          <a:p>
            <a:pPr lvl="1" eaLnBrk="1" hangingPunct="1">
              <a:defRPr/>
            </a:pPr>
            <a:endParaRPr lang="tr-TR" sz="2100" dirty="0"/>
          </a:p>
          <a:p>
            <a:pPr marL="0" lvl="1" indent="0">
              <a:buClr>
                <a:schemeClr val="tx2"/>
              </a:buClr>
              <a:buNone/>
              <a:defRPr/>
            </a:pPr>
            <a:r>
              <a:rPr lang="tr-TR" dirty="0"/>
              <a:t>Her bir gruptan birkaç kişiyle karşılıklı görüşme yapmayı deneyiniz.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27</a:t>
            </a:fld>
            <a:endParaRPr lang="tr-TR" altLang="tr-TR"/>
          </a:p>
        </p:txBody>
      </p:sp>
      <p:pic>
        <p:nvPicPr>
          <p:cNvPr id="5" name="Picture 4" descr="QUESTION"/>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a:xfrm>
            <a:off x="8760296" y="3312703"/>
            <a:ext cx="1662545" cy="1246909"/>
          </a:xfrm>
          <a:prstGeom prst="rect">
            <a:avLst/>
          </a:prstGeom>
          <a:noFill/>
        </p:spPr>
      </p:pic>
    </p:spTree>
    <p:extLst>
      <p:ext uri="{BB962C8B-B14F-4D97-AF65-F5344CB8AC3E}">
        <p14:creationId xmlns:p14="http://schemas.microsoft.com/office/powerpoint/2010/main" val="1531283757"/>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28</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ÖĞRENME KABİLİYETİ [1]</a:t>
            </a:r>
            <a:endParaRPr lang="tr-TR" dirty="0"/>
          </a:p>
        </p:txBody>
      </p:sp>
      <p:sp>
        <p:nvSpPr>
          <p:cNvPr id="3" name="İçerik Yer Tutucusu 2"/>
          <p:cNvSpPr>
            <a:spLocks noGrp="1"/>
          </p:cNvSpPr>
          <p:nvPr>
            <p:ph idx="1"/>
          </p:nvPr>
        </p:nvSpPr>
        <p:spPr>
          <a:xfrm>
            <a:off x="1096963" y="1700808"/>
            <a:ext cx="10058400" cy="4022725"/>
          </a:xfrm>
        </p:spPr>
        <p:txBody>
          <a:bodyPr/>
          <a:lstStyle/>
          <a:p>
            <a:pPr indent="268288" eaLnBrk="1" hangingPunct="1">
              <a:buFont typeface="Wingdings" panose="05000000000000000000" pitchFamily="2" charset="2"/>
              <a:buChar char="Ø"/>
            </a:pPr>
            <a:r>
              <a:rPr lang="tr-TR" altLang="tr-TR" dirty="0"/>
              <a:t>Kullanıcı çok değişik biçimlerde öğrenir</a:t>
            </a:r>
          </a:p>
          <a:p>
            <a:pPr indent="268288" eaLnBrk="1" hangingPunct="1">
              <a:buFont typeface="Wingdings" panose="05000000000000000000" pitchFamily="2" charset="2"/>
              <a:buChar char="Ø"/>
            </a:pPr>
            <a:r>
              <a:rPr lang="tr-TR" altLang="tr-TR" dirty="0"/>
              <a:t>Kullanıcı belirli bir hedef doğrultusunda öğrenir ve bilgiyi planlayıp organize etmeye çalışır</a:t>
            </a:r>
          </a:p>
          <a:p>
            <a:pPr indent="268288" eaLnBrk="1" hangingPunct="1">
              <a:buFont typeface="Wingdings" panose="05000000000000000000" pitchFamily="2" charset="2"/>
              <a:buChar char="Ø"/>
            </a:pPr>
            <a:r>
              <a:rPr lang="tr-TR" altLang="tr-TR" dirty="0"/>
              <a:t>Kullanıcı benzeterek öğrenmekten hoşlanır</a:t>
            </a:r>
            <a:endParaRPr lang="tr-TR" altLang="tr-TR" dirty="0">
              <a:latin typeface="Arial" panose="020B0604020202020204" pitchFamily="34" charset="0"/>
            </a:endParaRPr>
          </a:p>
          <a:p>
            <a:pPr indent="268288" eaLnBrk="1" hangingPunct="1">
              <a:buFont typeface="Wingdings" panose="05000000000000000000" pitchFamily="2" charset="2"/>
              <a:buChar char="Ø"/>
            </a:pPr>
            <a:r>
              <a:rPr lang="tr-TR" altLang="tr-TR" dirty="0"/>
              <a:t>Kullanıcı bir görevden diğerine geçerken kazandığı becerileri de yeni görev ortamına taşır</a:t>
            </a:r>
          </a:p>
          <a:p>
            <a:pPr indent="268288" eaLnBrk="1" hangingPunct="1">
              <a:buFont typeface="Wingdings" panose="05000000000000000000" pitchFamily="2" charset="2"/>
              <a:buChar char="Ø"/>
            </a:pPr>
            <a:r>
              <a:rPr lang="tr-TR" altLang="tr-TR" dirty="0"/>
              <a:t>Kullanıcı yaparak öğrenir</a:t>
            </a:r>
          </a:p>
          <a:p>
            <a:pPr indent="268288" eaLnBrk="1" hangingPunct="1">
              <a:buFont typeface="Wingdings" panose="05000000000000000000" pitchFamily="2" charset="2"/>
              <a:buChar char="Ø"/>
            </a:pPr>
            <a:r>
              <a:rPr lang="tr-TR" altLang="tr-TR" dirty="0"/>
              <a:t>Kullanıcı hata yapa yapa öğrenir</a:t>
            </a:r>
          </a:p>
          <a:p>
            <a:pPr eaLnBrk="1" hangingPunct="1">
              <a:buFont typeface="Wingdings" panose="05000000000000000000" pitchFamily="2" charset="2"/>
              <a:buNone/>
            </a:pPr>
            <a:endParaRPr lang="tr-TR" altLang="tr-TR" dirty="0">
              <a:latin typeface="Arial" panose="020B0604020202020204" pitchFamily="34" charset="0"/>
            </a:endParaRPr>
          </a:p>
          <a:p>
            <a:pPr eaLnBrk="1" hangingPunct="1"/>
            <a:endParaRPr lang="tr-TR" altLang="tr-TR" dirty="0"/>
          </a:p>
          <a:p>
            <a:pPr marL="0" indent="0">
              <a:buNone/>
            </a:pPr>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pic>
        <p:nvPicPr>
          <p:cNvPr id="7" name="Picture 5" descr="computer-us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6324" y="3461421"/>
            <a:ext cx="2630115" cy="2630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61247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DEĞİŞİK BİÇİMDE ÖĞRENME</a:t>
            </a:r>
            <a:endParaRPr lang="tr-TR" dirty="0"/>
          </a:p>
        </p:txBody>
      </p:sp>
      <p:sp>
        <p:nvSpPr>
          <p:cNvPr id="3" name="İçerik Yer Tutucusu 2"/>
          <p:cNvSpPr>
            <a:spLocks noGrp="1"/>
          </p:cNvSpPr>
          <p:nvPr>
            <p:ph idx="1"/>
          </p:nvPr>
        </p:nvSpPr>
        <p:spPr>
          <a:xfrm>
            <a:off x="983432" y="1412777"/>
            <a:ext cx="10058400" cy="4022725"/>
          </a:xfrm>
        </p:spPr>
        <p:txBody>
          <a:bodyPr/>
          <a:lstStyle/>
          <a:p>
            <a:pPr marL="0" indent="0">
              <a:buNone/>
            </a:pPr>
            <a:r>
              <a:rPr lang="tr-TR" altLang="tr-TR" dirty="0"/>
              <a:t>Kullanıcılar çok değişik biçimlerde öğrenirler. Her kullanıcı aynı şeyi aynı yolla öğrenmez.</a:t>
            </a:r>
          </a:p>
          <a:p>
            <a:pPr marL="0" indent="0"/>
            <a:endParaRPr lang="tr-TR" altLang="tr-TR" dirty="0"/>
          </a:p>
          <a:p>
            <a:pPr marL="0" indent="0">
              <a:buNone/>
            </a:pPr>
            <a:r>
              <a:rPr lang="tr-TR" altLang="tr-TR" dirty="0"/>
              <a:t>SORU: Bir </a:t>
            </a:r>
            <a:r>
              <a:rPr lang="tr-TR" altLang="tr-TR" dirty="0" err="1"/>
              <a:t>word</a:t>
            </a:r>
            <a:r>
              <a:rPr lang="tr-TR" altLang="tr-TR" dirty="0"/>
              <a:t> belgesini nasıl yazdırabiliriz?</a:t>
            </a:r>
            <a:endParaRPr lang="tr-TR" altLang="tr-TR" dirty="0">
              <a:latin typeface="Arial" panose="020B0604020202020204" pitchFamily="34" charset="0"/>
            </a:endParaRPr>
          </a:p>
          <a:p>
            <a:pPr marL="0" indent="0">
              <a:buNone/>
            </a:pPr>
            <a:endParaRPr lang="tr-TR" altLang="tr-TR" dirty="0">
              <a:latin typeface="Arial" panose="020B0604020202020204" pitchFamily="34" charset="0"/>
            </a:endParaRPr>
          </a:p>
          <a:p>
            <a:pPr marL="0" indent="0"/>
            <a:r>
              <a:rPr lang="tr-TR" altLang="tr-TR" dirty="0"/>
              <a:t>Kullanıcı 1: Dosya menüsünden Yazdır seçeneğine tıklayarak</a:t>
            </a:r>
          </a:p>
          <a:p>
            <a:pPr marL="0" indent="0"/>
            <a:r>
              <a:rPr lang="tr-TR" altLang="tr-TR" dirty="0"/>
              <a:t>Kullanıcı 2: CTRL + P tuşları ile</a:t>
            </a:r>
          </a:p>
          <a:p>
            <a:pPr marL="0" indent="0"/>
            <a:r>
              <a:rPr lang="tr-TR" altLang="tr-TR" dirty="0"/>
              <a:t>Kullanıcı 3: Araç çubuğundaki Yazdır buton ile</a:t>
            </a:r>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spTree>
    <p:extLst>
      <p:ext uri="{BB962C8B-B14F-4D97-AF65-F5344CB8AC3E}">
        <p14:creationId xmlns:p14="http://schemas.microsoft.com/office/powerpoint/2010/main" val="3046761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HEDEF DOĞRULTUSUNDA ÖĞRENME</a:t>
            </a:r>
            <a:endParaRPr lang="tr-TR" dirty="0"/>
          </a:p>
        </p:txBody>
      </p:sp>
      <p:sp>
        <p:nvSpPr>
          <p:cNvPr id="3" name="İçerik Yer Tutucusu 2"/>
          <p:cNvSpPr>
            <a:spLocks noGrp="1"/>
          </p:cNvSpPr>
          <p:nvPr>
            <p:ph idx="1"/>
          </p:nvPr>
        </p:nvSpPr>
        <p:spPr>
          <a:xfrm>
            <a:off x="1096963" y="1628800"/>
            <a:ext cx="10058400" cy="4022725"/>
          </a:xfrm>
        </p:spPr>
        <p:txBody>
          <a:bodyPr/>
          <a:lstStyle/>
          <a:p>
            <a:pPr>
              <a:defRPr/>
            </a:pPr>
            <a:r>
              <a:rPr lang="tr-TR" sz="2400" dirty="0"/>
              <a:t>Kullanıcılar belirli bir hedef doğrultusunda öğrenirler ve bilgiyi planlayıp organize etmeye çalışırlar.</a:t>
            </a:r>
          </a:p>
          <a:p>
            <a:pPr>
              <a:buNone/>
              <a:defRPr/>
            </a:pPr>
            <a:endParaRPr lang="tr-TR" sz="2700" dirty="0"/>
          </a:p>
          <a:p>
            <a:pPr lvl="1">
              <a:defRPr/>
            </a:pPr>
            <a:r>
              <a:rPr lang="tr-TR" sz="2200" dirty="0"/>
              <a:t>Örnek: Bir okulun kayıt işleri bürosunda kullanıcının eskiden beri öğrenci kayıtlarını belirli bir yöntemle, elle (kağıt tabanlı) yaptığını düşünelim. Bu sistemi otomasyona geçirirken, kullanıcının nelerin hangi sırayla yapılması gerektiğini gayet iyi bildiğini hesaba katmalıyız (kayıt tamamlanır, makbuz verilir </a:t>
            </a:r>
            <a:r>
              <a:rPr lang="tr-TR" sz="2200" dirty="0" err="1"/>
              <a:t>vb</a:t>
            </a:r>
            <a:r>
              <a:rPr lang="tr-TR" sz="2200" dirty="0"/>
              <a:t>). Sistem tasarımı yapılırken, bu bilgiler dikkate alınmalıdır. </a:t>
            </a:r>
          </a:p>
          <a:p>
            <a:pPr>
              <a:defRPr/>
            </a:pPr>
            <a:endParaRPr lang="tr-TR" sz="2700" dirty="0"/>
          </a:p>
          <a:p>
            <a:pPr>
              <a:defRPr/>
            </a:pPr>
            <a:endParaRPr lang="tr-TR" sz="2700" dirty="0"/>
          </a:p>
          <a:p>
            <a:pPr>
              <a:defRPr/>
            </a:pPr>
            <a:endParaRPr lang="tr-TR" sz="2700" dirty="0"/>
          </a:p>
          <a:p>
            <a:endParaRPr lang="tr-TR"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288269397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BENZETEREK ÖĞRENME</a:t>
            </a:r>
            <a:endParaRPr lang="tr-TR" dirty="0"/>
          </a:p>
        </p:txBody>
      </p:sp>
      <p:sp>
        <p:nvSpPr>
          <p:cNvPr id="3" name="İçerik Yer Tutucusu 2"/>
          <p:cNvSpPr>
            <a:spLocks noGrp="1"/>
          </p:cNvSpPr>
          <p:nvPr>
            <p:ph idx="1"/>
          </p:nvPr>
        </p:nvSpPr>
        <p:spPr>
          <a:xfrm>
            <a:off x="1096963" y="1700808"/>
            <a:ext cx="8023373" cy="2304256"/>
          </a:xfrm>
        </p:spPr>
        <p:txBody>
          <a:bodyPr/>
          <a:lstStyle/>
          <a:p>
            <a:pPr>
              <a:defRPr/>
            </a:pPr>
            <a:r>
              <a:rPr lang="tr-TR" sz="2400" dirty="0"/>
              <a:t>Kullanıcılar benzeterek öğrenmekten hoşlanırlar</a:t>
            </a:r>
          </a:p>
          <a:p>
            <a:pPr>
              <a:defRPr/>
            </a:pPr>
            <a:r>
              <a:rPr lang="tr-TR" sz="2400" dirty="0"/>
              <a:t>Örnek: Telefon ya da çöp bidonu resmini kullanan ikonlar yardımı ile yazılım üzerindeki belirli fonksiyonlar kullanıcının günlük hayatındaki fonksiyonlarla ilişkilendirilebilir ve daha kolay öğrenilir duruma gelir. Bu özelliğe sahip olan ikonlara, resimlere, seslere vb. "metafor" adı verilir</a:t>
            </a:r>
          </a:p>
          <a:p>
            <a:pPr>
              <a:defRPr/>
            </a:pPr>
            <a:endParaRPr lang="tr-TR" sz="2400" dirty="0"/>
          </a:p>
          <a:p>
            <a:endParaRPr lang="tr-TR" sz="2400"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pic>
        <p:nvPicPr>
          <p:cNvPr id="6" name="Picture 5" descr="iconMA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6360" y="1700808"/>
            <a:ext cx="1965325"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9464373"/>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BENZETEREK ÖĞRENME</a:t>
            </a:r>
            <a:endParaRPr lang="tr-TR" dirty="0"/>
          </a:p>
        </p:txBody>
      </p:sp>
      <p:sp>
        <p:nvSpPr>
          <p:cNvPr id="3" name="İçerik Yer Tutucusu 2"/>
          <p:cNvSpPr>
            <a:spLocks noGrp="1"/>
          </p:cNvSpPr>
          <p:nvPr>
            <p:ph idx="1"/>
          </p:nvPr>
        </p:nvSpPr>
        <p:spPr>
          <a:xfrm>
            <a:off x="1096963" y="1628800"/>
            <a:ext cx="10058400" cy="4598789"/>
          </a:xfrm>
        </p:spPr>
        <p:txBody>
          <a:bodyPr/>
          <a:lstStyle/>
          <a:p>
            <a:r>
              <a:rPr lang="tr-TR" altLang="tr-TR" sz="2400" dirty="0"/>
              <a:t>Bazı durumlarda bu metaforlar ters etki yapar ve "kırık metafor" adı ile adlandırılır. Kırık metaforlar, gerçek hayattaki fonksiyonların, bilgisayar ortamındaki -metaforun işaret ettiği- fonksiyonlarla çelişmesi durumundaki metaforlardır. Yeşil renk ikaz amaçlı kullanıldığında kırık metafor söz konusudur ve bu tip kullanımlar kullanıcıya yarardan çok zarar getirir.</a:t>
            </a:r>
          </a:p>
          <a:p>
            <a:endParaRPr lang="tr-TR" sz="2400"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spTree>
    <p:extLst>
      <p:ext uri="{BB962C8B-B14F-4D97-AF65-F5344CB8AC3E}">
        <p14:creationId xmlns:p14="http://schemas.microsoft.com/office/powerpoint/2010/main" val="65756230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BENZETEREK ÖĞRENME</a:t>
            </a:r>
            <a:endParaRPr lang="tr-TR" dirty="0"/>
          </a:p>
        </p:txBody>
      </p:sp>
      <p:sp>
        <p:nvSpPr>
          <p:cNvPr id="3" name="İçerik Yer Tutucusu 2"/>
          <p:cNvSpPr>
            <a:spLocks noGrp="1"/>
          </p:cNvSpPr>
          <p:nvPr>
            <p:ph idx="1"/>
          </p:nvPr>
        </p:nvSpPr>
        <p:spPr>
          <a:xfrm>
            <a:off x="1059550" y="1518308"/>
            <a:ext cx="10058400" cy="4022725"/>
          </a:xfrm>
        </p:spPr>
        <p:txBody>
          <a:bodyPr/>
          <a:lstStyle/>
          <a:p>
            <a:pPr eaLnBrk="1" hangingPunct="1"/>
            <a:r>
              <a:rPr lang="tr-TR" altLang="tr-TR" sz="2400" dirty="0"/>
              <a:t>Aşağıdaki şekilde gerçek hayatta rastlanan fonksiyonları temel alan metafor ikonlar görülmektedir. Şekil Microsoft Internet Explorer araç çubuğudur. Araç çubuğundaki ikonların pek çoğu gerçek hayattan seçilmiştir.</a:t>
            </a:r>
          </a:p>
          <a:p>
            <a:pPr eaLnBrk="1" hangingPunct="1">
              <a:buFont typeface="Wingdings" panose="05000000000000000000" pitchFamily="2" charset="2"/>
              <a:buNone/>
            </a:pPr>
            <a:endParaRPr lang="tr-TR" altLang="tr-TR" sz="2400" dirty="0"/>
          </a:p>
          <a:p>
            <a:endParaRPr lang="tr-TR" sz="2400"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pic>
        <p:nvPicPr>
          <p:cNvPr id="6" name="Picture 2" descr="http://www.yesevi.net/lms/banka/TBIL309/LRN/pics/B02/favourite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504" y="4193904"/>
            <a:ext cx="78454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337744"/>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KAZANARAK ÖĞRENME</a:t>
            </a:r>
            <a:endParaRPr lang="tr-TR" dirty="0"/>
          </a:p>
        </p:txBody>
      </p:sp>
      <p:sp>
        <p:nvSpPr>
          <p:cNvPr id="3" name="İçerik Yer Tutucusu 2"/>
          <p:cNvSpPr>
            <a:spLocks noGrp="1"/>
          </p:cNvSpPr>
          <p:nvPr>
            <p:ph idx="1"/>
          </p:nvPr>
        </p:nvSpPr>
        <p:spPr>
          <a:xfrm>
            <a:off x="1068387" y="1700808"/>
            <a:ext cx="10058400" cy="4022725"/>
          </a:xfrm>
        </p:spPr>
        <p:txBody>
          <a:bodyPr/>
          <a:lstStyle/>
          <a:p>
            <a:pPr>
              <a:defRPr/>
            </a:pPr>
            <a:r>
              <a:rPr lang="tr-TR" sz="2400" dirty="0"/>
              <a:t>Kullanıcı bir görevden diğerine geçerken kazandığı becerileri de yeni görev ortamına taşır.</a:t>
            </a:r>
          </a:p>
          <a:p>
            <a:pPr>
              <a:defRPr/>
            </a:pPr>
            <a:endParaRPr lang="tr-TR" sz="2400" dirty="0"/>
          </a:p>
          <a:p>
            <a:pPr>
              <a:defRPr/>
            </a:pPr>
            <a:r>
              <a:rPr lang="tr-TR" sz="2400" dirty="0"/>
              <a:t>Örnek: Eğer kullanıcı veri giriş ekranında öğrencinin kişisel kayıtlarını saklamak için belirli bir "kaydet" düğmesine basıyorsa, ders kayıt formu için de aynı düğmeyi kullanmak isteyecektir.</a:t>
            </a:r>
          </a:p>
          <a:p>
            <a:endParaRPr lang="tr-TR" sz="2400" dirty="0"/>
          </a:p>
        </p:txBody>
      </p:sp>
      <p:sp>
        <p:nvSpPr>
          <p:cNvPr id="4" name="Altbilgi Yer Tutucusu 3"/>
          <p:cNvSpPr>
            <a:spLocks noGrp="1"/>
          </p:cNvSpPr>
          <p:nvPr>
            <p:ph type="ftr" sz="quarter" idx="4294967295"/>
          </p:nvPr>
        </p:nvSpPr>
        <p:spPr>
          <a:xfrm>
            <a:off x="3686175" y="6459538"/>
            <a:ext cx="4822825" cy="365125"/>
          </a:xfrm>
        </p:spPr>
        <p:txBody>
          <a:bodyPr/>
          <a:lstStyle/>
          <a:p>
            <a:pPr>
              <a:defRPr/>
            </a:pPr>
            <a:r>
              <a:rPr lang="tr-TR" smtClean="0"/>
              <a:t>Dr. Meltem BATURAY</a:t>
            </a:r>
            <a:endParaRPr lang="tr-TR"/>
          </a:p>
        </p:txBody>
      </p:sp>
      <p:sp>
        <p:nvSpPr>
          <p:cNvPr id="5" name="Slayt Numarası Yer Tutucusu 4"/>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spTree>
    <p:extLst>
      <p:ext uri="{BB962C8B-B14F-4D97-AF65-F5344CB8AC3E}">
        <p14:creationId xmlns:p14="http://schemas.microsoft.com/office/powerpoint/2010/main" val="3018133167"/>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802</TotalTime>
  <Words>1773</Words>
  <Application>Microsoft Office PowerPoint</Application>
  <PresentationFormat>Geniş ekran</PresentationFormat>
  <Paragraphs>184</Paragraphs>
  <Slides>28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28</vt:i4>
      </vt:variant>
    </vt:vector>
  </HeadingPairs>
  <TitlesOfParts>
    <vt:vector size="35" baseType="lpstr">
      <vt:lpstr>Arial</vt:lpstr>
      <vt:lpstr>Calibri</vt:lpstr>
      <vt:lpstr>Franklin Gothic Book</vt:lpstr>
      <vt:lpstr>Times New Roman</vt:lpstr>
      <vt:lpstr>Verdana</vt:lpstr>
      <vt:lpstr>Wingdings</vt:lpstr>
      <vt:lpstr>AnkaraÜniversitesiDersNotları</vt:lpstr>
      <vt:lpstr> KULLANICILARIN ÖĞRENME KABİLİYETİ</vt:lpstr>
      <vt:lpstr>ÖĞRENME KABİLİYETİ [1]</vt:lpstr>
      <vt:lpstr>ÖĞRENME KABİLİYETİ [1]</vt:lpstr>
      <vt:lpstr>DEĞİŞİK BİÇİMDE ÖĞRENME</vt:lpstr>
      <vt:lpstr>HEDEF DOĞRULTUSUNDA ÖĞRENME</vt:lpstr>
      <vt:lpstr>BENZETEREK ÖĞRENME</vt:lpstr>
      <vt:lpstr>BENZETEREK ÖĞRENME</vt:lpstr>
      <vt:lpstr>BENZETEREK ÖĞRENME</vt:lpstr>
      <vt:lpstr>KAZANARAK ÖĞRENME</vt:lpstr>
      <vt:lpstr>KAZANARAK ÖĞRENME</vt:lpstr>
      <vt:lpstr>YAPARAK ÖĞRENME</vt:lpstr>
      <vt:lpstr>YAPARAK ÖĞRENME</vt:lpstr>
      <vt:lpstr>YAPARAK ÖĞRENME</vt:lpstr>
      <vt:lpstr>HATA YAPARAK ÖĞRENME</vt:lpstr>
      <vt:lpstr>HATA YAPARAK ÖĞRENME</vt:lpstr>
      <vt:lpstr>KULLANICI BECERİLERİ</vt:lpstr>
      <vt:lpstr>UYGULAMANIN TAHMİNİ KULLANIM ŞEKLİ</vt:lpstr>
      <vt:lpstr>BİLGİSAYAR BİLGİSİ</vt:lpstr>
      <vt:lpstr>GÖREV BİLGİSİ</vt:lpstr>
      <vt:lpstr>GÖREV BİLGİSİ</vt:lpstr>
      <vt:lpstr>GÖREV BİLGİSİ</vt:lpstr>
      <vt:lpstr>BEKLENTİLER</vt:lpstr>
      <vt:lpstr>KULLANICILAR HAKKINDA BİLGİ TOPLANMASI</vt:lpstr>
      <vt:lpstr>MÜLAKAT VE ANKETLER</vt:lpstr>
      <vt:lpstr>GÖZLEMLER</vt:lpstr>
      <vt:lpstr>Etnoğrafik Görüşme</vt:lpstr>
      <vt:lpstr>Potansiyel Kullanıcılar</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149</cp:revision>
  <dcterms:created xsi:type="dcterms:W3CDTF">2010-03-18T21:19:52Z</dcterms:created>
  <dcterms:modified xsi:type="dcterms:W3CDTF">2017-11-27T12:55:04Z</dcterms:modified>
</cp:coreProperties>
</file>