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71" r:id="rId12"/>
    <p:sldId id="277" r:id="rId13"/>
    <p:sldId id="279" r:id="rId14"/>
    <p:sldId id="282" r:id="rId15"/>
    <p:sldId id="284" r:id="rId16"/>
    <p:sldId id="285" r:id="rId17"/>
    <p:sldId id="287" r:id="rId18"/>
    <p:sldId id="288" r:id="rId19"/>
    <p:sldId id="291" r:id="rId20"/>
    <p:sldId id="294" r:id="rId21"/>
    <p:sldId id="295" r:id="rId22"/>
    <p:sldId id="296" r:id="rId23"/>
    <p:sldId id="297" r:id="rId24"/>
    <p:sldId id="298" r:id="rId25"/>
    <p:sldId id="300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50724BCA-9CA1-49A8-8528-E8BFDD6BF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69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Asıl metin stillerini düzenlemek için tıklatın</a:t>
            </a:r>
          </a:p>
          <a:p>
            <a:pPr lvl="1"/>
            <a:r>
              <a:rPr lang="en-US" noProof="0" smtClean="0"/>
              <a:t>İkinci düzey</a:t>
            </a:r>
          </a:p>
          <a:p>
            <a:pPr lvl="2"/>
            <a:r>
              <a:rPr lang="en-US" noProof="0" smtClean="0"/>
              <a:t>Üçüncü düzey</a:t>
            </a:r>
          </a:p>
          <a:p>
            <a:pPr lvl="3"/>
            <a:r>
              <a:rPr lang="en-US" noProof="0" smtClean="0"/>
              <a:t>Dördüncü düzey</a:t>
            </a:r>
          </a:p>
          <a:p>
            <a:pPr lvl="4"/>
            <a:r>
              <a:rPr lang="en-US" noProof="0" smtClean="0"/>
              <a:t>Beşinci düzey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807FE98D-36C2-4709-99AF-032B9A3F8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5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C664869-6F0B-40AC-9707-4705A04BA71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72A96F-403D-488C-A2E7-1EBB0A7D92AC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z="13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87978ED-36B2-4A3C-8674-14CD251A957F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z="13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AAECC6-ED82-46CD-B415-1B334906C58C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z="130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DF9D05-369E-4068-8355-1AD7DFCC37A2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z="130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9D4276-EA19-4378-A82D-B54AD2111451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z="13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BC1431-6E9C-4788-AC8B-71ED31478A5F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z="13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215118-8CE2-4D06-9A1D-244E55936331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z="130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E1C442F-5D8D-4EDA-A6B9-78E70A7EEE6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z="130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1F5EF85-76B3-46EE-835E-0DE93B3410C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z="130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F14FE9F-B385-4179-B56C-43FA6D904B9F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z="130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0BF0F8-72EE-4920-B149-988D3D345592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z="13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20456A-95B2-47F8-8B6F-6B0CC7BED127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z="130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245EE97-89DE-4DE3-95B8-7D68821E63C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z="130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D4A2A2-B76B-4304-B6BA-CA984251D5D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z="130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3CA5CAB-4498-4E3F-B983-44436FA957E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z="130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0EBE0D-0FD5-4DDE-B9C5-1D1C4607905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 sz="130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A6ADAE-9AF0-4286-B83C-B60E3707922D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n-US" sz="130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E06B697-2277-4923-9D75-2C6C181A92E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z="13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119B14-BEFC-4874-BA5A-C7E7767F6AB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z="13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7C6AFA-4498-4281-A5D8-BF949342E6A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z="13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7F276F-1725-41AA-A72E-0A4317E799ED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z="13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0BED21-508E-4A42-AA0A-591DE0D0DD7F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z="13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AF9157-6C00-4A94-BB81-7A1B2EE2881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637FA0-347E-42D0-AF7A-7011D14B64FB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z="13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8F312-73FE-42B4-B81D-5CAA5E70C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55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2A856-6B4E-4991-A69C-EFE40BC19D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75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CDDCD-E9CD-4774-8FAB-5E3042C92B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93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E0DE6-82F7-4602-BFF3-375F6F0105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77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9C644-8EE8-4D1E-8C55-2AC65ED663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29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6BF9A-7BF9-4C21-B8DE-EF224EFF9C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80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108C2-AC0E-47EB-BF80-B6DE2B2BEF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16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733C4-8C9B-441F-90DF-72A7300CC9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45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A91FC-9D03-4B71-A8ED-E4DBB132CD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0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BA3E1-5724-4AD9-93DF-A9F1D52811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79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DE8C5-A140-4561-B07E-EFFCE18B69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80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2335309A-E3F9-4BCC-A7E3-487CC5B67E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rgbClr val="A50021"/>
                </a:solidFill>
              </a:rPr>
              <a:t>Ge</a:t>
            </a:r>
            <a:r>
              <a:rPr lang="tr-TR" altLang="en-US" sz="4000" dirty="0" smtClean="0">
                <a:solidFill>
                  <a:srgbClr val="A50021"/>
                </a:solidFill>
              </a:rPr>
              <a:t>çit Düzeyinde Asgariye İndirme (</a:t>
            </a:r>
            <a:r>
              <a:rPr lang="en-US" altLang="en-US" sz="4000" dirty="0" smtClean="0">
                <a:solidFill>
                  <a:srgbClr val="A50021"/>
                </a:solidFill>
              </a:rPr>
              <a:t>Gate-Level Minimization</a:t>
            </a:r>
            <a:r>
              <a:rPr lang="tr-TR" altLang="en-US" sz="4000" dirty="0" smtClean="0">
                <a:solidFill>
                  <a:srgbClr val="A50021"/>
                </a:solidFill>
              </a:rPr>
              <a:t>)</a:t>
            </a:r>
            <a:endParaRPr lang="en-US" altLang="en-US" sz="4000" dirty="0" smtClean="0">
              <a:solidFill>
                <a:srgbClr val="A5002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Ünite</a:t>
            </a:r>
            <a:r>
              <a:rPr lang="en-US" altLang="en-US" dirty="0" smtClean="0"/>
              <a:t> </a:t>
            </a:r>
            <a:r>
              <a:rPr lang="en-US" altLang="en-US" dirty="0" smtClean="0"/>
              <a:t>3</a:t>
            </a:r>
          </a:p>
          <a:p>
            <a:pPr eaLnBrk="1" hangingPunct="1"/>
            <a:endParaRPr lang="en-US" altLang="en-US" sz="180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1800" dirty="0" smtClean="0">
                <a:solidFill>
                  <a:schemeClr val="accent2"/>
                </a:solidFill>
              </a:rPr>
              <a:t>Mano &amp; </a:t>
            </a:r>
            <a:r>
              <a:rPr lang="en-US" altLang="en-US" sz="1800" dirty="0" err="1" smtClean="0">
                <a:solidFill>
                  <a:schemeClr val="accent2"/>
                </a:solidFill>
              </a:rPr>
              <a:t>Ciletti</a:t>
            </a:r>
            <a:r>
              <a:rPr lang="en-US" altLang="en-US" sz="1800" dirty="0" smtClean="0">
                <a:solidFill>
                  <a:schemeClr val="accent2"/>
                </a:solidFill>
              </a:rPr>
              <a:t> </a:t>
            </a:r>
            <a:r>
              <a:rPr lang="en-US" altLang="en-US" sz="1800" dirty="0" err="1" smtClean="0">
                <a:solidFill>
                  <a:schemeClr val="accent2"/>
                </a:solidFill>
              </a:rPr>
              <a:t>kitabı</a:t>
            </a:r>
            <a:r>
              <a:rPr lang="en-US" altLang="en-US" sz="1800" dirty="0" smtClean="0">
                <a:solidFill>
                  <a:schemeClr val="accent2"/>
                </a:solidFill>
              </a:rPr>
              <a:t> </a:t>
            </a:r>
            <a:r>
              <a:rPr lang="en-US" altLang="en-US" sz="1800" dirty="0" err="1" smtClean="0">
                <a:solidFill>
                  <a:schemeClr val="accent2"/>
                </a:solidFill>
              </a:rPr>
              <a:t>ve</a:t>
            </a:r>
            <a:r>
              <a:rPr lang="en-US" altLang="en-US" sz="1800" dirty="0" smtClean="0">
                <a:solidFill>
                  <a:schemeClr val="accent2"/>
                </a:solidFill>
              </a:rPr>
              <a:t> </a:t>
            </a:r>
            <a:r>
              <a:rPr lang="en-US" altLang="en-US" sz="1800" dirty="0" smtClean="0">
                <a:solidFill>
                  <a:schemeClr val="accent2"/>
                </a:solidFill>
              </a:rPr>
              <a:t>S</a:t>
            </a:r>
            <a:r>
              <a:rPr lang="tr-TR" altLang="en-US" sz="1800" dirty="0" smtClean="0">
                <a:solidFill>
                  <a:schemeClr val="accent2"/>
                </a:solidFill>
              </a:rPr>
              <a:t>ü</a:t>
            </a:r>
            <a:r>
              <a:rPr lang="en-US" altLang="en-US" sz="1800" dirty="0" err="1" smtClean="0">
                <a:solidFill>
                  <a:schemeClr val="accent2"/>
                </a:solidFill>
              </a:rPr>
              <a:t>leyman</a:t>
            </a:r>
            <a:r>
              <a:rPr lang="en-US" altLang="en-US" sz="1800" dirty="0" smtClean="0">
                <a:solidFill>
                  <a:schemeClr val="accent2"/>
                </a:solidFill>
              </a:rPr>
              <a:t> TOSUN</a:t>
            </a:r>
            <a:r>
              <a:rPr lang="tr-TR" altLang="en-US" sz="1800" dirty="0" smtClean="0">
                <a:solidFill>
                  <a:schemeClr val="accent2"/>
                </a:solidFill>
              </a:rPr>
              <a:t>’un slaytlarından</a:t>
            </a:r>
            <a:endParaRPr lang="en-US" altLang="en-US" sz="1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Bitişik Kareler</a:t>
            </a:r>
            <a:endParaRPr lang="en-US" alt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84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sz="2600" dirty="0" smtClean="0"/>
              <a:t>Bazı bitişik kareler birbirine dokunmamaktadır</a:t>
            </a:r>
            <a:endParaRPr lang="en-US" altLang="en-US" sz="2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i="1" dirty="0" smtClean="0"/>
              <a:t>m0</a:t>
            </a:r>
            <a:r>
              <a:rPr lang="tr-TR" altLang="en-US" sz="2200" i="1" dirty="0" smtClean="0"/>
              <a:t>,</a:t>
            </a:r>
            <a:r>
              <a:rPr lang="en-US" altLang="en-US" sz="2200" i="1" dirty="0" smtClean="0"/>
              <a:t> m2 </a:t>
            </a:r>
            <a:r>
              <a:rPr lang="tr-TR" altLang="en-US" sz="2200" i="1" dirty="0" smtClean="0"/>
              <a:t>ile bitişiktir ve</a:t>
            </a:r>
            <a:r>
              <a:rPr lang="en-US" altLang="en-US" sz="2200" i="1" dirty="0" smtClean="0"/>
              <a:t> m4</a:t>
            </a:r>
            <a:r>
              <a:rPr lang="tr-TR" altLang="en-US" sz="2200" i="1" dirty="0" smtClean="0"/>
              <a:t>,</a:t>
            </a:r>
            <a:r>
              <a:rPr lang="en-US" altLang="en-US" sz="2200" i="1" dirty="0" smtClean="0"/>
              <a:t> m6</a:t>
            </a:r>
            <a:r>
              <a:rPr lang="tr-TR" altLang="en-US" sz="2200" i="1" dirty="0" smtClean="0"/>
              <a:t> ile bitişiktir</a:t>
            </a:r>
            <a:endParaRPr lang="en-US" altLang="en-US" sz="2200" i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i="1" dirty="0" smtClean="0"/>
              <a:t>m0+m2=x’y’z’+</a:t>
            </a:r>
            <a:r>
              <a:rPr lang="en-US" altLang="en-US" sz="2200" i="1" dirty="0" err="1" smtClean="0"/>
              <a:t>x’yz</a:t>
            </a:r>
            <a:r>
              <a:rPr lang="en-US" altLang="en-US" sz="2200" i="1" dirty="0" smtClean="0"/>
              <a:t>’=</a:t>
            </a:r>
            <a:r>
              <a:rPr lang="en-US" altLang="en-US" sz="2200" i="1" dirty="0" err="1" smtClean="0"/>
              <a:t>x’z</a:t>
            </a:r>
            <a:r>
              <a:rPr lang="en-US" altLang="en-US" sz="2200" i="1" dirty="0" smtClean="0"/>
              <a:t>’(</a:t>
            </a:r>
            <a:r>
              <a:rPr lang="en-US" altLang="en-US" sz="2200" i="1" dirty="0" err="1" smtClean="0"/>
              <a:t>y’+y</a:t>
            </a:r>
            <a:r>
              <a:rPr lang="en-US" altLang="en-US" sz="2200" i="1" dirty="0" smtClean="0"/>
              <a:t>)=</a:t>
            </a:r>
            <a:r>
              <a:rPr lang="en-US" altLang="en-US" sz="2200" i="1" dirty="0" err="1" smtClean="0"/>
              <a:t>x’z</a:t>
            </a:r>
            <a:r>
              <a:rPr lang="en-US" altLang="en-US" sz="2200" i="1" dirty="0" smtClean="0"/>
              <a:t>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i="1" dirty="0" smtClean="0"/>
              <a:t>m4+m6=</a:t>
            </a:r>
            <a:r>
              <a:rPr lang="en-US" altLang="en-US" sz="2200" i="1" dirty="0" err="1" smtClean="0"/>
              <a:t>xy’z’+xyz</a:t>
            </a:r>
            <a:r>
              <a:rPr lang="en-US" altLang="en-US" sz="2200" i="1" dirty="0" smtClean="0"/>
              <a:t>’=</a:t>
            </a:r>
            <a:r>
              <a:rPr lang="en-US" altLang="en-US" sz="2200" i="1" dirty="0" err="1" smtClean="0"/>
              <a:t>xz</a:t>
            </a:r>
            <a:r>
              <a:rPr lang="en-US" altLang="en-US" sz="2200" i="1" dirty="0" smtClean="0"/>
              <a:t>’(</a:t>
            </a:r>
            <a:r>
              <a:rPr lang="en-US" altLang="en-US" sz="2200" i="1" dirty="0" err="1" smtClean="0"/>
              <a:t>y’+y</a:t>
            </a:r>
            <a:r>
              <a:rPr lang="en-US" altLang="en-US" sz="2200" i="1" dirty="0" smtClean="0"/>
              <a:t>)=</a:t>
            </a:r>
            <a:r>
              <a:rPr lang="en-US" altLang="en-US" sz="2200" i="1" dirty="0" err="1" smtClean="0"/>
              <a:t>xz</a:t>
            </a:r>
            <a:r>
              <a:rPr lang="en-US" altLang="en-US" sz="2200" i="1" dirty="0" smtClean="0"/>
              <a:t>’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733800"/>
            <a:ext cx="82359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Dört Değişkenli Harita</a:t>
            </a:r>
            <a:endParaRPr lang="en-US" alt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530725"/>
          </a:xfrm>
        </p:spPr>
        <p:txBody>
          <a:bodyPr/>
          <a:lstStyle/>
          <a:p>
            <a:pPr eaLnBrk="1" hangingPunct="1"/>
            <a:r>
              <a:rPr lang="tr-TR" altLang="en-US" dirty="0" smtClean="0"/>
              <a:t>4 değişken için </a:t>
            </a:r>
            <a:r>
              <a:rPr lang="en-US" altLang="en-US" dirty="0" smtClean="0"/>
              <a:t>16 </a:t>
            </a:r>
            <a:r>
              <a:rPr lang="en-US" altLang="en-US" dirty="0" err="1" smtClean="0"/>
              <a:t>minterm</a:t>
            </a:r>
            <a:r>
              <a:rPr lang="en-US" altLang="en-US" dirty="0" smtClean="0"/>
              <a:t> (</a:t>
            </a:r>
            <a:r>
              <a:rPr lang="tr-TR" altLang="en-US" dirty="0" smtClean="0"/>
              <a:t>ve kare</a:t>
            </a:r>
            <a:r>
              <a:rPr lang="en-US" altLang="en-US" dirty="0" smtClean="0"/>
              <a:t>)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60575"/>
            <a:ext cx="8412163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Beş Değişkenli Harita</a:t>
            </a:r>
            <a:endParaRPr lang="en-US" alt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Zor</a:t>
            </a:r>
            <a:r>
              <a:rPr lang="en-US" altLang="en-US" dirty="0" smtClean="0"/>
              <a:t>, </a:t>
            </a:r>
            <a:r>
              <a:rPr lang="tr-TR" altLang="en-US" dirty="0" smtClean="0"/>
              <a:t>pek uygulanmaz</a:t>
            </a:r>
            <a:r>
              <a:rPr lang="en-US" altLang="en-US" dirty="0" smtClean="0"/>
              <a:t>. 5 </a:t>
            </a:r>
            <a:r>
              <a:rPr lang="tr-TR" altLang="en-US" dirty="0" smtClean="0"/>
              <a:t>değişken</a:t>
            </a:r>
            <a:r>
              <a:rPr lang="en-US" altLang="en-US" dirty="0" smtClean="0"/>
              <a:t>, 32 </a:t>
            </a:r>
            <a:r>
              <a:rPr lang="tr-TR" altLang="en-US" dirty="0" smtClean="0"/>
              <a:t>kare</a:t>
            </a:r>
            <a:r>
              <a:rPr lang="en-US" altLang="en-US" dirty="0" smtClean="0"/>
              <a:t>.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36838"/>
            <a:ext cx="8137525" cy="389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Toplamların Çarpımı Sadeleştirmesi</a:t>
            </a:r>
            <a:endParaRPr lang="en-US" alt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Boş kareleri 0 ile doldurun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tr-TR" altLang="en-US" dirty="0" smtClean="0"/>
              <a:t>Bunları birleştirin</a:t>
            </a:r>
            <a:r>
              <a:rPr lang="en-US" altLang="en-US" dirty="0" smtClean="0"/>
              <a:t> (</a:t>
            </a:r>
            <a:r>
              <a:rPr lang="tr-TR" altLang="en-US" dirty="0" smtClean="0"/>
              <a:t>çarpımların toplamındaki gibi</a:t>
            </a:r>
            <a:r>
              <a:rPr lang="en-US" altLang="en-US" dirty="0" smtClean="0"/>
              <a:t>)</a:t>
            </a:r>
          </a:p>
          <a:p>
            <a:pPr lvl="1" eaLnBrk="1" hangingPunct="1"/>
            <a:r>
              <a:rPr lang="en-US" altLang="en-US" i="1" dirty="0" smtClean="0"/>
              <a:t>F’ (</a:t>
            </a:r>
            <a:r>
              <a:rPr lang="tr-TR" altLang="en-US" i="1" dirty="0" smtClean="0"/>
              <a:t>yani fonksiyonun </a:t>
            </a:r>
            <a:r>
              <a:rPr lang="tr-TR" altLang="en-US" dirty="0" smtClean="0"/>
              <a:t>tümleyeni</a:t>
            </a:r>
            <a:r>
              <a:rPr lang="en-US" altLang="en-US" dirty="0" smtClean="0"/>
              <a:t>)</a:t>
            </a:r>
            <a:r>
              <a:rPr lang="tr-TR" altLang="en-US" dirty="0" smtClean="0"/>
              <a:t> elde edilir</a:t>
            </a:r>
            <a:endParaRPr lang="en-US" altLang="en-US" dirty="0" smtClean="0"/>
          </a:p>
          <a:p>
            <a:pPr eaLnBrk="1" hangingPunct="1"/>
            <a:r>
              <a:rPr lang="tr-TR" altLang="en-US" i="1" dirty="0" smtClean="0"/>
              <a:t>F fonksiyonunu bulmak için </a:t>
            </a:r>
            <a:r>
              <a:rPr lang="en-US" altLang="en-US" i="1" dirty="0" smtClean="0"/>
              <a:t>F’ </a:t>
            </a:r>
            <a:r>
              <a:rPr lang="tr-TR" altLang="en-US" i="1" dirty="0" smtClean="0"/>
              <a:t>nün tümleyenini, yani </a:t>
            </a:r>
            <a:r>
              <a:rPr lang="en-US" altLang="en-US" i="1" dirty="0" smtClean="0"/>
              <a:t>(F’)’</a:t>
            </a:r>
            <a:r>
              <a:rPr lang="tr-TR" altLang="en-US" i="1" dirty="0" smtClean="0"/>
              <a:t> </a:t>
            </a:r>
            <a:r>
              <a:rPr lang="en-US" altLang="en-US" i="1" dirty="0" smtClean="0"/>
              <a:t> </a:t>
            </a:r>
            <a:r>
              <a:rPr lang="tr-TR" altLang="en-US" dirty="0" smtClean="0"/>
              <a:t>fonksiyonunu hesapla</a:t>
            </a:r>
            <a:endParaRPr lang="en-US" altLang="en-US" i="1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Önemsiz Durumlar </a:t>
            </a:r>
            <a:br>
              <a:rPr lang="tr-TR" altLang="en-US" dirty="0" smtClean="0"/>
            </a:br>
            <a:r>
              <a:rPr lang="tr-TR" altLang="en-US" dirty="0" smtClean="0"/>
              <a:t>(</a:t>
            </a:r>
            <a:r>
              <a:rPr lang="en-US" altLang="en-US" dirty="0" smtClean="0"/>
              <a:t>Don’t Care Conditions</a:t>
            </a:r>
            <a:r>
              <a:rPr lang="tr-TR" altLang="en-US" dirty="0" smtClean="0"/>
              <a:t>)</a:t>
            </a:r>
            <a:endParaRPr lang="en-US" alt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sz="2600" dirty="0" smtClean="0"/>
              <a:t>Pratikte bazı durumlar 1 veya 0 olarak belirtilmez</a:t>
            </a:r>
            <a:r>
              <a:rPr lang="en-US" altLang="en-US" sz="2600" dirty="0" smtClean="0"/>
              <a:t>.</a:t>
            </a:r>
          </a:p>
          <a:p>
            <a:pPr lvl="1" eaLnBrk="1" hangingPunct="1"/>
            <a:r>
              <a:rPr lang="tr-TR" altLang="en-US" sz="2200" dirty="0" smtClean="0"/>
              <a:t>4 bitlik BCD kodlarında 6 kullanılmayan kombinasyon vardı</a:t>
            </a:r>
            <a:endParaRPr lang="en-US" altLang="en-US" sz="2200" dirty="0" smtClean="0"/>
          </a:p>
          <a:p>
            <a:pPr eaLnBrk="1" hangingPunct="1"/>
            <a:r>
              <a:rPr lang="tr-TR" altLang="en-US" sz="2600" dirty="0" smtClean="0"/>
              <a:t>Belirtilmemiş çıktıları bulunan fonksiyonlara </a:t>
            </a:r>
            <a:r>
              <a:rPr lang="tr-TR" altLang="en-US" sz="2600" i="1" dirty="0" smtClean="0"/>
              <a:t>eksik tanımlanmış fonksiyonlar</a:t>
            </a:r>
            <a:r>
              <a:rPr lang="tr-TR" altLang="en-US" sz="2600" dirty="0" smtClean="0"/>
              <a:t> denir</a:t>
            </a:r>
            <a:endParaRPr lang="en-US" altLang="en-US" sz="2600" dirty="0" smtClean="0"/>
          </a:p>
          <a:p>
            <a:pPr lvl="1" eaLnBrk="1" hangingPunct="1"/>
            <a:r>
              <a:rPr lang="tr-TR" altLang="en-US" sz="2200" dirty="0" smtClean="0"/>
              <a:t>Belirtilmeyen mintermler önemsizdir</a:t>
            </a:r>
            <a:endParaRPr lang="en-US" altLang="en-US" sz="2200" dirty="0" smtClean="0"/>
          </a:p>
          <a:p>
            <a:pPr lvl="1" eaLnBrk="1" hangingPunct="1"/>
            <a:r>
              <a:rPr lang="tr-TR" altLang="en-US" sz="2200" dirty="0" smtClean="0"/>
              <a:t>Bunlara önemsiz durumlar</a:t>
            </a:r>
            <a:r>
              <a:rPr lang="en-US" altLang="en-US" sz="2200" dirty="0" smtClean="0"/>
              <a:t> </a:t>
            </a:r>
            <a:r>
              <a:rPr lang="tr-TR" altLang="en-US" sz="2200" dirty="0" smtClean="0"/>
              <a:t>(</a:t>
            </a:r>
            <a:r>
              <a:rPr lang="en-US" altLang="en-US" sz="2200" i="1" dirty="0" smtClean="0"/>
              <a:t>don’t-care conditions</a:t>
            </a:r>
            <a:r>
              <a:rPr lang="tr-TR" altLang="en-US" sz="2200" i="1" dirty="0" smtClean="0"/>
              <a:t>) denir</a:t>
            </a:r>
            <a:endParaRPr lang="en-US" altLang="en-US" sz="2200" dirty="0" smtClean="0"/>
          </a:p>
          <a:p>
            <a:pPr lvl="1" eaLnBrk="1" hangingPunct="1"/>
            <a:r>
              <a:rPr lang="tr-TR" altLang="en-US" sz="2200" dirty="0" smtClean="0"/>
              <a:t>Küçültmede kullanılabilir</a:t>
            </a:r>
            <a:endParaRPr lang="en-US" altLang="en-US" sz="2200" dirty="0" smtClean="0"/>
          </a:p>
          <a:p>
            <a:pPr lvl="1" eaLnBrk="1" hangingPunct="1"/>
            <a:r>
              <a:rPr lang="tr-TR" altLang="en-US" sz="2200" dirty="0" smtClean="0"/>
              <a:t>Haritada X olarak işaretlenir</a:t>
            </a:r>
            <a:endParaRPr lang="en-US" altLang="en-US" sz="2200" dirty="0" smtClean="0"/>
          </a:p>
          <a:p>
            <a:pPr lvl="1" eaLnBrk="1" hangingPunct="1"/>
            <a:r>
              <a:rPr lang="tr-TR" altLang="en-US" sz="2200" dirty="0" smtClean="0"/>
              <a:t>En iyi sadeleştirme için 1 ya da 0 olduğu varsayılabilir</a:t>
            </a:r>
            <a:endParaRPr lang="en-US" alt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NAND </a:t>
            </a:r>
            <a:r>
              <a:rPr lang="tr-TR" altLang="en-US" dirty="0" smtClean="0"/>
              <a:t>ve </a:t>
            </a:r>
            <a:r>
              <a:rPr lang="en-US" altLang="en-US" dirty="0" smtClean="0"/>
              <a:t>NOR </a:t>
            </a:r>
            <a:r>
              <a:rPr lang="tr-TR" altLang="en-US" dirty="0" smtClean="0"/>
              <a:t>Gerçekleştirmeleri</a:t>
            </a:r>
            <a:endParaRPr lang="en-US" alt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Devre tasarımı için genelde kullanılır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İmalatı daha kolaydır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Temel kapılar/geçitler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Diğer fonksiyonlar bunlarla yapılabilir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Fonksiyonları yalnızca NAND ve NOR gerçekleştirmelerine dönüştürecek kurallar geliştirilmiştir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65770"/>
            <a:ext cx="7704138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NAND </a:t>
            </a:r>
            <a:r>
              <a:rPr lang="tr-TR" altLang="en-US" dirty="0" smtClean="0"/>
              <a:t>Devreleri</a:t>
            </a:r>
            <a:endParaRPr lang="en-US" alt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8595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NAND </a:t>
            </a:r>
            <a:r>
              <a:rPr lang="tr-TR" altLang="en-US" dirty="0" smtClean="0"/>
              <a:t>kapısı evrenseldir (universal)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Her sayısal sistem NAND ile gerçekleştirilebilir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AND, OR </a:t>
            </a:r>
            <a:r>
              <a:rPr lang="tr-TR" altLang="en-US" dirty="0" smtClean="0"/>
              <a:t>ve</a:t>
            </a:r>
            <a:r>
              <a:rPr lang="en-US" altLang="en-US" dirty="0" smtClean="0"/>
              <a:t> NOT </a:t>
            </a:r>
            <a:r>
              <a:rPr lang="tr-TR" altLang="en-US" dirty="0" smtClean="0"/>
              <a:t>işlemleri </a:t>
            </a:r>
            <a:r>
              <a:rPr lang="en-US" altLang="en-US" dirty="0" smtClean="0"/>
              <a:t>NAND</a:t>
            </a:r>
            <a:r>
              <a:rPr lang="tr-TR" altLang="en-US" dirty="0" smtClean="0"/>
              <a:t> ile gerçekleştirilebilir</a:t>
            </a:r>
            <a:endParaRPr lang="en-US" altLang="en-US" dirty="0" smtClean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747" y="3784426"/>
            <a:ext cx="572452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İki Seviyeli Gerçekleştirme</a:t>
            </a:r>
            <a:endParaRPr lang="en-US" alt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Fonksiyonu çarpımların toplamı biçimine getirin</a:t>
            </a:r>
            <a:endParaRPr lang="en-US" altLang="en-US" dirty="0" smtClean="0"/>
          </a:p>
          <a:p>
            <a:pPr eaLnBrk="1" hangingPunct="1"/>
            <a:r>
              <a:rPr lang="tr-TR" altLang="en-US" dirty="0" smtClean="0"/>
              <a:t>NAND kapısının 2 farklı gösterimini elde etmek için baloncuklar </a:t>
            </a:r>
            <a:r>
              <a:rPr lang="en-US" altLang="en-US" dirty="0" smtClean="0"/>
              <a:t>(inverter</a:t>
            </a:r>
            <a:r>
              <a:rPr lang="tr-TR" altLang="en-US" dirty="0" smtClean="0"/>
              <a:t>’lar</a:t>
            </a:r>
            <a:r>
              <a:rPr lang="en-US" altLang="en-US" dirty="0" smtClean="0"/>
              <a:t>) </a:t>
            </a:r>
            <a:r>
              <a:rPr lang="tr-TR" altLang="en-US" dirty="0" smtClean="0"/>
              <a:t>ekleyin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AND-invert </a:t>
            </a:r>
            <a:r>
              <a:rPr lang="tr-TR" altLang="en-US" dirty="0" smtClean="0"/>
              <a:t>veya</a:t>
            </a:r>
            <a:r>
              <a:rPr lang="en-US" altLang="en-US" dirty="0" smtClean="0"/>
              <a:t> Invert-OR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Örnek</a:t>
            </a:r>
            <a:r>
              <a:rPr lang="en-US" altLang="en-US" dirty="0" smtClean="0"/>
              <a:t>: F=AB+CD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84313"/>
            <a:ext cx="8353425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NOR </a:t>
            </a:r>
            <a:r>
              <a:rPr lang="tr-TR" altLang="en-US" dirty="0" smtClean="0"/>
              <a:t>Gerçekleştirmeleri</a:t>
            </a:r>
            <a:endParaRPr lang="en-US" altLang="en-US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NAND </a:t>
            </a:r>
            <a:r>
              <a:rPr lang="tr-TR" altLang="en-US" dirty="0" smtClean="0"/>
              <a:t>işleminin dual’i</a:t>
            </a:r>
            <a:endParaRPr lang="en-US" altLang="en-US" dirty="0" smtClean="0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349500"/>
            <a:ext cx="5867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445125"/>
            <a:ext cx="8569325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Anahat</a:t>
            </a:r>
            <a:endParaRPr lang="en-US" alt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Geçit Seviyesinde Küçültmeye Giriş</a:t>
            </a:r>
            <a:endParaRPr lang="en-US" altLang="en-US" dirty="0" smtClean="0"/>
          </a:p>
          <a:p>
            <a:pPr eaLnBrk="1" hangingPunct="1"/>
            <a:r>
              <a:rPr lang="tr-TR" altLang="en-US" dirty="0" smtClean="0"/>
              <a:t>Harita Yöntemi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2-3-4-5 </a:t>
            </a:r>
            <a:r>
              <a:rPr lang="tr-TR" altLang="en-US" dirty="0" smtClean="0"/>
              <a:t>değişkenli harita uygulamaları</a:t>
            </a:r>
            <a:endParaRPr lang="en-US" altLang="en-US" dirty="0" smtClean="0"/>
          </a:p>
          <a:p>
            <a:pPr eaLnBrk="1" hangingPunct="1"/>
            <a:r>
              <a:rPr lang="tr-TR" altLang="en-US" dirty="0" smtClean="0"/>
              <a:t>Toplamlar Çarpımı Yöntemi</a:t>
            </a:r>
            <a:endParaRPr lang="en-US" altLang="en-US" dirty="0" smtClean="0"/>
          </a:p>
          <a:p>
            <a:pPr eaLnBrk="1" hangingPunct="1"/>
            <a:r>
              <a:rPr lang="tr-TR" altLang="en-US" dirty="0" smtClean="0"/>
              <a:t>Önemsiz Durumlar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NAND </a:t>
            </a:r>
            <a:r>
              <a:rPr lang="tr-TR" altLang="en-US" dirty="0" smtClean="0"/>
              <a:t>ve</a:t>
            </a:r>
            <a:r>
              <a:rPr lang="en-US" altLang="en-US" dirty="0" smtClean="0"/>
              <a:t> NOR </a:t>
            </a:r>
            <a:r>
              <a:rPr lang="tr-TR" altLang="en-US" dirty="0" smtClean="0"/>
              <a:t>gerçekleştirmeleri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Dışlamalı Veya (Exclusive-Or; XOR) Fonksiyonu</a:t>
            </a:r>
            <a:endParaRPr lang="en-US" altLang="en-US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XOR</a:t>
            </a:r>
          </a:p>
          <a:p>
            <a:pPr lvl="1" eaLnBrk="1" hangingPunct="1"/>
            <a:r>
              <a:rPr lang="tr-TR" altLang="en-US" dirty="0" smtClean="0"/>
              <a:t>Eğer yalnızca</a:t>
            </a:r>
            <a:r>
              <a:rPr lang="en-US" altLang="en-US" dirty="0" smtClean="0"/>
              <a:t> x </a:t>
            </a:r>
            <a:r>
              <a:rPr lang="tr-TR" altLang="en-US" dirty="0" smtClean="0"/>
              <a:t>1 ise veya eğer yalnızca</a:t>
            </a:r>
            <a:r>
              <a:rPr lang="en-US" altLang="en-US" dirty="0" smtClean="0"/>
              <a:t> y 1</a:t>
            </a:r>
            <a:r>
              <a:rPr lang="tr-TR" altLang="en-US" dirty="0" smtClean="0"/>
              <a:t> ise 1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XNOR</a:t>
            </a:r>
          </a:p>
          <a:p>
            <a:pPr lvl="1" eaLnBrk="1" hangingPunct="1"/>
            <a:r>
              <a:rPr lang="tr-TR" altLang="en-US" dirty="0" smtClean="0"/>
              <a:t>İki girdi de </a:t>
            </a:r>
            <a:r>
              <a:rPr lang="en-US" altLang="en-US" dirty="0" smtClean="0"/>
              <a:t>1 </a:t>
            </a:r>
            <a:r>
              <a:rPr lang="tr-TR" altLang="en-US" dirty="0" smtClean="0"/>
              <a:t>veya iki girdi de 0 ise 1</a:t>
            </a:r>
            <a:endParaRPr lang="en-US" altLang="en-US" dirty="0" smtClean="0"/>
          </a:p>
          <a:p>
            <a:pPr eaLnBrk="1" hangingPunct="1"/>
            <a:r>
              <a:rPr lang="tr-TR" altLang="en-US" dirty="0" smtClean="0"/>
              <a:t>Bazı</a:t>
            </a:r>
            <a:r>
              <a:rPr lang="en-US" altLang="en-US" dirty="0" smtClean="0"/>
              <a:t> XOR</a:t>
            </a:r>
            <a:r>
              <a:rPr lang="tr-TR" altLang="en-US" dirty="0" smtClean="0"/>
              <a:t> eşitlikleri</a:t>
            </a:r>
            <a:endParaRPr lang="en-US" altLang="en-US" dirty="0" smtClean="0"/>
          </a:p>
        </p:txBody>
      </p:sp>
      <p:sp>
        <p:nvSpPr>
          <p:cNvPr id="40964" name="Rectangle 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en-US" sz="1800"/>
          </a:p>
        </p:txBody>
      </p:sp>
      <p:graphicFrame>
        <p:nvGraphicFramePr>
          <p:cNvPr id="40965" name="Object 7"/>
          <p:cNvGraphicFramePr>
            <a:graphicFrameLocks noChangeAspect="1"/>
          </p:cNvGraphicFramePr>
          <p:nvPr/>
        </p:nvGraphicFramePr>
        <p:xfrm>
          <a:off x="2268538" y="1700213"/>
          <a:ext cx="217011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9" name="Denklem" r:id="rId4" imgW="1066337" imgH="203112" progId="Equation.3">
                  <p:embed/>
                </p:oleObj>
              </mc:Choice>
              <mc:Fallback>
                <p:oleObj name="Denklem" r:id="rId4" imgW="1066337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700213"/>
                        <a:ext cx="2170112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Rectangle 1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en-US" sz="1800"/>
          </a:p>
        </p:txBody>
      </p:sp>
      <p:graphicFrame>
        <p:nvGraphicFramePr>
          <p:cNvPr id="40967" name="Object 9"/>
          <p:cNvGraphicFramePr>
            <a:graphicFrameLocks noChangeAspect="1"/>
          </p:cNvGraphicFramePr>
          <p:nvPr/>
        </p:nvGraphicFramePr>
        <p:xfrm>
          <a:off x="2268538" y="2708275"/>
          <a:ext cx="236061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0" name="Denklem" r:id="rId6" imgW="1167893" imgH="203112" progId="Equation.3">
                  <p:embed/>
                </p:oleObj>
              </mc:Choice>
              <mc:Fallback>
                <p:oleObj name="Denklem" r:id="rId6" imgW="1167893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708275"/>
                        <a:ext cx="2360612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8" name="Rectangle 1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en-US" sz="1800"/>
          </a:p>
        </p:txBody>
      </p:sp>
      <p:graphicFrame>
        <p:nvGraphicFramePr>
          <p:cNvPr id="40969" name="Object 11"/>
          <p:cNvGraphicFramePr>
            <a:graphicFrameLocks noChangeAspect="1"/>
          </p:cNvGraphicFramePr>
          <p:nvPr/>
        </p:nvGraphicFramePr>
        <p:xfrm>
          <a:off x="5672138" y="3716338"/>
          <a:ext cx="12017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1" name="Denklem" r:id="rId8" imgW="596641" imgH="177723" progId="Equation.3">
                  <p:embed/>
                </p:oleObj>
              </mc:Choice>
              <mc:Fallback>
                <p:oleObj name="Denklem" r:id="rId8" imgW="596641" imgH="177723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2138" y="3716338"/>
                        <a:ext cx="1201737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0" name="Object 15"/>
          <p:cNvGraphicFramePr>
            <a:graphicFrameLocks noChangeAspect="1"/>
          </p:cNvGraphicFramePr>
          <p:nvPr/>
        </p:nvGraphicFramePr>
        <p:xfrm>
          <a:off x="5703888" y="4122738"/>
          <a:ext cx="12017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2" name="Denklem" r:id="rId10" imgW="596641" imgH="177723" progId="Equation.3">
                  <p:embed/>
                </p:oleObj>
              </mc:Choice>
              <mc:Fallback>
                <p:oleObj name="Denklem" r:id="rId10" imgW="596641" imgH="177723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3888" y="4122738"/>
                        <a:ext cx="1201737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16"/>
          <p:cNvGraphicFramePr>
            <a:graphicFrameLocks noChangeAspect="1"/>
          </p:cNvGraphicFramePr>
          <p:nvPr/>
        </p:nvGraphicFramePr>
        <p:xfrm>
          <a:off x="5703888" y="4625975"/>
          <a:ext cx="12017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3" name="Denklem" r:id="rId12" imgW="596641" imgH="177723" progId="Equation.3">
                  <p:embed/>
                </p:oleObj>
              </mc:Choice>
              <mc:Fallback>
                <p:oleObj name="Denklem" r:id="rId12" imgW="596641" imgH="177723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3888" y="4625975"/>
                        <a:ext cx="1201737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2" name="Object 17"/>
          <p:cNvGraphicFramePr>
            <a:graphicFrameLocks noChangeAspect="1"/>
          </p:cNvGraphicFramePr>
          <p:nvPr/>
        </p:nvGraphicFramePr>
        <p:xfrm>
          <a:off x="5716588" y="5130800"/>
          <a:ext cx="11763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4" name="Denklem" r:id="rId14" imgW="583693" imgH="177646" progId="Equation.3">
                  <p:embed/>
                </p:oleObj>
              </mc:Choice>
              <mc:Fallback>
                <p:oleObj name="Denklem" r:id="rId14" imgW="583693" imgH="177646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8" y="5130800"/>
                        <a:ext cx="1176337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3" name="Object 18"/>
          <p:cNvGraphicFramePr>
            <a:graphicFrameLocks noChangeAspect="1"/>
          </p:cNvGraphicFramePr>
          <p:nvPr/>
        </p:nvGraphicFramePr>
        <p:xfrm>
          <a:off x="5703888" y="5562600"/>
          <a:ext cx="297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5" name="Denklem" r:id="rId16" imgW="1459866" imgH="203112" progId="Equation.3">
                  <p:embed/>
                </p:oleObj>
              </mc:Choice>
              <mc:Fallback>
                <p:oleObj name="Denklem" r:id="rId16" imgW="1459866" imgH="203112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3888" y="5562600"/>
                        <a:ext cx="2971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XOR </a:t>
            </a:r>
            <a:r>
              <a:rPr lang="tr-TR" altLang="en-US" dirty="0" smtClean="0"/>
              <a:t>Gerçekleştirmeleri</a:t>
            </a:r>
            <a:endParaRPr lang="en-US" altLang="en-US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268413"/>
            <a:ext cx="6481762" cy="540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Tek Fonksiyonu</a:t>
            </a:r>
            <a:endParaRPr lang="en-US" altLang="en-US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3336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 </a:t>
            </a:r>
            <a:r>
              <a:rPr lang="tr-TR" altLang="en-US" dirty="0" smtClean="0"/>
              <a:t>değişkenli </a:t>
            </a:r>
            <a:r>
              <a:rPr lang="en-US" altLang="en-US" dirty="0" smtClean="0"/>
              <a:t>XOR f</a:t>
            </a:r>
            <a:r>
              <a:rPr lang="tr-TR" altLang="en-US" dirty="0" smtClean="0"/>
              <a:t>onksiyonu aşağıdaki şekilde tanımlı tek fonksiyonudur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Değerlerine bakıldığında tek sayıda 1 içeren </a:t>
            </a:r>
            <a:r>
              <a:rPr lang="en-US" altLang="en-US" dirty="0" smtClean="0"/>
              <a:t>2</a:t>
            </a:r>
            <a:r>
              <a:rPr lang="en-US" altLang="en-US" baseline="30000" dirty="0" smtClean="0"/>
              <a:t>n</a:t>
            </a:r>
            <a:r>
              <a:rPr lang="en-US" altLang="en-US" dirty="0" smtClean="0"/>
              <a:t>/2 </a:t>
            </a:r>
            <a:r>
              <a:rPr lang="en-US" altLang="en-US" dirty="0" err="1" smtClean="0"/>
              <a:t>minterm</a:t>
            </a:r>
            <a:r>
              <a:rPr lang="tr-TR" altLang="en-US" dirty="0" smtClean="0"/>
              <a:t>’ün mantıksal toplamı</a:t>
            </a:r>
            <a:r>
              <a:rPr lang="en-US" altLang="en-US" dirty="0" smtClean="0"/>
              <a:t>. </a:t>
            </a:r>
            <a:r>
              <a:rPr lang="tr-TR" altLang="en-US" dirty="0" smtClean="0"/>
              <a:t>Eğer</a:t>
            </a:r>
            <a:r>
              <a:rPr lang="en-US" altLang="en-US" dirty="0" smtClean="0"/>
              <a:t> n=3</a:t>
            </a:r>
            <a:r>
              <a:rPr lang="tr-TR" altLang="en-US" dirty="0" smtClean="0"/>
              <a:t> ise</a:t>
            </a:r>
            <a:r>
              <a:rPr lang="en-US" altLang="en-US" dirty="0" smtClean="0"/>
              <a:t>, 4 minter</a:t>
            </a:r>
            <a:r>
              <a:rPr lang="tr-TR" altLang="en-US" dirty="0" smtClean="0"/>
              <a:t>m</a:t>
            </a:r>
            <a:r>
              <a:rPr lang="en-US" altLang="en-US" dirty="0" smtClean="0"/>
              <a:t> </a:t>
            </a:r>
            <a:r>
              <a:rPr lang="tr-TR" altLang="en-US" dirty="0" smtClean="0"/>
              <a:t>tek sayıda</a:t>
            </a:r>
            <a:r>
              <a:rPr lang="en-US" altLang="en-US" dirty="0" smtClean="0"/>
              <a:t> 1’</a:t>
            </a:r>
            <a:r>
              <a:rPr lang="tr-TR" altLang="en-US" dirty="0" smtClean="0"/>
              <a:t>e</a:t>
            </a:r>
            <a:r>
              <a:rPr lang="tr-TR" altLang="en-US" dirty="0"/>
              <a:t> </a:t>
            </a:r>
            <a:r>
              <a:rPr lang="tr-TR" altLang="en-US" dirty="0" smtClean="0"/>
              <a:t>sahiptir</a:t>
            </a:r>
            <a:endParaRPr lang="en-US" altLang="en-US" dirty="0" smtClean="0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327525"/>
            <a:ext cx="7129462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3800" dirty="0" smtClean="0"/>
              <a:t>Tek ve Çift Fonksiyonlarının Mantık Diyagramları</a:t>
            </a:r>
            <a:endParaRPr lang="en-US" altLang="en-US" sz="3800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89138"/>
            <a:ext cx="835342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Parity </a:t>
            </a:r>
            <a:r>
              <a:rPr lang="tr-TR" altLang="en-US" dirty="0" smtClean="0"/>
              <a:t>Üretimi</a:t>
            </a:r>
            <a:endParaRPr lang="en-US" altLang="en-US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P</a:t>
            </a:r>
            <a:r>
              <a:rPr lang="en-US" altLang="en-US" dirty="0" smtClean="0"/>
              <a:t>arity bit</a:t>
            </a:r>
            <a:r>
              <a:rPr lang="tr-TR" altLang="en-US" dirty="0" smtClean="0"/>
              <a:t>i, ikili mesaja eklenen ekstra bir bittir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Eğer</a:t>
            </a:r>
            <a:r>
              <a:rPr lang="en-US" altLang="en-US" dirty="0" smtClean="0"/>
              <a:t> 1’</a:t>
            </a:r>
            <a:r>
              <a:rPr lang="tr-TR" altLang="en-US" dirty="0" smtClean="0"/>
              <a:t>lerin sayısı</a:t>
            </a:r>
            <a:r>
              <a:rPr lang="en-US" altLang="en-US" dirty="0" smtClean="0"/>
              <a:t> </a:t>
            </a:r>
            <a:r>
              <a:rPr lang="tr-TR" altLang="en-US" dirty="0" smtClean="0"/>
              <a:t>tek ise</a:t>
            </a:r>
            <a:r>
              <a:rPr lang="en-US" altLang="en-US" dirty="0" smtClean="0"/>
              <a:t>, parity bit</a:t>
            </a:r>
            <a:r>
              <a:rPr lang="tr-TR" altLang="en-US" dirty="0" smtClean="0"/>
              <a:t> 1</a:t>
            </a:r>
            <a:r>
              <a:rPr lang="en-US" altLang="en-US" dirty="0" smtClean="0"/>
              <a:t>; </a:t>
            </a:r>
            <a:r>
              <a:rPr lang="tr-TR" altLang="en-US" dirty="0" smtClean="0"/>
              <a:t>değilse</a:t>
            </a:r>
            <a:r>
              <a:rPr lang="en-US" altLang="en-US" dirty="0" smtClean="0"/>
              <a:t> 0.</a:t>
            </a:r>
          </a:p>
          <a:p>
            <a:pPr eaLnBrk="1" hangingPunct="1"/>
            <a:r>
              <a:rPr lang="tr-TR" altLang="en-US" dirty="0" smtClean="0"/>
              <a:t>Gönderici tarafta parity biti üreten devreye </a:t>
            </a:r>
            <a:r>
              <a:rPr lang="en-US" altLang="en-US" i="1" dirty="0" smtClean="0">
                <a:solidFill>
                  <a:srgbClr val="A50021"/>
                </a:solidFill>
              </a:rPr>
              <a:t>parity </a:t>
            </a:r>
            <a:r>
              <a:rPr lang="tr-TR" altLang="en-US" i="1" dirty="0" smtClean="0">
                <a:solidFill>
                  <a:srgbClr val="A50021"/>
                </a:solidFill>
              </a:rPr>
              <a:t>üreticisi (jeneratörü) </a:t>
            </a:r>
            <a:r>
              <a:rPr lang="tr-TR" altLang="en-US" dirty="0"/>
              <a:t>denir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Parity bit</a:t>
            </a:r>
            <a:r>
              <a:rPr lang="tr-TR" altLang="en-US" dirty="0" smtClean="0"/>
              <a:t>i</a:t>
            </a:r>
            <a:r>
              <a:rPr lang="en-US" altLang="en-US" dirty="0" smtClean="0"/>
              <a:t> XOR </a:t>
            </a:r>
            <a:r>
              <a:rPr lang="tr-TR" altLang="en-US" dirty="0" smtClean="0"/>
              <a:t>fonksiyonu ile üretilebilir</a:t>
            </a:r>
            <a:r>
              <a:rPr lang="en-US" altLang="en-US" dirty="0" smtClean="0"/>
              <a:t>.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Parity </a:t>
            </a:r>
            <a:r>
              <a:rPr lang="tr-TR" altLang="en-US" dirty="0" smtClean="0"/>
              <a:t>Denetçisi</a:t>
            </a:r>
            <a:endParaRPr lang="en-US" altLang="en-US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Bit</a:t>
            </a:r>
            <a:r>
              <a:rPr lang="tr-TR" altLang="en-US" dirty="0" smtClean="0"/>
              <a:t>ler</a:t>
            </a:r>
            <a:r>
              <a:rPr lang="en-US" altLang="en-US" dirty="0" smtClean="0"/>
              <a:t> </a:t>
            </a:r>
            <a:r>
              <a:rPr lang="tr-TR" altLang="en-US" dirty="0" smtClean="0"/>
              <a:t>hedefe parity bit ile birlikte iletilir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tr-TR" altLang="en-US" dirty="0" smtClean="0"/>
              <a:t>Alıcı tarafta parity bit’i kontrol eden devreye </a:t>
            </a:r>
            <a:r>
              <a:rPr lang="en-US" altLang="en-US" i="1" dirty="0" smtClean="0">
                <a:solidFill>
                  <a:srgbClr val="A50021"/>
                </a:solidFill>
              </a:rPr>
              <a:t>parity </a:t>
            </a:r>
            <a:r>
              <a:rPr lang="tr-TR" altLang="en-US" i="1" dirty="0" smtClean="0">
                <a:solidFill>
                  <a:srgbClr val="A50021"/>
                </a:solidFill>
              </a:rPr>
              <a:t>denetçisi </a:t>
            </a:r>
            <a:r>
              <a:rPr lang="tr-TR" altLang="en-US" dirty="0"/>
              <a:t>denir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Parity </a:t>
            </a:r>
            <a:r>
              <a:rPr lang="tr-TR" altLang="en-US" dirty="0" smtClean="0"/>
              <a:t>denetçisi</a:t>
            </a:r>
            <a:r>
              <a:rPr lang="en-US" altLang="en-US" dirty="0" smtClean="0"/>
              <a:t> XOR </a:t>
            </a:r>
            <a:r>
              <a:rPr lang="tr-TR" altLang="en-US" dirty="0" smtClean="0"/>
              <a:t>kapılarıyla gerçekleştirilebilir</a:t>
            </a:r>
            <a:r>
              <a:rPr lang="en-US" altLang="en-US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Geçit Düzeyinde Asgariye İndirme</a:t>
            </a:r>
            <a:endParaRPr lang="en-US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Boole</a:t>
            </a:r>
            <a:r>
              <a:rPr lang="tr-TR" altLang="en-US" dirty="0" smtClean="0"/>
              <a:t> fonksiyonları için </a:t>
            </a:r>
            <a:r>
              <a:rPr lang="en-US" altLang="en-US" dirty="0" smtClean="0"/>
              <a:t>optimal </a:t>
            </a:r>
            <a:r>
              <a:rPr lang="tr-TR" altLang="en-US" dirty="0" smtClean="0"/>
              <a:t>kapı/geçit gerçekleştirmesinin bulunması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Manuel olarak yapması zor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Bilgisayar tabanlı mantık sentez araçları kullanılabilir</a:t>
            </a:r>
            <a:endParaRPr lang="en-US" altLang="en-US" dirty="0" smtClean="0"/>
          </a:p>
          <a:p>
            <a:pPr lvl="2" eaLnBrk="1" hangingPunct="1"/>
            <a:r>
              <a:rPr lang="tr-TR" altLang="en-US" dirty="0" smtClean="0"/>
              <a:t>Örn.</a:t>
            </a:r>
            <a:r>
              <a:rPr lang="en-US" altLang="en-US" dirty="0" smtClean="0"/>
              <a:t>: espresso logic minimization software</a:t>
            </a:r>
          </a:p>
          <a:p>
            <a:pPr lvl="1" eaLnBrk="1" hangingPunct="1"/>
            <a:r>
              <a:rPr lang="en-US" altLang="en-US" dirty="0" err="1" smtClean="0"/>
              <a:t>Karn</a:t>
            </a:r>
            <a:r>
              <a:rPr lang="tr-TR" altLang="en-US" dirty="0" smtClean="0"/>
              <a:t>a</a:t>
            </a:r>
            <a:r>
              <a:rPr lang="en-US" altLang="en-US" dirty="0" smtClean="0"/>
              <a:t>ugh </a:t>
            </a:r>
            <a:r>
              <a:rPr lang="tr-TR" altLang="en-US" dirty="0" smtClean="0"/>
              <a:t>Haritası (Karnaugh </a:t>
            </a:r>
            <a:r>
              <a:rPr lang="en-US" altLang="en-US" dirty="0" smtClean="0"/>
              <a:t>Map</a:t>
            </a:r>
            <a:r>
              <a:rPr lang="tr-TR" altLang="en-US" dirty="0" smtClean="0"/>
              <a:t>; </a:t>
            </a:r>
            <a:r>
              <a:rPr lang="en-US" altLang="en-US" dirty="0" smtClean="0"/>
              <a:t>K-map) </a:t>
            </a:r>
            <a:r>
              <a:rPr lang="tr-TR" altLang="en-US" dirty="0" smtClean="0"/>
              <a:t>sayısal devrelerin elle tasarımı için kullanılabilir</a:t>
            </a:r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Harita Yöntemi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tr-TR" altLang="en-US" dirty="0" smtClean="0"/>
              <a:t>Fonksiyonu doğruluk tablosu ile ifade ettiğimizde, bu tablo tektir/eşsizdir</a:t>
            </a:r>
            <a:r>
              <a:rPr lang="en-US" altLang="en-US" dirty="0" smtClean="0"/>
              <a:t> </a:t>
            </a:r>
            <a:r>
              <a:rPr lang="tr-TR" altLang="en-US" dirty="0" smtClean="0"/>
              <a:t>(</a:t>
            </a:r>
            <a:r>
              <a:rPr lang="en-US" altLang="en-US" dirty="0" smtClean="0"/>
              <a:t>unique</a:t>
            </a:r>
            <a:r>
              <a:rPr lang="tr-TR" altLang="en-US" dirty="0" smtClean="0"/>
              <a:t>)</a:t>
            </a:r>
            <a:endParaRPr lang="en-US" altLang="en-US" dirty="0" smtClean="0"/>
          </a:p>
          <a:p>
            <a:pPr eaLnBrk="1" hangingPunct="1"/>
            <a:r>
              <a:rPr lang="tr-TR" altLang="en-US" dirty="0" smtClean="0"/>
              <a:t>Ancak cebirsel ifadesi öyle değildir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Farklı cebirsel versiyonlar yazılabilir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Cebirsel fonksiyonların manuel olarak sadeleştirilmesi</a:t>
            </a:r>
            <a:r>
              <a:rPr lang="tr-TR" altLang="en-US" dirty="0"/>
              <a:t> </a:t>
            </a:r>
            <a:r>
              <a:rPr lang="tr-TR" altLang="en-US" dirty="0" smtClean="0"/>
              <a:t>zordur</a:t>
            </a:r>
            <a:endParaRPr lang="en-US" altLang="en-US" dirty="0" smtClean="0"/>
          </a:p>
          <a:p>
            <a:pPr eaLnBrk="1" hangingPunct="1"/>
            <a:r>
              <a:rPr lang="tr-TR" altLang="en-US" dirty="0" smtClean="0"/>
              <a:t>Harita yöntemi,</a:t>
            </a:r>
            <a:r>
              <a:rPr lang="en-US" altLang="en-US" dirty="0" smtClean="0"/>
              <a:t> </a:t>
            </a:r>
            <a:r>
              <a:rPr lang="tr-TR" altLang="en-US" dirty="0" smtClean="0"/>
              <a:t>Boole fonksiyonunu en yalın hale getirmek için bir işlemdir</a:t>
            </a:r>
          </a:p>
          <a:p>
            <a:pPr lvl="1" eaLnBrk="1" hangingPunct="1"/>
            <a:r>
              <a:rPr lang="tr-TR" altLang="en-US" dirty="0" smtClean="0"/>
              <a:t>Doğruluk tablosunun farklı görsel bir hali</a:t>
            </a:r>
            <a:endParaRPr lang="en-US" altLang="en-US" dirty="0" smtClean="0"/>
          </a:p>
          <a:p>
            <a:pPr lvl="1" eaLnBrk="1" hangingPunct="1"/>
            <a:r>
              <a:rPr lang="en-US" altLang="en-US" i="1" dirty="0" err="1" smtClean="0">
                <a:solidFill>
                  <a:srgbClr val="A50021"/>
                </a:solidFill>
              </a:rPr>
              <a:t>Karn</a:t>
            </a:r>
            <a:r>
              <a:rPr lang="tr-TR" altLang="en-US" i="1" dirty="0" smtClean="0">
                <a:solidFill>
                  <a:srgbClr val="A50021"/>
                </a:solidFill>
              </a:rPr>
              <a:t>a</a:t>
            </a:r>
            <a:r>
              <a:rPr lang="en-US" altLang="en-US" i="1" dirty="0" smtClean="0">
                <a:solidFill>
                  <a:srgbClr val="A50021"/>
                </a:solidFill>
              </a:rPr>
              <a:t>ugh </a:t>
            </a:r>
            <a:r>
              <a:rPr lang="tr-TR" altLang="en-US" i="1" dirty="0" smtClean="0">
                <a:solidFill>
                  <a:srgbClr val="A50021"/>
                </a:solidFill>
              </a:rPr>
              <a:t>Haritası (</a:t>
            </a:r>
            <a:r>
              <a:rPr lang="en-US" altLang="en-US" i="1" dirty="0" smtClean="0">
                <a:solidFill>
                  <a:srgbClr val="A50021"/>
                </a:solidFill>
              </a:rPr>
              <a:t>Map</a:t>
            </a:r>
            <a:r>
              <a:rPr lang="tr-TR" altLang="en-US" i="1" dirty="0">
                <a:solidFill>
                  <a:srgbClr val="A50021"/>
                </a:solidFill>
              </a:rPr>
              <a:t>)</a:t>
            </a:r>
            <a:r>
              <a:rPr lang="en-US" altLang="en-US" dirty="0" smtClean="0"/>
              <a:t> </a:t>
            </a:r>
            <a:r>
              <a:rPr lang="tr-TR" altLang="en-US" dirty="0" smtClean="0"/>
              <a:t>veya</a:t>
            </a:r>
            <a:r>
              <a:rPr lang="en-US" altLang="en-US" dirty="0" smtClean="0"/>
              <a:t> </a:t>
            </a:r>
            <a:r>
              <a:rPr lang="en-US" altLang="en-US" i="1" dirty="0" smtClean="0">
                <a:solidFill>
                  <a:srgbClr val="A50021"/>
                </a:solidFill>
              </a:rPr>
              <a:t>K-Map</a:t>
            </a:r>
            <a:r>
              <a:rPr lang="tr-TR" altLang="en-US" dirty="0"/>
              <a:t> </a:t>
            </a:r>
            <a:r>
              <a:rPr lang="tr-TR" altLang="en-US" dirty="0" smtClean="0"/>
              <a:t>denir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İki Değişkenli Harita</a:t>
            </a:r>
            <a:endParaRPr lang="en-US" alt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760"/>
            <a:ext cx="3322638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dirty="0" smtClean="0"/>
              <a:t>4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Minterm</a:t>
            </a:r>
            <a:r>
              <a:rPr lang="tr-TR" altLang="en-US" dirty="0" smtClean="0"/>
              <a:t> (Standart çarpım)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en-US" dirty="0" smtClean="0"/>
              <a:t>İki değişken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en-US" dirty="0" smtClean="0"/>
              <a:t>4 minterm için 4 kare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en-US" dirty="0" smtClean="0"/>
              <a:t>Şekil</a:t>
            </a:r>
            <a:r>
              <a:rPr lang="en-US" altLang="en-US" dirty="0" smtClean="0"/>
              <a:t> b</a:t>
            </a:r>
            <a:r>
              <a:rPr lang="tr-TR" altLang="en-US" dirty="0" smtClean="0"/>
              <a:t>,</a:t>
            </a:r>
            <a:r>
              <a:rPr lang="en-US" altLang="en-US" dirty="0" smtClean="0"/>
              <a:t> </a:t>
            </a:r>
            <a:r>
              <a:rPr lang="tr-TR" altLang="en-US" dirty="0" smtClean="0"/>
              <a:t>kareler ile x ve y değişkenleri arasındaki ilişkiyi gösteriyor</a:t>
            </a:r>
            <a:endParaRPr lang="en-US" altLang="en-US" dirty="0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773238"/>
            <a:ext cx="4957763" cy="296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İki Değişkenli Harita</a:t>
            </a:r>
            <a:endParaRPr lang="en-US" alt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Yalnızca 16 farklı Boole fonksiyonu gösterilebilir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Örn.</a:t>
            </a:r>
            <a:r>
              <a:rPr lang="en-US" altLang="en-US" dirty="0" smtClean="0"/>
              <a:t> </a:t>
            </a:r>
            <a:r>
              <a:rPr lang="tr-TR" altLang="en-US" dirty="0" smtClean="0"/>
              <a:t>Eğer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m1=m2=m3=1 </a:t>
            </a:r>
            <a:r>
              <a:rPr lang="tr-TR" altLang="en-US" i="1" dirty="0" smtClean="0"/>
              <a:t>ise</a:t>
            </a:r>
            <a:endParaRPr lang="en-US" altLang="en-US" i="1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 smtClean="0"/>
              <a:t>	</a:t>
            </a:r>
            <a:r>
              <a:rPr lang="en-US" altLang="en-US" i="1" dirty="0" smtClean="0"/>
              <a:t>m1+m2+m3=x’</a:t>
            </a:r>
            <a:r>
              <a:rPr lang="en-US" altLang="en-US" i="1" dirty="0" err="1" smtClean="0"/>
              <a:t>y+xy</a:t>
            </a:r>
            <a:r>
              <a:rPr lang="en-US" altLang="en-US" i="1" dirty="0" smtClean="0"/>
              <a:t>’+</a:t>
            </a:r>
            <a:r>
              <a:rPr lang="en-US" altLang="en-US" i="1" dirty="0" err="1" smtClean="0"/>
              <a:t>xy</a:t>
            </a:r>
            <a:r>
              <a:rPr lang="en-US" altLang="en-US" i="1" dirty="0" smtClean="0"/>
              <a:t>=</a:t>
            </a:r>
            <a:r>
              <a:rPr lang="en-US" altLang="en-US" i="1" dirty="0" err="1" smtClean="0"/>
              <a:t>x+y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(OR </a:t>
            </a:r>
            <a:r>
              <a:rPr lang="tr-TR" altLang="en-US" dirty="0" smtClean="0"/>
              <a:t>fonksiyonu</a:t>
            </a:r>
            <a:r>
              <a:rPr lang="en-US" altLang="en-US" dirty="0" smtClean="0"/>
              <a:t>)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644900"/>
            <a:ext cx="6048375" cy="304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Üç Değişkenli Harita</a:t>
            </a:r>
            <a:endParaRPr lang="en-US" alt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233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dirty="0" smtClean="0"/>
              <a:t>3 değişken ile </a:t>
            </a:r>
            <a:r>
              <a:rPr lang="en-US" altLang="en-US" dirty="0" smtClean="0"/>
              <a:t>8 </a:t>
            </a:r>
            <a:r>
              <a:rPr lang="en-US" altLang="en-US" dirty="0" err="1" smtClean="0"/>
              <a:t>minterm</a:t>
            </a:r>
            <a:r>
              <a:rPr lang="tr-TR" altLang="en-US" dirty="0" smtClean="0"/>
              <a:t> vardır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en-US" dirty="0" smtClean="0"/>
              <a:t>Bu yüzden</a:t>
            </a:r>
            <a:r>
              <a:rPr lang="en-US" altLang="en-US" dirty="0" smtClean="0"/>
              <a:t>, 8 </a:t>
            </a:r>
            <a:r>
              <a:rPr lang="tr-TR" altLang="en-US" dirty="0" smtClean="0"/>
              <a:t>kare olmalı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b="1" dirty="0" err="1" smtClean="0">
                <a:solidFill>
                  <a:srgbClr val="A50021"/>
                </a:solidFill>
              </a:rPr>
              <a:t>Minterm</a:t>
            </a:r>
            <a:r>
              <a:rPr lang="tr-TR" altLang="en-US" b="1" dirty="0" smtClean="0">
                <a:solidFill>
                  <a:srgbClr val="A50021"/>
                </a:solidFill>
              </a:rPr>
              <a:t>’ler Gri koda benzer bir şekilde sıralanır. Normal ikili sıra ile değil</a:t>
            </a:r>
            <a:endParaRPr lang="en-US" altLang="en-US" b="1" dirty="0" smtClean="0">
              <a:solidFill>
                <a:srgbClr val="A50021"/>
              </a:solidFill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733800"/>
            <a:ext cx="82359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Üç Değişkenli Harita</a:t>
            </a:r>
            <a:endParaRPr lang="en-US" alt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6547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en-US" sz="2800" i="1" dirty="0" smtClean="0"/>
              <a:t>m5</a:t>
            </a:r>
            <a:r>
              <a:rPr lang="tr-TR" altLang="en-US" sz="2800" dirty="0" smtClean="0"/>
              <a:t>‘e karşılık gelen</a:t>
            </a:r>
            <a:r>
              <a:rPr lang="en-US" altLang="en-US" sz="2800" dirty="0" smtClean="0"/>
              <a:t> </a:t>
            </a:r>
            <a:r>
              <a:rPr lang="tr-TR" altLang="en-US" sz="2800" dirty="0" smtClean="0"/>
              <a:t>kare satır </a:t>
            </a:r>
            <a:r>
              <a:rPr lang="en-US" altLang="en-US" sz="2800" dirty="0" smtClean="0"/>
              <a:t>1 </a:t>
            </a:r>
            <a:r>
              <a:rPr lang="tr-TR" altLang="en-US" sz="2800" dirty="0" smtClean="0"/>
              <a:t>ve</a:t>
            </a:r>
            <a:r>
              <a:rPr lang="en-US" altLang="en-US" sz="2800" dirty="0" smtClean="0"/>
              <a:t> </a:t>
            </a:r>
            <a:r>
              <a:rPr lang="tr-TR" altLang="en-US" sz="2800" dirty="0" smtClean="0"/>
              <a:t>sütun</a:t>
            </a:r>
            <a:r>
              <a:rPr lang="en-US" altLang="en-US" sz="2800" dirty="0" smtClean="0"/>
              <a:t> 01 (101)</a:t>
            </a:r>
            <a:r>
              <a:rPr lang="tr-TR" altLang="en-US" sz="2800" dirty="0" smtClean="0"/>
              <a:t> olur</a:t>
            </a:r>
            <a:r>
              <a:rPr lang="en-US" altLang="en-US" sz="2800" dirty="0" smtClean="0"/>
              <a:t>.</a:t>
            </a:r>
          </a:p>
          <a:p>
            <a:pPr eaLnBrk="1" hangingPunct="1"/>
            <a:r>
              <a:rPr lang="en-US" altLang="en-US" sz="2800" i="1" dirty="0" smtClean="0"/>
              <a:t>m5</a:t>
            </a:r>
            <a:r>
              <a:rPr lang="tr-TR" altLang="en-US" sz="2800" dirty="0" smtClean="0"/>
              <a:t> minterm’ü,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m5=</a:t>
            </a:r>
            <a:r>
              <a:rPr lang="en-US" altLang="en-US" sz="2800" i="1" dirty="0" err="1" smtClean="0"/>
              <a:t>xy’z</a:t>
            </a:r>
            <a:r>
              <a:rPr lang="tr-TR" altLang="en-US" sz="2800" i="1" dirty="0"/>
              <a:t> </a:t>
            </a:r>
            <a:r>
              <a:rPr lang="tr-TR" altLang="en-US" sz="2800" dirty="0" smtClean="0"/>
              <a:t>olarak da düşünülebilir</a:t>
            </a:r>
            <a:endParaRPr lang="en-US" altLang="en-US" sz="2800" dirty="0" smtClean="0"/>
          </a:p>
          <a:p>
            <a:pPr eaLnBrk="1" hangingPunct="1"/>
            <a:r>
              <a:rPr lang="tr-TR" altLang="en-US" sz="2800" dirty="0" smtClean="0"/>
              <a:t>Değişkenler</a:t>
            </a:r>
            <a:r>
              <a:rPr lang="en-US" altLang="en-US" sz="2800" dirty="0" smtClean="0"/>
              <a:t> 0</a:t>
            </a:r>
            <a:r>
              <a:rPr lang="tr-TR" altLang="en-US" sz="2800" dirty="0" smtClean="0"/>
              <a:t> ise</a:t>
            </a:r>
            <a:r>
              <a:rPr lang="en-US" altLang="en-US" sz="2800" dirty="0" smtClean="0"/>
              <a:t> </a:t>
            </a:r>
            <a:r>
              <a:rPr lang="tr-TR" altLang="en-US" sz="2800" dirty="0" smtClean="0"/>
              <a:t>üslü</a:t>
            </a:r>
            <a:r>
              <a:rPr lang="en-US" altLang="en-US" sz="2800" dirty="0" smtClean="0"/>
              <a:t> (</a:t>
            </a:r>
            <a:r>
              <a:rPr lang="tr-TR" altLang="en-US" sz="2800" dirty="0" smtClean="0"/>
              <a:t>örn.</a:t>
            </a:r>
            <a:r>
              <a:rPr lang="en-US" altLang="en-US" sz="2800" dirty="0" smtClean="0"/>
              <a:t> x’)</a:t>
            </a:r>
            <a:r>
              <a:rPr lang="tr-TR" altLang="en-US" sz="2800" dirty="0" smtClean="0"/>
              <a:t> aksi halde normal</a:t>
            </a:r>
            <a:r>
              <a:rPr lang="en-US" altLang="en-US" sz="2800" dirty="0" smtClean="0"/>
              <a:t> (x). 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733800"/>
            <a:ext cx="82359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Üç Değişkenli Harita</a:t>
            </a:r>
            <a:endParaRPr lang="en-US" alt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0728"/>
            <a:ext cx="8229600" cy="28083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en-US" sz="2400" dirty="0" smtClean="0"/>
              <a:t>Bitişik iki kare arasında yalnızca bir değişken farklıdır</a:t>
            </a:r>
            <a:r>
              <a:rPr lang="en-US" altLang="en-US" sz="2400" dirty="0" smtClean="0"/>
              <a:t> (</a:t>
            </a:r>
            <a:r>
              <a:rPr lang="tr-TR" altLang="en-US" sz="2400" dirty="0" smtClean="0"/>
              <a:t>bir tarafta üslü diğer tarafta normal</a:t>
            </a:r>
            <a:r>
              <a:rPr lang="en-US" altLang="en-US" sz="2400" dirty="0" smtClean="0"/>
              <a:t>)</a:t>
            </a:r>
          </a:p>
          <a:p>
            <a:pPr lvl="1" eaLnBrk="1" hangingPunct="1"/>
            <a:r>
              <a:rPr lang="tr-TR" altLang="en-US" sz="2400" dirty="0" smtClean="0"/>
              <a:t>Dolayısıyla, bunlar küçültülebilir</a:t>
            </a:r>
            <a:endParaRPr lang="en-US" altLang="en-US" sz="2400" dirty="0" smtClean="0"/>
          </a:p>
          <a:p>
            <a:pPr lvl="1" eaLnBrk="1" hangingPunct="1"/>
            <a:r>
              <a:rPr lang="tr-TR" altLang="en-US" sz="2400" dirty="0" smtClean="0"/>
              <a:t>Örn.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m5+m7=</a:t>
            </a:r>
            <a:r>
              <a:rPr lang="en-US" altLang="en-US" sz="2400" i="1" dirty="0" err="1" smtClean="0"/>
              <a:t>xy’z+xyz</a:t>
            </a:r>
            <a:r>
              <a:rPr lang="en-US" altLang="en-US" sz="2400" i="1" dirty="0" smtClean="0"/>
              <a:t>=</a:t>
            </a:r>
            <a:r>
              <a:rPr lang="en-US" altLang="en-US" sz="2400" i="1" dirty="0" err="1" smtClean="0"/>
              <a:t>xz</a:t>
            </a:r>
            <a:r>
              <a:rPr lang="en-US" altLang="en-US" sz="2400" i="1" dirty="0" smtClean="0"/>
              <a:t>(</a:t>
            </a:r>
            <a:r>
              <a:rPr lang="en-US" altLang="en-US" sz="2400" i="1" dirty="0" err="1" smtClean="0"/>
              <a:t>y’+y</a:t>
            </a:r>
            <a:r>
              <a:rPr lang="en-US" altLang="en-US" sz="2400" i="1" dirty="0" smtClean="0"/>
              <a:t>)=</a:t>
            </a:r>
            <a:r>
              <a:rPr lang="en-US" altLang="en-US" sz="2400" i="1" dirty="0" err="1" smtClean="0"/>
              <a:t>xz</a:t>
            </a:r>
            <a:endParaRPr lang="en-US" altLang="en-US" sz="2400" i="1" dirty="0" smtClean="0"/>
          </a:p>
          <a:p>
            <a:pPr eaLnBrk="1" hangingPunct="1"/>
            <a:r>
              <a:rPr lang="tr-TR" altLang="en-US" sz="2400" dirty="0" smtClean="0"/>
              <a:t>Bu yüzden</a:t>
            </a:r>
            <a:r>
              <a:rPr lang="en-US" altLang="en-US" sz="2400" dirty="0" smtClean="0"/>
              <a:t>, </a:t>
            </a:r>
            <a:r>
              <a:rPr lang="tr-TR" altLang="en-US" sz="2400" b="1" dirty="0" smtClean="0">
                <a:solidFill>
                  <a:srgbClr val="FF0000"/>
                </a:solidFill>
              </a:rPr>
              <a:t>2 ve kuvvetleri sayısında mümkün olduğunca fazla bitişik kareyi birleştirmeye çalışırız </a:t>
            </a:r>
          </a:p>
          <a:p>
            <a:pPr lvl="1" eaLnBrk="1" hangingPunct="1"/>
            <a:r>
              <a:rPr lang="tr-TR" altLang="en-US" sz="2400" dirty="0" smtClean="0"/>
              <a:t>Yani 1 değeri içeren </a:t>
            </a:r>
            <a:r>
              <a:rPr lang="en-US" altLang="en-US" sz="2400" dirty="0" smtClean="0"/>
              <a:t>1,2,4,8… </a:t>
            </a:r>
            <a:r>
              <a:rPr lang="tr-TR" altLang="en-US" sz="2400" dirty="0" smtClean="0"/>
              <a:t>sayıda kareyi</a:t>
            </a:r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733800"/>
            <a:ext cx="82359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900</TotalTime>
  <Words>733</Words>
  <Application>Microsoft Office PowerPoint</Application>
  <PresentationFormat>On-screen Show (4:3)</PresentationFormat>
  <Paragraphs>133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Edge</vt:lpstr>
      <vt:lpstr>Denklem</vt:lpstr>
      <vt:lpstr>Geçit Düzeyinde Asgariye İndirme (Gate-Level Minimization)</vt:lpstr>
      <vt:lpstr>Anahat</vt:lpstr>
      <vt:lpstr>Geçit Düzeyinde Asgariye İndirme</vt:lpstr>
      <vt:lpstr>Harita Yöntemi</vt:lpstr>
      <vt:lpstr>İki Değişkenli Harita</vt:lpstr>
      <vt:lpstr>İki Değişkenli Harita</vt:lpstr>
      <vt:lpstr>Üç Değişkenli Harita</vt:lpstr>
      <vt:lpstr>Üç Değişkenli Harita</vt:lpstr>
      <vt:lpstr>Üç Değişkenli Harita</vt:lpstr>
      <vt:lpstr>Bitişik Kareler</vt:lpstr>
      <vt:lpstr>Dört Değişkenli Harita</vt:lpstr>
      <vt:lpstr>Beş Değişkenli Harita</vt:lpstr>
      <vt:lpstr>Toplamların Çarpımı Sadeleştirmesi</vt:lpstr>
      <vt:lpstr>Önemsiz Durumlar  (Don’t Care Conditions)</vt:lpstr>
      <vt:lpstr>NAND ve NOR Gerçekleştirmeleri</vt:lpstr>
      <vt:lpstr>NAND Devreleri</vt:lpstr>
      <vt:lpstr>İki Seviyeli Gerçekleştirme</vt:lpstr>
      <vt:lpstr>Örnek: F=AB+CD</vt:lpstr>
      <vt:lpstr>NOR Gerçekleştirmeleri</vt:lpstr>
      <vt:lpstr>Dışlamalı Veya (Exclusive-Or; XOR) Fonksiyonu</vt:lpstr>
      <vt:lpstr>XOR Gerçekleştirmeleri</vt:lpstr>
      <vt:lpstr>Tek Fonksiyonu</vt:lpstr>
      <vt:lpstr>Tek ve Çift Fonksiyonlarının Mantık Diyagramları</vt:lpstr>
      <vt:lpstr>Parity Üretimi</vt:lpstr>
      <vt:lpstr>Parity Denetçisi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Gate-Level Minimization</dc:title>
  <dc:creator>stos</dc:creator>
  <cp:lastModifiedBy>KK</cp:lastModifiedBy>
  <cp:revision>55</cp:revision>
  <dcterms:created xsi:type="dcterms:W3CDTF">2008-10-08T18:00:12Z</dcterms:created>
  <dcterms:modified xsi:type="dcterms:W3CDTF">2020-05-11T10:45:17Z</dcterms:modified>
</cp:coreProperties>
</file>