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3" r:id="rId1"/>
  </p:sldMasterIdLst>
  <p:notesMasterIdLst>
    <p:notesMasterId r:id="rId27"/>
  </p:notesMasterIdLst>
  <p:handoutMasterIdLst>
    <p:handoutMasterId r:id="rId28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8" r:id="rId11"/>
    <p:sldId id="271" r:id="rId12"/>
    <p:sldId id="277" r:id="rId13"/>
    <p:sldId id="279" r:id="rId14"/>
    <p:sldId id="282" r:id="rId15"/>
    <p:sldId id="284" r:id="rId16"/>
    <p:sldId id="285" r:id="rId17"/>
    <p:sldId id="287" r:id="rId18"/>
    <p:sldId id="288" r:id="rId19"/>
    <p:sldId id="291" r:id="rId20"/>
    <p:sldId id="294" r:id="rId21"/>
    <p:sldId id="295" r:id="rId22"/>
    <p:sldId id="296" r:id="rId23"/>
    <p:sldId id="297" r:id="rId24"/>
    <p:sldId id="298" r:id="rId25"/>
    <p:sldId id="300" r:id="rId26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5002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5" d="100"/>
          <a:sy n="55" d="100"/>
        </p:scale>
        <p:origin x="-95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7" Type="http://schemas.openxmlformats.org/officeDocument/2006/relationships/image" Target="../media/image17.wmf"/><Relationship Id="rId2" Type="http://schemas.openxmlformats.org/officeDocument/2006/relationships/image" Target="../media/image12.wmf"/><Relationship Id="rId1" Type="http://schemas.openxmlformats.org/officeDocument/2006/relationships/image" Target="../media/image11.wmf"/><Relationship Id="rId6" Type="http://schemas.openxmlformats.org/officeDocument/2006/relationships/image" Target="../media/image16.wmf"/><Relationship Id="rId5" Type="http://schemas.openxmlformats.org/officeDocument/2006/relationships/image" Target="../media/image15.wmf"/><Relationship Id="rId4" Type="http://schemas.openxmlformats.org/officeDocument/2006/relationships/image" Target="../media/image14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878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878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878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50724BCA-9CA1-49A8-8528-E8BFDD6BFDA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286973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93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915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93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Asıl metin stillerini düzenlemek için tıklatın</a:t>
            </a:r>
          </a:p>
          <a:p>
            <a:pPr lvl="1"/>
            <a:r>
              <a:rPr lang="en-US" noProof="0" smtClean="0"/>
              <a:t>İkinci düzey</a:t>
            </a:r>
          </a:p>
          <a:p>
            <a:pPr lvl="2"/>
            <a:r>
              <a:rPr lang="en-US" noProof="0" smtClean="0"/>
              <a:t>Üçüncü düzey</a:t>
            </a:r>
          </a:p>
          <a:p>
            <a:pPr lvl="3"/>
            <a:r>
              <a:rPr lang="en-US" noProof="0" smtClean="0"/>
              <a:t>Dördüncü düzey</a:t>
            </a:r>
          </a:p>
          <a:p>
            <a:pPr lvl="4"/>
            <a:r>
              <a:rPr lang="en-US" noProof="0" smtClean="0"/>
              <a:t>Beşinci düzey</a:t>
            </a:r>
          </a:p>
        </p:txBody>
      </p:sp>
      <p:sp>
        <p:nvSpPr>
          <p:cNvPr id="593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93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807FE98D-36C2-4709-99AF-032B9A3F804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01525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6C664869-6F0B-40AC-9707-4705A04BA713}" type="slidenum">
              <a:rPr lang="en-US" altLang="en-US" sz="1300" smtClean="0"/>
              <a:pPr eaLnBrk="1" hangingPunct="1">
                <a:spcBef>
                  <a:spcPct val="0"/>
                </a:spcBef>
              </a:pPr>
              <a:t>1</a:t>
            </a:fld>
            <a:endParaRPr lang="en-US" altLang="en-US" sz="1300" smtClean="0"/>
          </a:p>
        </p:txBody>
      </p:sp>
      <p:sp>
        <p:nvSpPr>
          <p:cNvPr id="501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tr-TR" altLang="en-US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7772A96F-403D-488C-A2E7-1EBB0A7D92AC}" type="slidenum">
              <a:rPr lang="en-US" altLang="en-US" sz="1300" smtClean="0"/>
              <a:pPr eaLnBrk="1" hangingPunct="1">
                <a:spcBef>
                  <a:spcPct val="0"/>
                </a:spcBef>
              </a:pPr>
              <a:t>10</a:t>
            </a:fld>
            <a:endParaRPr lang="en-US" altLang="en-US" sz="1300" smtClean="0"/>
          </a:p>
        </p:txBody>
      </p:sp>
      <p:sp>
        <p:nvSpPr>
          <p:cNvPr id="604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4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tr-TR" altLang="en-US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987978ED-36B2-4A3C-8674-14CD251A957F}" type="slidenum">
              <a:rPr lang="en-US" altLang="en-US" sz="1300" smtClean="0"/>
              <a:pPr eaLnBrk="1" hangingPunct="1">
                <a:spcBef>
                  <a:spcPct val="0"/>
                </a:spcBef>
              </a:pPr>
              <a:t>11</a:t>
            </a:fld>
            <a:endParaRPr lang="en-US" altLang="en-US" sz="1300" smtClean="0"/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tr-TR" altLang="en-US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16AAECC6-ED82-46CD-B415-1B334906C58C}" type="slidenum">
              <a:rPr lang="en-US" altLang="en-US" sz="1300" smtClean="0"/>
              <a:pPr eaLnBrk="1" hangingPunct="1">
                <a:spcBef>
                  <a:spcPct val="0"/>
                </a:spcBef>
              </a:pPr>
              <a:t>12</a:t>
            </a:fld>
            <a:endParaRPr lang="en-US" altLang="en-US" sz="1300" smtClean="0"/>
          </a:p>
        </p:txBody>
      </p:sp>
      <p:sp>
        <p:nvSpPr>
          <p:cNvPr id="706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06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tr-TR" altLang="en-US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FDDF9D05-369E-4068-8355-1AD7DFCC37A2}" type="slidenum">
              <a:rPr lang="en-US" altLang="en-US" sz="1300" smtClean="0"/>
              <a:pPr eaLnBrk="1" hangingPunct="1">
                <a:spcBef>
                  <a:spcPct val="0"/>
                </a:spcBef>
              </a:pPr>
              <a:t>13</a:t>
            </a:fld>
            <a:endParaRPr lang="en-US" altLang="en-US" sz="1300" smtClean="0"/>
          </a:p>
        </p:txBody>
      </p:sp>
      <p:sp>
        <p:nvSpPr>
          <p:cNvPr id="727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tr-TR" altLang="en-US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CD9D4276-EA19-4378-A82D-B54AD2111451}" type="slidenum">
              <a:rPr lang="en-US" altLang="en-US" sz="1300" smtClean="0"/>
              <a:pPr eaLnBrk="1" hangingPunct="1">
                <a:spcBef>
                  <a:spcPct val="0"/>
                </a:spcBef>
              </a:pPr>
              <a:t>14</a:t>
            </a:fld>
            <a:endParaRPr lang="en-US" altLang="en-US" sz="1300" smtClean="0"/>
          </a:p>
        </p:txBody>
      </p:sp>
      <p:sp>
        <p:nvSpPr>
          <p:cNvPr id="757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57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tr-TR" altLang="en-US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67BC1431-6E9C-4788-AC8B-71ED31478A5F}" type="slidenum">
              <a:rPr lang="en-US" altLang="en-US" sz="1300" smtClean="0"/>
              <a:pPr eaLnBrk="1" hangingPunct="1">
                <a:spcBef>
                  <a:spcPct val="0"/>
                </a:spcBef>
              </a:pPr>
              <a:t>15</a:t>
            </a:fld>
            <a:endParaRPr lang="en-US" altLang="en-US" sz="1300" smtClean="0"/>
          </a:p>
        </p:txBody>
      </p:sp>
      <p:sp>
        <p:nvSpPr>
          <p:cNvPr id="778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8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tr-TR" altLang="en-US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96215118-8CE2-4D06-9A1D-244E55936331}" type="slidenum">
              <a:rPr lang="en-US" altLang="en-US" sz="1300" smtClean="0"/>
              <a:pPr eaLnBrk="1" hangingPunct="1">
                <a:spcBef>
                  <a:spcPct val="0"/>
                </a:spcBef>
              </a:pPr>
              <a:t>16</a:t>
            </a:fld>
            <a:endParaRPr lang="en-US" altLang="en-US" sz="1300" smtClean="0"/>
          </a:p>
        </p:txBody>
      </p:sp>
      <p:sp>
        <p:nvSpPr>
          <p:cNvPr id="788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88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tr-TR" altLang="en-US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4E1C442F-5D8D-4EDA-A6B9-78E70A7EEE63}" type="slidenum">
              <a:rPr lang="en-US" altLang="en-US" sz="1300" smtClean="0"/>
              <a:pPr eaLnBrk="1" hangingPunct="1">
                <a:spcBef>
                  <a:spcPct val="0"/>
                </a:spcBef>
              </a:pPr>
              <a:t>17</a:t>
            </a:fld>
            <a:endParaRPr lang="en-US" altLang="en-US" sz="1300" smtClean="0"/>
          </a:p>
        </p:txBody>
      </p:sp>
      <p:sp>
        <p:nvSpPr>
          <p:cNvPr id="808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09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tr-TR" altLang="en-US" smtClean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B1F5EF85-76B3-46EE-835E-0DE93B3410CE}" type="slidenum">
              <a:rPr lang="en-US" altLang="en-US" sz="1300" smtClean="0"/>
              <a:pPr eaLnBrk="1" hangingPunct="1">
                <a:spcBef>
                  <a:spcPct val="0"/>
                </a:spcBef>
              </a:pPr>
              <a:t>18</a:t>
            </a:fld>
            <a:endParaRPr lang="en-US" altLang="en-US" sz="1300" smtClean="0"/>
          </a:p>
        </p:txBody>
      </p:sp>
      <p:sp>
        <p:nvSpPr>
          <p:cNvPr id="819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tr-TR" altLang="en-US" smtClean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FF14FE9F-B385-4179-B56C-43FA6D904B9F}" type="slidenum">
              <a:rPr lang="en-US" altLang="en-US" sz="1300" smtClean="0"/>
              <a:pPr eaLnBrk="1" hangingPunct="1">
                <a:spcBef>
                  <a:spcPct val="0"/>
                </a:spcBef>
              </a:pPr>
              <a:t>19</a:t>
            </a:fld>
            <a:endParaRPr lang="en-US" altLang="en-US" sz="1300" smtClean="0"/>
          </a:p>
        </p:txBody>
      </p:sp>
      <p:sp>
        <p:nvSpPr>
          <p:cNvPr id="849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49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tr-TR" alt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7D0BF0F8-72EE-4920-B149-988D3D345592}" type="slidenum">
              <a:rPr lang="en-US" altLang="en-US" sz="1300" smtClean="0"/>
              <a:pPr eaLnBrk="1" hangingPunct="1">
                <a:spcBef>
                  <a:spcPct val="0"/>
                </a:spcBef>
              </a:pPr>
              <a:t>2</a:t>
            </a:fld>
            <a:endParaRPr lang="en-US" altLang="en-US" sz="1300" smtClean="0"/>
          </a:p>
        </p:txBody>
      </p:sp>
      <p:sp>
        <p:nvSpPr>
          <p:cNvPr id="512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tr-TR" altLang="en-US" smtClean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6920456A-95B2-47F8-8B6F-6B0CC7BED127}" type="slidenum">
              <a:rPr lang="en-US" altLang="en-US" sz="1300" smtClean="0"/>
              <a:pPr eaLnBrk="1" hangingPunct="1">
                <a:spcBef>
                  <a:spcPct val="0"/>
                </a:spcBef>
              </a:pPr>
              <a:t>20</a:t>
            </a:fld>
            <a:endParaRPr lang="en-US" altLang="en-US" sz="1300" smtClean="0"/>
          </a:p>
        </p:txBody>
      </p:sp>
      <p:sp>
        <p:nvSpPr>
          <p:cNvPr id="880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80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tr-TR" altLang="en-US" smtClean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5245EE97-89DE-4DE3-95B8-7D68821E63C0}" type="slidenum">
              <a:rPr lang="en-US" altLang="en-US" sz="1300" smtClean="0"/>
              <a:pPr eaLnBrk="1" hangingPunct="1">
                <a:spcBef>
                  <a:spcPct val="0"/>
                </a:spcBef>
              </a:pPr>
              <a:t>21</a:t>
            </a:fld>
            <a:endParaRPr lang="en-US" altLang="en-US" sz="1300" smtClean="0"/>
          </a:p>
        </p:txBody>
      </p:sp>
      <p:sp>
        <p:nvSpPr>
          <p:cNvPr id="890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90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tr-TR" altLang="en-US" smtClean="0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FCD4A2A2-B76B-4304-B6BA-CA984251D5D4}" type="slidenum">
              <a:rPr lang="en-US" altLang="en-US" sz="1300" smtClean="0"/>
              <a:pPr eaLnBrk="1" hangingPunct="1">
                <a:spcBef>
                  <a:spcPct val="0"/>
                </a:spcBef>
              </a:pPr>
              <a:t>22</a:t>
            </a:fld>
            <a:endParaRPr lang="en-US" altLang="en-US" sz="1300" smtClean="0"/>
          </a:p>
        </p:txBody>
      </p:sp>
      <p:sp>
        <p:nvSpPr>
          <p:cNvPr id="901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01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tr-TR" altLang="en-US" smtClean="0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E3CA5CAB-4498-4E3F-B983-44436FA957EE}" type="slidenum">
              <a:rPr lang="en-US" altLang="en-US" sz="1300" smtClean="0"/>
              <a:pPr eaLnBrk="1" hangingPunct="1">
                <a:spcBef>
                  <a:spcPct val="0"/>
                </a:spcBef>
              </a:pPr>
              <a:t>23</a:t>
            </a:fld>
            <a:endParaRPr lang="en-US" altLang="en-US" sz="1300" smtClean="0"/>
          </a:p>
        </p:txBody>
      </p:sp>
      <p:sp>
        <p:nvSpPr>
          <p:cNvPr id="911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11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tr-TR" altLang="en-US" smtClean="0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360EBE0D-0FD5-4DDE-B9C5-1D1C46079056}" type="slidenum">
              <a:rPr lang="en-US" altLang="en-US" sz="1300" smtClean="0"/>
              <a:pPr eaLnBrk="1" hangingPunct="1">
                <a:spcBef>
                  <a:spcPct val="0"/>
                </a:spcBef>
              </a:pPr>
              <a:t>24</a:t>
            </a:fld>
            <a:endParaRPr lang="en-US" altLang="en-US" sz="1300" smtClean="0"/>
          </a:p>
        </p:txBody>
      </p:sp>
      <p:sp>
        <p:nvSpPr>
          <p:cNvPr id="921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1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tr-TR" altLang="en-US" smtClean="0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2DA6ADAE-9AF0-4286-B83C-B60E3707922D}" type="slidenum">
              <a:rPr lang="en-US" altLang="en-US" sz="1300" smtClean="0"/>
              <a:pPr eaLnBrk="1" hangingPunct="1">
                <a:spcBef>
                  <a:spcPct val="0"/>
                </a:spcBef>
              </a:pPr>
              <a:t>25</a:t>
            </a:fld>
            <a:endParaRPr lang="en-US" altLang="en-US" sz="1300" smtClean="0"/>
          </a:p>
        </p:txBody>
      </p:sp>
      <p:sp>
        <p:nvSpPr>
          <p:cNvPr id="942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42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tr-TR" alt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8E06B697-2277-4923-9D75-2C6C181A92E3}" type="slidenum">
              <a:rPr lang="en-US" altLang="en-US" sz="1300" smtClean="0"/>
              <a:pPr eaLnBrk="1" hangingPunct="1">
                <a:spcBef>
                  <a:spcPct val="0"/>
                </a:spcBef>
              </a:pPr>
              <a:t>3</a:t>
            </a:fld>
            <a:endParaRPr lang="en-US" altLang="en-US" sz="1300" smtClean="0"/>
          </a:p>
        </p:txBody>
      </p:sp>
      <p:sp>
        <p:nvSpPr>
          <p:cNvPr id="522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2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tr-TR" alt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1F119B14-BEFC-4874-BA5A-C7E7767F6AB4}" type="slidenum">
              <a:rPr lang="en-US" altLang="en-US" sz="1300" smtClean="0"/>
              <a:pPr eaLnBrk="1" hangingPunct="1">
                <a:spcBef>
                  <a:spcPct val="0"/>
                </a:spcBef>
              </a:pPr>
              <a:t>4</a:t>
            </a:fld>
            <a:endParaRPr lang="en-US" altLang="en-US" sz="1300" smtClean="0"/>
          </a:p>
        </p:txBody>
      </p:sp>
      <p:sp>
        <p:nvSpPr>
          <p:cNvPr id="532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2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tr-TR" alt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297C6AFA-4498-4281-A5D8-BF949342E6A9}" type="slidenum">
              <a:rPr lang="en-US" altLang="en-US" sz="1300" smtClean="0"/>
              <a:pPr eaLnBrk="1" hangingPunct="1">
                <a:spcBef>
                  <a:spcPct val="0"/>
                </a:spcBef>
              </a:pPr>
              <a:t>5</a:t>
            </a:fld>
            <a:endParaRPr lang="en-US" altLang="en-US" sz="1300" smtClean="0"/>
          </a:p>
        </p:txBody>
      </p:sp>
      <p:sp>
        <p:nvSpPr>
          <p:cNvPr id="542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tr-TR" alt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017F276F-1725-41AA-A72E-0A4317E799ED}" type="slidenum">
              <a:rPr lang="en-US" altLang="en-US" sz="1300" smtClean="0"/>
              <a:pPr eaLnBrk="1" hangingPunct="1">
                <a:spcBef>
                  <a:spcPct val="0"/>
                </a:spcBef>
              </a:pPr>
              <a:t>6</a:t>
            </a:fld>
            <a:endParaRPr lang="en-US" altLang="en-US" sz="1300" smtClean="0"/>
          </a:p>
        </p:txBody>
      </p:sp>
      <p:sp>
        <p:nvSpPr>
          <p:cNvPr id="552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3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tr-TR" alt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CC0BED21-508E-4A42-AA0A-591DE0D0DD7F}" type="slidenum">
              <a:rPr lang="en-US" altLang="en-US" sz="1300" smtClean="0"/>
              <a:pPr eaLnBrk="1" hangingPunct="1">
                <a:spcBef>
                  <a:spcPct val="0"/>
                </a:spcBef>
              </a:pPr>
              <a:t>7</a:t>
            </a:fld>
            <a:endParaRPr lang="en-US" altLang="en-US" sz="1300" smtClean="0"/>
          </a:p>
        </p:txBody>
      </p:sp>
      <p:sp>
        <p:nvSpPr>
          <p:cNvPr id="563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3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tr-TR" alt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20AF9157-6C00-4A94-BB81-7A1B2EE28816}" type="slidenum">
              <a:rPr lang="en-US" altLang="en-US" sz="1300" smtClean="0"/>
              <a:pPr eaLnBrk="1" hangingPunct="1">
                <a:spcBef>
                  <a:spcPct val="0"/>
                </a:spcBef>
              </a:pPr>
              <a:t>8</a:t>
            </a:fld>
            <a:endParaRPr lang="en-US" altLang="en-US" sz="1300" smtClean="0"/>
          </a:p>
        </p:txBody>
      </p:sp>
      <p:sp>
        <p:nvSpPr>
          <p:cNvPr id="573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73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tr-TR" altLang="en-U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94637FA0-347E-42D0-AF7A-7011D14B64FB}" type="slidenum">
              <a:rPr lang="en-US" altLang="en-US" sz="1300" smtClean="0"/>
              <a:pPr eaLnBrk="1" hangingPunct="1">
                <a:spcBef>
                  <a:spcPct val="0"/>
                </a:spcBef>
              </a:pPr>
              <a:t>9</a:t>
            </a:fld>
            <a:endParaRPr lang="en-US" altLang="en-US" sz="1300" smtClean="0"/>
          </a:p>
        </p:txBody>
      </p:sp>
      <p:sp>
        <p:nvSpPr>
          <p:cNvPr id="583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3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tr-TR" alt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7"/>
          <p:cNvSpPr>
            <a:spLocks noChangeArrowheads="1"/>
          </p:cNvSpPr>
          <p:nvPr/>
        </p:nvSpPr>
        <p:spPr bwMode="auto">
          <a:xfrm>
            <a:off x="609600" y="1219200"/>
            <a:ext cx="7924800" cy="914400"/>
          </a:xfrm>
          <a:custGeom>
            <a:avLst/>
            <a:gdLst>
              <a:gd name="T0" fmla="*/ 0 w 1000"/>
              <a:gd name="T1" fmla="*/ 1000 h 1000"/>
              <a:gd name="T2" fmla="*/ 0 w 1000"/>
              <a:gd name="T3" fmla="*/ 0 h 1000"/>
              <a:gd name="T4" fmla="*/ 1000 w 1000"/>
              <a:gd name="T5" fmla="*/ 0 h 10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25400" cap="flat" cmpd="sng">
            <a:solidFill>
              <a:schemeClr val="accent1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" name="Line 8"/>
          <p:cNvSpPr>
            <a:spLocks noChangeShapeType="1"/>
          </p:cNvSpPr>
          <p:nvPr/>
        </p:nvSpPr>
        <p:spPr bwMode="auto">
          <a:xfrm>
            <a:off x="1981200" y="3962400"/>
            <a:ext cx="6511925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48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1524000"/>
            <a:ext cx="7623175" cy="1752600"/>
          </a:xfrm>
        </p:spPr>
        <p:txBody>
          <a:bodyPr/>
          <a:lstStyle>
            <a:lvl1pPr>
              <a:defRPr sz="5000"/>
            </a:lvl1pPr>
          </a:lstStyle>
          <a:p>
            <a:r>
              <a:rPr lang="en-US" altLang="en-US"/>
              <a:t>Click to edit Master title style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981200" y="3962400"/>
            <a:ext cx="65532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800"/>
            </a:lvl1pPr>
          </a:lstStyle>
          <a:p>
            <a:r>
              <a:rPr lang="en-US" altLang="en-US"/>
              <a:t>Click to edit Master subtitle style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3638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58F312-73FE-42B4-B81D-5CAA5E70C0C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655531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72A856-6B4E-4991-A69C-EFE40BC19D5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397579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2CDDCD-E9CD-4774-8FAB-5E3042C92B8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849371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6E0DE6-82F7-4602-BFF3-375F6F0105C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757757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A9C644-8EE8-4D1E-8C55-2AC65ED663B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682915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F6BF9A-7BF9-4C21-B8DE-EF224EFF9C9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848037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8108C2-AC0E-47EB-BF80-B6DE2B2BEFE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211626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9733C4-8C9B-441F-90DF-72A7300CC96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654555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DA91FC-9D03-4B71-A8ED-E4DBB132CD4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782002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4BA3E1-5724-4AD9-93DF-A9F1D528112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247903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tr-TR" noProof="0" smtClean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BDE8C5-A140-4561-B07E-EFFCE18B693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308026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946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+mj-lt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946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latin typeface="+mj-lt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946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+mj-lt"/>
              </a:defRPr>
            </a:lvl1pPr>
          </a:lstStyle>
          <a:p>
            <a:pPr>
              <a:defRPr/>
            </a:pPr>
            <a:fld id="{2335309A-E3F9-4BCC-A7E3-487CC5B67E0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1031" name="Freeform 7"/>
          <p:cNvSpPr>
            <a:spLocks noChangeArrowheads="1"/>
          </p:cNvSpPr>
          <p:nvPr/>
        </p:nvSpPr>
        <p:spPr bwMode="auto">
          <a:xfrm>
            <a:off x="381000" y="228600"/>
            <a:ext cx="8229600" cy="609600"/>
          </a:xfrm>
          <a:custGeom>
            <a:avLst/>
            <a:gdLst>
              <a:gd name="T0" fmla="*/ 0 w 1000"/>
              <a:gd name="T1" fmla="*/ 1000 h 1000"/>
              <a:gd name="T2" fmla="*/ 0 w 1000"/>
              <a:gd name="T3" fmla="*/ 0 h 1000"/>
              <a:gd name="T4" fmla="*/ 1000 w 1000"/>
              <a:gd name="T5" fmla="*/ 0 h 10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19050" cap="flat" cmpd="sng">
            <a:solidFill>
              <a:schemeClr val="accent1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32" name="Line 8"/>
          <p:cNvSpPr>
            <a:spLocks noChangeShapeType="1"/>
          </p:cNvSpPr>
          <p:nvPr/>
        </p:nvSpPr>
        <p:spPr bwMode="auto">
          <a:xfrm>
            <a:off x="457200" y="6172200"/>
            <a:ext cx="8229600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8" r:id="rId1"/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n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669925" indent="-325438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60000"/>
        <a:buFont typeface="Wingdings" pitchFamily="2" charset="2"/>
        <a:buChar char="q"/>
        <a:defRPr sz="2600">
          <a:solidFill>
            <a:schemeClr val="tx1"/>
          </a:solidFill>
          <a:latin typeface="+mn-lt"/>
        </a:defRPr>
      </a:lvl2pPr>
      <a:lvl3pPr marL="1022350" indent="-350838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n"/>
        <a:defRPr sz="2200">
          <a:solidFill>
            <a:schemeClr val="tx1"/>
          </a:solidFill>
          <a:latin typeface="+mn-lt"/>
        </a:defRPr>
      </a:lvl3pPr>
      <a:lvl4pPr marL="1339850" indent="-31591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q"/>
        <a:defRPr sz="2000">
          <a:solidFill>
            <a:schemeClr val="tx1"/>
          </a:solidFill>
          <a:latin typeface="+mn-lt"/>
        </a:defRPr>
      </a:lvl4pPr>
      <a:lvl5pPr marL="1681163" indent="-339725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1383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5955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0527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5099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13" Type="http://schemas.openxmlformats.org/officeDocument/2006/relationships/image" Target="../media/image15.wmf"/><Relationship Id="rId3" Type="http://schemas.openxmlformats.org/officeDocument/2006/relationships/notesSlide" Target="../notesSlides/notesSlide20.xml"/><Relationship Id="rId7" Type="http://schemas.openxmlformats.org/officeDocument/2006/relationships/image" Target="../media/image12.wmf"/><Relationship Id="rId12" Type="http://schemas.openxmlformats.org/officeDocument/2006/relationships/oleObject" Target="../embeddings/oleObject5.bin"/><Relationship Id="rId17" Type="http://schemas.openxmlformats.org/officeDocument/2006/relationships/image" Target="../media/image17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7.bin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11" Type="http://schemas.openxmlformats.org/officeDocument/2006/relationships/image" Target="../media/image14.wmf"/><Relationship Id="rId5" Type="http://schemas.openxmlformats.org/officeDocument/2006/relationships/image" Target="../media/image11.wmf"/><Relationship Id="rId15" Type="http://schemas.openxmlformats.org/officeDocument/2006/relationships/image" Target="../media/image16.wmf"/><Relationship Id="rId10" Type="http://schemas.openxmlformats.org/officeDocument/2006/relationships/oleObject" Target="../embeddings/oleObject4.bin"/><Relationship Id="rId4" Type="http://schemas.openxmlformats.org/officeDocument/2006/relationships/oleObject" Target="../embeddings/oleObject1.bin"/><Relationship Id="rId9" Type="http://schemas.openxmlformats.org/officeDocument/2006/relationships/image" Target="../media/image13.wmf"/><Relationship Id="rId14" Type="http://schemas.openxmlformats.org/officeDocument/2006/relationships/oleObject" Target="../embeddings/oleObject6.bin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altLang="en-US" sz="4000" dirty="0" smtClean="0">
                <a:solidFill>
                  <a:srgbClr val="A50021"/>
                </a:solidFill>
              </a:rPr>
              <a:t>Ge</a:t>
            </a:r>
            <a:r>
              <a:rPr lang="tr-TR" altLang="en-US" sz="4000" dirty="0" smtClean="0">
                <a:solidFill>
                  <a:srgbClr val="A50021"/>
                </a:solidFill>
              </a:rPr>
              <a:t>çit Düzeyinde Asgariye İndirme (</a:t>
            </a:r>
            <a:r>
              <a:rPr lang="en-US" altLang="en-US" sz="4000" dirty="0" smtClean="0">
                <a:solidFill>
                  <a:srgbClr val="A50021"/>
                </a:solidFill>
              </a:rPr>
              <a:t>Gate-Level Minimization</a:t>
            </a:r>
            <a:r>
              <a:rPr lang="tr-TR" altLang="en-US" sz="4000" dirty="0" smtClean="0">
                <a:solidFill>
                  <a:srgbClr val="A50021"/>
                </a:solidFill>
              </a:rPr>
              <a:t>)</a:t>
            </a:r>
            <a:endParaRPr lang="en-US" altLang="en-US" sz="4000" dirty="0" smtClean="0">
              <a:solidFill>
                <a:srgbClr val="A50021"/>
              </a:solidFill>
            </a:endParaRP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tr-TR" altLang="en-US" dirty="0" smtClean="0"/>
              <a:t>Ünite</a:t>
            </a:r>
            <a:r>
              <a:rPr lang="en-US" altLang="en-US" dirty="0" smtClean="0"/>
              <a:t> </a:t>
            </a:r>
            <a:r>
              <a:rPr lang="en-US" altLang="en-US" dirty="0" smtClean="0"/>
              <a:t>3</a:t>
            </a:r>
          </a:p>
          <a:p>
            <a:pPr eaLnBrk="1" hangingPunct="1"/>
            <a:endParaRPr lang="en-US" altLang="en-US" sz="1800" dirty="0" smtClean="0">
              <a:solidFill>
                <a:schemeClr val="accent2"/>
              </a:solidFill>
            </a:endParaRPr>
          </a:p>
          <a:p>
            <a:pPr eaLnBrk="1" hangingPunct="1"/>
            <a:r>
              <a:rPr lang="en-US" altLang="en-US" sz="1800" dirty="0" smtClean="0">
                <a:solidFill>
                  <a:schemeClr val="accent2"/>
                </a:solidFill>
              </a:rPr>
              <a:t>Mano &amp; </a:t>
            </a:r>
            <a:r>
              <a:rPr lang="en-US" altLang="en-US" sz="1800" dirty="0" err="1" smtClean="0">
                <a:solidFill>
                  <a:schemeClr val="accent2"/>
                </a:solidFill>
              </a:rPr>
              <a:t>Ciletti</a:t>
            </a:r>
            <a:r>
              <a:rPr lang="en-US" altLang="en-US" sz="1800" dirty="0" smtClean="0">
                <a:solidFill>
                  <a:schemeClr val="accent2"/>
                </a:solidFill>
              </a:rPr>
              <a:t> </a:t>
            </a:r>
            <a:r>
              <a:rPr lang="en-US" altLang="en-US" sz="1800" dirty="0" err="1" smtClean="0">
                <a:solidFill>
                  <a:schemeClr val="accent2"/>
                </a:solidFill>
              </a:rPr>
              <a:t>kitabı</a:t>
            </a:r>
            <a:r>
              <a:rPr lang="en-US" altLang="en-US" sz="1800" dirty="0" smtClean="0">
                <a:solidFill>
                  <a:schemeClr val="accent2"/>
                </a:solidFill>
              </a:rPr>
              <a:t> </a:t>
            </a:r>
            <a:r>
              <a:rPr lang="en-US" altLang="en-US" sz="1800" dirty="0" err="1" smtClean="0">
                <a:solidFill>
                  <a:schemeClr val="accent2"/>
                </a:solidFill>
              </a:rPr>
              <a:t>ve</a:t>
            </a:r>
            <a:r>
              <a:rPr lang="en-US" altLang="en-US" sz="1800" dirty="0" smtClean="0">
                <a:solidFill>
                  <a:schemeClr val="accent2"/>
                </a:solidFill>
              </a:rPr>
              <a:t> </a:t>
            </a:r>
            <a:r>
              <a:rPr lang="en-US" altLang="en-US" sz="1800" dirty="0" smtClean="0">
                <a:solidFill>
                  <a:schemeClr val="accent2"/>
                </a:solidFill>
              </a:rPr>
              <a:t>S</a:t>
            </a:r>
            <a:r>
              <a:rPr lang="tr-TR" altLang="en-US" sz="1800" dirty="0" smtClean="0">
                <a:solidFill>
                  <a:schemeClr val="accent2"/>
                </a:solidFill>
              </a:rPr>
              <a:t>ü</a:t>
            </a:r>
            <a:r>
              <a:rPr lang="en-US" altLang="en-US" sz="1800" dirty="0" err="1" smtClean="0">
                <a:solidFill>
                  <a:schemeClr val="accent2"/>
                </a:solidFill>
              </a:rPr>
              <a:t>leyman</a:t>
            </a:r>
            <a:r>
              <a:rPr lang="en-US" altLang="en-US" sz="1800" dirty="0" smtClean="0">
                <a:solidFill>
                  <a:schemeClr val="accent2"/>
                </a:solidFill>
              </a:rPr>
              <a:t> TOSUN</a:t>
            </a:r>
            <a:r>
              <a:rPr lang="tr-TR" altLang="en-US" sz="1800" dirty="0" smtClean="0">
                <a:solidFill>
                  <a:schemeClr val="accent2"/>
                </a:solidFill>
              </a:rPr>
              <a:t>’un slaytlarından</a:t>
            </a:r>
            <a:endParaRPr lang="en-US" altLang="en-US" sz="1800" dirty="0" smtClean="0">
              <a:solidFill>
                <a:schemeClr val="accent2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en-US" dirty="0" smtClean="0"/>
              <a:t>Bitişik Kareler</a:t>
            </a:r>
            <a:endParaRPr lang="en-US" altLang="en-US" dirty="0" smtClean="0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1684338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tr-TR" altLang="en-US" sz="2600" dirty="0" smtClean="0"/>
              <a:t>Bazı bitişik kareler birbirine dokunmamaktadır</a:t>
            </a:r>
            <a:endParaRPr lang="en-US" altLang="en-US" sz="2600" dirty="0" smtClean="0"/>
          </a:p>
          <a:p>
            <a:pPr lvl="1" eaLnBrk="1" hangingPunct="1">
              <a:lnSpc>
                <a:spcPct val="90000"/>
              </a:lnSpc>
            </a:pPr>
            <a:r>
              <a:rPr lang="en-US" altLang="en-US" sz="2200" i="1" dirty="0" smtClean="0"/>
              <a:t>m0</a:t>
            </a:r>
            <a:r>
              <a:rPr lang="tr-TR" altLang="en-US" sz="2200" i="1" dirty="0" smtClean="0"/>
              <a:t>,</a:t>
            </a:r>
            <a:r>
              <a:rPr lang="en-US" altLang="en-US" sz="2200" i="1" dirty="0" smtClean="0"/>
              <a:t> m2 </a:t>
            </a:r>
            <a:r>
              <a:rPr lang="tr-TR" altLang="en-US" sz="2200" i="1" dirty="0" smtClean="0"/>
              <a:t>ile bitişiktir ve</a:t>
            </a:r>
            <a:r>
              <a:rPr lang="en-US" altLang="en-US" sz="2200" i="1" dirty="0" smtClean="0"/>
              <a:t> m4</a:t>
            </a:r>
            <a:r>
              <a:rPr lang="tr-TR" altLang="en-US" sz="2200" i="1" dirty="0" smtClean="0"/>
              <a:t>,</a:t>
            </a:r>
            <a:r>
              <a:rPr lang="en-US" altLang="en-US" sz="2200" i="1" dirty="0" smtClean="0"/>
              <a:t> m6</a:t>
            </a:r>
            <a:r>
              <a:rPr lang="tr-TR" altLang="en-US" sz="2200" i="1" dirty="0" smtClean="0"/>
              <a:t> ile bitişiktir</a:t>
            </a:r>
            <a:endParaRPr lang="en-US" altLang="en-US" sz="2200" i="1" dirty="0" smtClean="0"/>
          </a:p>
          <a:p>
            <a:pPr lvl="1" eaLnBrk="1" hangingPunct="1">
              <a:lnSpc>
                <a:spcPct val="90000"/>
              </a:lnSpc>
            </a:pPr>
            <a:r>
              <a:rPr lang="en-US" altLang="en-US" sz="2200" i="1" dirty="0" smtClean="0"/>
              <a:t>m0+m2=x’y’z’+</a:t>
            </a:r>
            <a:r>
              <a:rPr lang="en-US" altLang="en-US" sz="2200" i="1" dirty="0" err="1" smtClean="0"/>
              <a:t>x’yz</a:t>
            </a:r>
            <a:r>
              <a:rPr lang="en-US" altLang="en-US" sz="2200" i="1" dirty="0" smtClean="0"/>
              <a:t>’=</a:t>
            </a:r>
            <a:r>
              <a:rPr lang="en-US" altLang="en-US" sz="2200" i="1" dirty="0" err="1" smtClean="0"/>
              <a:t>x’z</a:t>
            </a:r>
            <a:r>
              <a:rPr lang="en-US" altLang="en-US" sz="2200" i="1" dirty="0" smtClean="0"/>
              <a:t>’(</a:t>
            </a:r>
            <a:r>
              <a:rPr lang="en-US" altLang="en-US" sz="2200" i="1" dirty="0" err="1" smtClean="0"/>
              <a:t>y’+y</a:t>
            </a:r>
            <a:r>
              <a:rPr lang="en-US" altLang="en-US" sz="2200" i="1" dirty="0" smtClean="0"/>
              <a:t>)=</a:t>
            </a:r>
            <a:r>
              <a:rPr lang="en-US" altLang="en-US" sz="2200" i="1" dirty="0" err="1" smtClean="0"/>
              <a:t>x’z</a:t>
            </a:r>
            <a:r>
              <a:rPr lang="en-US" altLang="en-US" sz="2200" i="1" dirty="0" smtClean="0"/>
              <a:t>’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200" i="1" dirty="0" smtClean="0"/>
              <a:t>m4+m6=</a:t>
            </a:r>
            <a:r>
              <a:rPr lang="en-US" altLang="en-US" sz="2200" i="1" dirty="0" err="1" smtClean="0"/>
              <a:t>xy’z’+xyz</a:t>
            </a:r>
            <a:r>
              <a:rPr lang="en-US" altLang="en-US" sz="2200" i="1" dirty="0" smtClean="0"/>
              <a:t>’=</a:t>
            </a:r>
            <a:r>
              <a:rPr lang="en-US" altLang="en-US" sz="2200" i="1" dirty="0" err="1" smtClean="0"/>
              <a:t>xz</a:t>
            </a:r>
            <a:r>
              <a:rPr lang="en-US" altLang="en-US" sz="2200" i="1" dirty="0" smtClean="0"/>
              <a:t>’(</a:t>
            </a:r>
            <a:r>
              <a:rPr lang="en-US" altLang="en-US" sz="2200" i="1" dirty="0" err="1" smtClean="0"/>
              <a:t>y’+y</a:t>
            </a:r>
            <a:r>
              <a:rPr lang="en-US" altLang="en-US" sz="2200" i="1" dirty="0" smtClean="0"/>
              <a:t>)=</a:t>
            </a:r>
            <a:r>
              <a:rPr lang="en-US" altLang="en-US" sz="2200" i="1" dirty="0" err="1" smtClean="0"/>
              <a:t>xz</a:t>
            </a:r>
            <a:r>
              <a:rPr lang="en-US" altLang="en-US" sz="2200" i="1" dirty="0" smtClean="0"/>
              <a:t>’</a:t>
            </a:r>
          </a:p>
        </p:txBody>
      </p:sp>
      <p:pic>
        <p:nvPicPr>
          <p:cNvPr id="1331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313" y="3733800"/>
            <a:ext cx="8235950" cy="312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en-US" dirty="0" smtClean="0"/>
              <a:t>Dört Değişkenli Harita</a:t>
            </a:r>
            <a:endParaRPr lang="en-US" altLang="en-US" dirty="0" smtClean="0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484784"/>
            <a:ext cx="8229600" cy="4530725"/>
          </a:xfrm>
        </p:spPr>
        <p:txBody>
          <a:bodyPr/>
          <a:lstStyle/>
          <a:p>
            <a:pPr eaLnBrk="1" hangingPunct="1"/>
            <a:r>
              <a:rPr lang="tr-TR" altLang="en-US" dirty="0" smtClean="0"/>
              <a:t>4 değişken için </a:t>
            </a:r>
            <a:r>
              <a:rPr lang="en-US" altLang="en-US" dirty="0" smtClean="0"/>
              <a:t>16 </a:t>
            </a:r>
            <a:r>
              <a:rPr lang="en-US" altLang="en-US" dirty="0" err="1" smtClean="0"/>
              <a:t>minterm</a:t>
            </a:r>
            <a:r>
              <a:rPr lang="en-US" altLang="en-US" dirty="0" smtClean="0"/>
              <a:t> (</a:t>
            </a:r>
            <a:r>
              <a:rPr lang="tr-TR" altLang="en-US" dirty="0" smtClean="0"/>
              <a:t>ve kare</a:t>
            </a:r>
            <a:r>
              <a:rPr lang="en-US" altLang="en-US" dirty="0" smtClean="0"/>
              <a:t>)</a:t>
            </a:r>
          </a:p>
        </p:txBody>
      </p:sp>
      <p:pic>
        <p:nvPicPr>
          <p:cNvPr id="17412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850" y="2060575"/>
            <a:ext cx="8412163" cy="4619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en-US" dirty="0" smtClean="0"/>
              <a:t>Beş Değişkenli Harita</a:t>
            </a:r>
            <a:endParaRPr lang="en-US" altLang="en-US" dirty="0" smtClean="0"/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tr-TR" altLang="en-US" dirty="0" smtClean="0"/>
              <a:t>Zor</a:t>
            </a:r>
            <a:r>
              <a:rPr lang="en-US" altLang="en-US" dirty="0" smtClean="0"/>
              <a:t>, </a:t>
            </a:r>
            <a:r>
              <a:rPr lang="tr-TR" altLang="en-US" dirty="0" smtClean="0"/>
              <a:t>pek uygulanmaz</a:t>
            </a:r>
            <a:r>
              <a:rPr lang="en-US" altLang="en-US" dirty="0" smtClean="0"/>
              <a:t>. 5 </a:t>
            </a:r>
            <a:r>
              <a:rPr lang="tr-TR" altLang="en-US" dirty="0" smtClean="0"/>
              <a:t>değişken</a:t>
            </a:r>
            <a:r>
              <a:rPr lang="en-US" altLang="en-US" dirty="0" smtClean="0"/>
              <a:t>, 32 </a:t>
            </a:r>
            <a:r>
              <a:rPr lang="tr-TR" altLang="en-US" dirty="0" smtClean="0"/>
              <a:t>kare</a:t>
            </a:r>
            <a:r>
              <a:rPr lang="en-US" altLang="en-US" dirty="0" smtClean="0"/>
              <a:t>.</a:t>
            </a:r>
          </a:p>
        </p:txBody>
      </p:sp>
      <p:pic>
        <p:nvPicPr>
          <p:cNvPr id="2355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288" y="2636838"/>
            <a:ext cx="8137525" cy="3897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en-US" dirty="0" smtClean="0"/>
              <a:t>Toplamların Çarpımı Sadeleştirmesi</a:t>
            </a:r>
            <a:endParaRPr lang="en-US" altLang="en-US" dirty="0" smtClean="0"/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tr-TR" altLang="en-US" dirty="0" smtClean="0"/>
              <a:t>Boş kareleri 0 ile doldurun</a:t>
            </a:r>
            <a:r>
              <a:rPr lang="en-US" altLang="en-US" dirty="0" smtClean="0"/>
              <a:t>.</a:t>
            </a:r>
          </a:p>
          <a:p>
            <a:pPr eaLnBrk="1" hangingPunct="1"/>
            <a:r>
              <a:rPr lang="tr-TR" altLang="en-US" dirty="0" smtClean="0"/>
              <a:t>Bunları birleştirin</a:t>
            </a:r>
            <a:r>
              <a:rPr lang="en-US" altLang="en-US" dirty="0" smtClean="0"/>
              <a:t> (</a:t>
            </a:r>
            <a:r>
              <a:rPr lang="tr-TR" altLang="en-US" dirty="0" smtClean="0"/>
              <a:t>çarpımların toplamındaki gibi</a:t>
            </a:r>
            <a:r>
              <a:rPr lang="en-US" altLang="en-US" dirty="0" smtClean="0"/>
              <a:t>)</a:t>
            </a:r>
          </a:p>
          <a:p>
            <a:pPr lvl="1" eaLnBrk="1" hangingPunct="1"/>
            <a:r>
              <a:rPr lang="en-US" altLang="en-US" i="1" dirty="0" smtClean="0"/>
              <a:t>F’ (</a:t>
            </a:r>
            <a:r>
              <a:rPr lang="tr-TR" altLang="en-US" i="1" dirty="0" smtClean="0"/>
              <a:t>yani fonksiyonun </a:t>
            </a:r>
            <a:r>
              <a:rPr lang="tr-TR" altLang="en-US" dirty="0" smtClean="0"/>
              <a:t>tümleyeni</a:t>
            </a:r>
            <a:r>
              <a:rPr lang="en-US" altLang="en-US" dirty="0" smtClean="0"/>
              <a:t>)</a:t>
            </a:r>
            <a:r>
              <a:rPr lang="tr-TR" altLang="en-US" dirty="0" smtClean="0"/>
              <a:t> elde edilir</a:t>
            </a:r>
            <a:endParaRPr lang="en-US" altLang="en-US" dirty="0" smtClean="0"/>
          </a:p>
          <a:p>
            <a:pPr eaLnBrk="1" hangingPunct="1"/>
            <a:r>
              <a:rPr lang="tr-TR" altLang="en-US" i="1" dirty="0" smtClean="0"/>
              <a:t>F fonksiyonunu bulmak için </a:t>
            </a:r>
            <a:r>
              <a:rPr lang="en-US" altLang="en-US" i="1" dirty="0" smtClean="0"/>
              <a:t>F’ </a:t>
            </a:r>
            <a:r>
              <a:rPr lang="tr-TR" altLang="en-US" i="1" dirty="0" smtClean="0"/>
              <a:t>nün tümleyenini, yani </a:t>
            </a:r>
            <a:r>
              <a:rPr lang="en-US" altLang="en-US" i="1" dirty="0" smtClean="0"/>
              <a:t>(F’)’</a:t>
            </a:r>
            <a:r>
              <a:rPr lang="tr-TR" altLang="en-US" i="1" dirty="0" smtClean="0"/>
              <a:t> </a:t>
            </a:r>
            <a:r>
              <a:rPr lang="en-US" altLang="en-US" i="1" dirty="0" smtClean="0"/>
              <a:t> </a:t>
            </a:r>
            <a:r>
              <a:rPr lang="tr-TR" altLang="en-US" dirty="0" smtClean="0"/>
              <a:t>fonksiyonunu hesapla</a:t>
            </a:r>
            <a:endParaRPr lang="en-US" altLang="en-US" i="1" dirty="0" smtClean="0"/>
          </a:p>
          <a:p>
            <a:pPr eaLnBrk="1" hangingPunct="1"/>
            <a:endParaRPr lang="en-US" alt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en-US" dirty="0" smtClean="0"/>
              <a:t>Önemsiz Durumlar </a:t>
            </a:r>
            <a:br>
              <a:rPr lang="tr-TR" altLang="en-US" dirty="0" smtClean="0"/>
            </a:br>
            <a:r>
              <a:rPr lang="tr-TR" altLang="en-US" dirty="0" smtClean="0"/>
              <a:t>(</a:t>
            </a:r>
            <a:r>
              <a:rPr lang="en-US" altLang="en-US" dirty="0" smtClean="0"/>
              <a:t>Don’t Care Conditions</a:t>
            </a:r>
            <a:r>
              <a:rPr lang="tr-TR" altLang="en-US" dirty="0" smtClean="0"/>
              <a:t>)</a:t>
            </a:r>
            <a:endParaRPr lang="en-US" altLang="en-US" dirty="0" smtClean="0"/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tr-TR" altLang="en-US" sz="2600" dirty="0" smtClean="0"/>
              <a:t>Pratikte bazı durumlar 1 veya 0 olarak belirtilmez</a:t>
            </a:r>
            <a:r>
              <a:rPr lang="en-US" altLang="en-US" sz="2600" dirty="0" smtClean="0"/>
              <a:t>.</a:t>
            </a:r>
          </a:p>
          <a:p>
            <a:pPr lvl="1" eaLnBrk="1" hangingPunct="1"/>
            <a:r>
              <a:rPr lang="tr-TR" altLang="en-US" sz="2200" dirty="0" smtClean="0"/>
              <a:t>4 bitlik BCD kodlarında 6 kullanılmayan kombinasyon vardı</a:t>
            </a:r>
            <a:endParaRPr lang="en-US" altLang="en-US" sz="2200" dirty="0" smtClean="0"/>
          </a:p>
          <a:p>
            <a:pPr eaLnBrk="1" hangingPunct="1"/>
            <a:r>
              <a:rPr lang="tr-TR" altLang="en-US" sz="2600" dirty="0" smtClean="0"/>
              <a:t>Belirtilmemiş çıktıları bulunan fonksiyonlara </a:t>
            </a:r>
            <a:r>
              <a:rPr lang="tr-TR" altLang="en-US" sz="2600" i="1" dirty="0" smtClean="0"/>
              <a:t>eksik tanımlanmış fonksiyonlar</a:t>
            </a:r>
            <a:r>
              <a:rPr lang="tr-TR" altLang="en-US" sz="2600" dirty="0" smtClean="0"/>
              <a:t> denir</a:t>
            </a:r>
            <a:endParaRPr lang="en-US" altLang="en-US" sz="2600" dirty="0" smtClean="0"/>
          </a:p>
          <a:p>
            <a:pPr lvl="1" eaLnBrk="1" hangingPunct="1"/>
            <a:r>
              <a:rPr lang="tr-TR" altLang="en-US" sz="2200" dirty="0" smtClean="0"/>
              <a:t>Belirtilmeyen mintermler önemsizdir</a:t>
            </a:r>
            <a:endParaRPr lang="en-US" altLang="en-US" sz="2200" dirty="0" smtClean="0"/>
          </a:p>
          <a:p>
            <a:pPr lvl="1" eaLnBrk="1" hangingPunct="1"/>
            <a:r>
              <a:rPr lang="tr-TR" altLang="en-US" sz="2200" dirty="0" smtClean="0"/>
              <a:t>Bunlara önemsiz durumlar</a:t>
            </a:r>
            <a:r>
              <a:rPr lang="en-US" altLang="en-US" sz="2200" dirty="0" smtClean="0"/>
              <a:t> </a:t>
            </a:r>
            <a:r>
              <a:rPr lang="tr-TR" altLang="en-US" sz="2200" dirty="0" smtClean="0"/>
              <a:t>(</a:t>
            </a:r>
            <a:r>
              <a:rPr lang="en-US" altLang="en-US" sz="2200" i="1" dirty="0" smtClean="0"/>
              <a:t>don’t-care conditions</a:t>
            </a:r>
            <a:r>
              <a:rPr lang="tr-TR" altLang="en-US" sz="2200" i="1" dirty="0" smtClean="0"/>
              <a:t>) denir</a:t>
            </a:r>
            <a:endParaRPr lang="en-US" altLang="en-US" sz="2200" dirty="0" smtClean="0"/>
          </a:p>
          <a:p>
            <a:pPr lvl="1" eaLnBrk="1" hangingPunct="1"/>
            <a:r>
              <a:rPr lang="tr-TR" altLang="en-US" sz="2200" dirty="0" smtClean="0"/>
              <a:t>Küçültmede kullanılabilir</a:t>
            </a:r>
            <a:endParaRPr lang="en-US" altLang="en-US" sz="2200" dirty="0" smtClean="0"/>
          </a:p>
          <a:p>
            <a:pPr lvl="1" eaLnBrk="1" hangingPunct="1"/>
            <a:r>
              <a:rPr lang="tr-TR" altLang="en-US" sz="2200" dirty="0" smtClean="0"/>
              <a:t>Haritada X olarak işaretlenir</a:t>
            </a:r>
            <a:endParaRPr lang="en-US" altLang="en-US" sz="2200" dirty="0" smtClean="0"/>
          </a:p>
          <a:p>
            <a:pPr lvl="1" eaLnBrk="1" hangingPunct="1"/>
            <a:r>
              <a:rPr lang="tr-TR" altLang="en-US" sz="2200" dirty="0" smtClean="0"/>
              <a:t>En iyi sadeleştirme için 1 ya da 0 olduğu varsayılabilir</a:t>
            </a:r>
            <a:endParaRPr lang="en-US" altLang="en-US" sz="22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/>
              <a:t>NAND </a:t>
            </a:r>
            <a:r>
              <a:rPr lang="tr-TR" altLang="en-US" dirty="0" smtClean="0"/>
              <a:t>ve </a:t>
            </a:r>
            <a:r>
              <a:rPr lang="en-US" altLang="en-US" dirty="0" smtClean="0"/>
              <a:t>NOR </a:t>
            </a:r>
            <a:r>
              <a:rPr lang="tr-TR" altLang="en-US" dirty="0" smtClean="0"/>
              <a:t>Gerçekleştirmeleri</a:t>
            </a:r>
            <a:endParaRPr lang="en-US" altLang="en-US" dirty="0" smtClean="0"/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tr-TR" altLang="en-US" dirty="0" smtClean="0"/>
              <a:t>Devre tasarımı için genelde kullanılır</a:t>
            </a:r>
            <a:endParaRPr lang="en-US" altLang="en-US" dirty="0" smtClean="0"/>
          </a:p>
          <a:p>
            <a:pPr lvl="1" eaLnBrk="1" hangingPunct="1"/>
            <a:r>
              <a:rPr lang="tr-TR" altLang="en-US" dirty="0" smtClean="0"/>
              <a:t>İmalatı daha kolaydır</a:t>
            </a:r>
            <a:endParaRPr lang="en-US" altLang="en-US" dirty="0" smtClean="0"/>
          </a:p>
          <a:p>
            <a:pPr lvl="1" eaLnBrk="1" hangingPunct="1"/>
            <a:r>
              <a:rPr lang="tr-TR" altLang="en-US" dirty="0" smtClean="0"/>
              <a:t>Temel kapılar/geçitler</a:t>
            </a:r>
            <a:endParaRPr lang="en-US" altLang="en-US" dirty="0" smtClean="0"/>
          </a:p>
          <a:p>
            <a:pPr lvl="1" eaLnBrk="1" hangingPunct="1"/>
            <a:r>
              <a:rPr lang="tr-TR" altLang="en-US" dirty="0" smtClean="0"/>
              <a:t>Diğer fonksiyonlar bunlarla yapılabilir</a:t>
            </a:r>
            <a:endParaRPr lang="en-US" altLang="en-US" dirty="0" smtClean="0"/>
          </a:p>
          <a:p>
            <a:pPr lvl="1" eaLnBrk="1" hangingPunct="1"/>
            <a:r>
              <a:rPr lang="tr-TR" altLang="en-US" dirty="0" smtClean="0"/>
              <a:t>Fonksiyonları yalnızca NAND ve NOR gerçekleştirmelerine dönüştürecek kurallar geliştirilmiştir</a:t>
            </a:r>
            <a:endParaRPr lang="en-US" alt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650" y="365770"/>
            <a:ext cx="7704138" cy="2343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/>
              <a:t>NAND </a:t>
            </a:r>
            <a:r>
              <a:rPr lang="tr-TR" altLang="en-US" dirty="0" smtClean="0"/>
              <a:t>Devreleri</a:t>
            </a:r>
            <a:endParaRPr lang="en-US" altLang="en-US" dirty="0" smtClean="0"/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778595"/>
            <a:ext cx="8229600" cy="4530725"/>
          </a:xfrm>
        </p:spPr>
        <p:txBody>
          <a:bodyPr/>
          <a:lstStyle/>
          <a:p>
            <a:pPr eaLnBrk="1" hangingPunct="1"/>
            <a:r>
              <a:rPr lang="en-US" altLang="en-US" dirty="0" smtClean="0"/>
              <a:t>NAND </a:t>
            </a:r>
            <a:r>
              <a:rPr lang="tr-TR" altLang="en-US" dirty="0" smtClean="0"/>
              <a:t>kapısı evrenseldir (universal)</a:t>
            </a:r>
            <a:endParaRPr lang="en-US" altLang="en-US" dirty="0" smtClean="0"/>
          </a:p>
          <a:p>
            <a:pPr lvl="1" eaLnBrk="1" hangingPunct="1"/>
            <a:r>
              <a:rPr lang="tr-TR" altLang="en-US" dirty="0" smtClean="0"/>
              <a:t>Her sayısal sistem NAND ile gerçekleştirilebilir</a:t>
            </a:r>
            <a:endParaRPr lang="en-US" altLang="en-US" dirty="0" smtClean="0"/>
          </a:p>
          <a:p>
            <a:pPr lvl="1" eaLnBrk="1" hangingPunct="1"/>
            <a:r>
              <a:rPr lang="en-US" altLang="en-US" dirty="0" smtClean="0"/>
              <a:t>AND, OR </a:t>
            </a:r>
            <a:r>
              <a:rPr lang="tr-TR" altLang="en-US" dirty="0" smtClean="0"/>
              <a:t>ve</a:t>
            </a:r>
            <a:r>
              <a:rPr lang="en-US" altLang="en-US" dirty="0" smtClean="0"/>
              <a:t> NOT </a:t>
            </a:r>
            <a:r>
              <a:rPr lang="tr-TR" altLang="en-US" dirty="0" smtClean="0"/>
              <a:t>işlemleri </a:t>
            </a:r>
            <a:r>
              <a:rPr lang="en-US" altLang="en-US" dirty="0" smtClean="0"/>
              <a:t>NAND</a:t>
            </a:r>
            <a:r>
              <a:rPr lang="tr-TR" altLang="en-US" dirty="0" smtClean="0"/>
              <a:t> ile gerçekleştirilebilir</a:t>
            </a:r>
            <a:endParaRPr lang="en-US" altLang="en-US" dirty="0" smtClean="0"/>
          </a:p>
        </p:txBody>
      </p:sp>
      <p:pic>
        <p:nvPicPr>
          <p:cNvPr id="3174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747" y="3784426"/>
            <a:ext cx="5724525" cy="3028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en-US" dirty="0" smtClean="0"/>
              <a:t>İki Seviyeli Gerçekleştirme</a:t>
            </a:r>
            <a:endParaRPr lang="en-US" altLang="en-US" dirty="0" smtClean="0"/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tr-TR" altLang="en-US" dirty="0" smtClean="0"/>
              <a:t>Fonksiyonu çarpımların toplamı biçimine getirin</a:t>
            </a:r>
            <a:endParaRPr lang="en-US" altLang="en-US" dirty="0" smtClean="0"/>
          </a:p>
          <a:p>
            <a:pPr eaLnBrk="1" hangingPunct="1"/>
            <a:r>
              <a:rPr lang="tr-TR" altLang="en-US" dirty="0" smtClean="0"/>
              <a:t>NAND kapısının 2 farklı gösterimini elde etmek için baloncuklar </a:t>
            </a:r>
            <a:r>
              <a:rPr lang="en-US" altLang="en-US" dirty="0" smtClean="0"/>
              <a:t>(inverter</a:t>
            </a:r>
            <a:r>
              <a:rPr lang="tr-TR" altLang="en-US" dirty="0" smtClean="0"/>
              <a:t>’lar</a:t>
            </a:r>
            <a:r>
              <a:rPr lang="en-US" altLang="en-US" dirty="0" smtClean="0"/>
              <a:t>) </a:t>
            </a:r>
            <a:r>
              <a:rPr lang="tr-TR" altLang="en-US" dirty="0" smtClean="0"/>
              <a:t>ekleyin</a:t>
            </a:r>
            <a:endParaRPr lang="en-US" altLang="en-US" dirty="0" smtClean="0"/>
          </a:p>
          <a:p>
            <a:pPr lvl="1" eaLnBrk="1" hangingPunct="1"/>
            <a:r>
              <a:rPr lang="en-US" altLang="en-US" dirty="0" smtClean="0"/>
              <a:t>AND-invert </a:t>
            </a:r>
            <a:r>
              <a:rPr lang="tr-TR" altLang="en-US" dirty="0" smtClean="0"/>
              <a:t>veya</a:t>
            </a:r>
            <a:r>
              <a:rPr lang="en-US" altLang="en-US" dirty="0" smtClean="0"/>
              <a:t> Invert-OR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en-US" dirty="0" smtClean="0"/>
              <a:t>Örnek</a:t>
            </a:r>
            <a:r>
              <a:rPr lang="en-US" altLang="en-US" dirty="0" smtClean="0"/>
              <a:t>: F=AB+CD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tr-TR" altLang="en-US" smtClean="0"/>
          </a:p>
        </p:txBody>
      </p:sp>
      <p:pic>
        <p:nvPicPr>
          <p:cNvPr id="34820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288" y="1484313"/>
            <a:ext cx="8353425" cy="5140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/>
              <a:t>NOR </a:t>
            </a:r>
            <a:r>
              <a:rPr lang="tr-TR" altLang="en-US" dirty="0" smtClean="0"/>
              <a:t>Gerçekleştirmeleri</a:t>
            </a:r>
            <a:endParaRPr lang="en-US" altLang="en-US" dirty="0" smtClean="0"/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/>
              <a:t>NAND </a:t>
            </a:r>
            <a:r>
              <a:rPr lang="tr-TR" altLang="en-US" dirty="0" smtClean="0"/>
              <a:t>işleminin dual’i</a:t>
            </a:r>
            <a:endParaRPr lang="en-US" altLang="en-US" dirty="0" smtClean="0"/>
          </a:p>
        </p:txBody>
      </p:sp>
      <p:pic>
        <p:nvPicPr>
          <p:cNvPr id="37892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850" y="2349500"/>
            <a:ext cx="5867400" cy="2667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7893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5445125"/>
            <a:ext cx="8569325" cy="1265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en-US" dirty="0" smtClean="0"/>
              <a:t>Anahat</a:t>
            </a:r>
            <a:endParaRPr lang="en-US" altLang="en-US" dirty="0" smtClean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tr-TR" altLang="en-US" dirty="0" smtClean="0"/>
              <a:t>Geçit Seviyesinde Küçültmeye Giriş</a:t>
            </a:r>
            <a:endParaRPr lang="en-US" altLang="en-US" dirty="0" smtClean="0"/>
          </a:p>
          <a:p>
            <a:pPr eaLnBrk="1" hangingPunct="1"/>
            <a:r>
              <a:rPr lang="tr-TR" altLang="en-US" dirty="0" smtClean="0"/>
              <a:t>Harita Yöntemi</a:t>
            </a:r>
            <a:endParaRPr lang="en-US" altLang="en-US" dirty="0" smtClean="0"/>
          </a:p>
          <a:p>
            <a:pPr eaLnBrk="1" hangingPunct="1"/>
            <a:r>
              <a:rPr lang="en-US" altLang="en-US" dirty="0" smtClean="0"/>
              <a:t>2-3-4-5 </a:t>
            </a:r>
            <a:r>
              <a:rPr lang="tr-TR" altLang="en-US" dirty="0" smtClean="0"/>
              <a:t>değişkenli harita uygulamaları</a:t>
            </a:r>
            <a:endParaRPr lang="en-US" altLang="en-US" dirty="0" smtClean="0"/>
          </a:p>
          <a:p>
            <a:pPr eaLnBrk="1" hangingPunct="1"/>
            <a:r>
              <a:rPr lang="tr-TR" altLang="en-US" dirty="0" smtClean="0"/>
              <a:t>Toplamlar Çarpımı Yöntemi</a:t>
            </a:r>
            <a:endParaRPr lang="en-US" altLang="en-US" dirty="0" smtClean="0"/>
          </a:p>
          <a:p>
            <a:pPr eaLnBrk="1" hangingPunct="1"/>
            <a:r>
              <a:rPr lang="tr-TR" altLang="en-US" dirty="0" smtClean="0"/>
              <a:t>Önemsiz Durumlar</a:t>
            </a:r>
            <a:endParaRPr lang="en-US" altLang="en-US" dirty="0" smtClean="0"/>
          </a:p>
          <a:p>
            <a:pPr eaLnBrk="1" hangingPunct="1"/>
            <a:r>
              <a:rPr lang="en-US" altLang="en-US" dirty="0" smtClean="0"/>
              <a:t>NAND </a:t>
            </a:r>
            <a:r>
              <a:rPr lang="tr-TR" altLang="en-US" dirty="0" smtClean="0"/>
              <a:t>ve</a:t>
            </a:r>
            <a:r>
              <a:rPr lang="en-US" altLang="en-US" dirty="0" smtClean="0"/>
              <a:t> NOR </a:t>
            </a:r>
            <a:r>
              <a:rPr lang="tr-TR" altLang="en-US" dirty="0" smtClean="0"/>
              <a:t>gerçekleştirmeleri</a:t>
            </a:r>
            <a:endParaRPr lang="en-US" altLang="en-US" dirty="0" smtClean="0"/>
          </a:p>
          <a:p>
            <a:pPr eaLnBrk="1" hangingPunct="1"/>
            <a:endParaRPr lang="en-US" altLang="en-US" dirty="0" smtClean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en-US" dirty="0" smtClean="0"/>
              <a:t>Dışlamalı Veya (Exclusive-Or; XOR) Fonksiyonu</a:t>
            </a:r>
            <a:endParaRPr lang="en-US" altLang="en-US" dirty="0" smtClean="0"/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/>
              <a:t>XOR</a:t>
            </a:r>
          </a:p>
          <a:p>
            <a:pPr lvl="1" eaLnBrk="1" hangingPunct="1"/>
            <a:r>
              <a:rPr lang="tr-TR" altLang="en-US" dirty="0" smtClean="0"/>
              <a:t>Eğer yalnızca</a:t>
            </a:r>
            <a:r>
              <a:rPr lang="en-US" altLang="en-US" dirty="0" smtClean="0"/>
              <a:t> x </a:t>
            </a:r>
            <a:r>
              <a:rPr lang="tr-TR" altLang="en-US" dirty="0" smtClean="0"/>
              <a:t>1 ise veya eğer yalnızca</a:t>
            </a:r>
            <a:r>
              <a:rPr lang="en-US" altLang="en-US" dirty="0" smtClean="0"/>
              <a:t> y 1</a:t>
            </a:r>
            <a:r>
              <a:rPr lang="tr-TR" altLang="en-US" dirty="0" smtClean="0"/>
              <a:t> ise 1</a:t>
            </a:r>
            <a:endParaRPr lang="en-US" altLang="en-US" dirty="0" smtClean="0"/>
          </a:p>
          <a:p>
            <a:pPr eaLnBrk="1" hangingPunct="1"/>
            <a:r>
              <a:rPr lang="en-US" altLang="en-US" dirty="0" smtClean="0"/>
              <a:t>XNOR</a:t>
            </a:r>
          </a:p>
          <a:p>
            <a:pPr lvl="1" eaLnBrk="1" hangingPunct="1"/>
            <a:r>
              <a:rPr lang="tr-TR" altLang="en-US" dirty="0" smtClean="0"/>
              <a:t>İki girdi de </a:t>
            </a:r>
            <a:r>
              <a:rPr lang="en-US" altLang="en-US" dirty="0" smtClean="0"/>
              <a:t>1 </a:t>
            </a:r>
            <a:r>
              <a:rPr lang="tr-TR" altLang="en-US" dirty="0" smtClean="0"/>
              <a:t>veya iki girdi de 0 ise 1</a:t>
            </a:r>
            <a:endParaRPr lang="en-US" altLang="en-US" dirty="0" smtClean="0"/>
          </a:p>
          <a:p>
            <a:pPr eaLnBrk="1" hangingPunct="1"/>
            <a:r>
              <a:rPr lang="tr-TR" altLang="en-US" dirty="0" smtClean="0"/>
              <a:t>Bazı</a:t>
            </a:r>
            <a:r>
              <a:rPr lang="en-US" altLang="en-US" dirty="0" smtClean="0"/>
              <a:t> XOR</a:t>
            </a:r>
            <a:r>
              <a:rPr lang="tr-TR" altLang="en-US" dirty="0" smtClean="0"/>
              <a:t> eşitlikleri</a:t>
            </a:r>
            <a:endParaRPr lang="en-US" altLang="en-US" dirty="0" smtClean="0"/>
          </a:p>
        </p:txBody>
      </p:sp>
      <p:sp>
        <p:nvSpPr>
          <p:cNvPr id="40964" name="Rectangle 8"/>
          <p:cNvSpPr>
            <a:spLocks noChangeArrowheads="1"/>
          </p:cNvSpPr>
          <p:nvPr/>
        </p:nvSpPr>
        <p:spPr bwMode="auto">
          <a:xfrm>
            <a:off x="0" y="3328988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60000"/>
              <a:buFont typeface="Wingdings" pitchFamily="2" charset="2"/>
              <a:buChar char="q"/>
              <a:defRPr sz="2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q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tr-TR" altLang="en-US" sz="1800"/>
          </a:p>
        </p:txBody>
      </p:sp>
      <p:graphicFrame>
        <p:nvGraphicFramePr>
          <p:cNvPr id="40965" name="Object 7"/>
          <p:cNvGraphicFramePr>
            <a:graphicFrameLocks noChangeAspect="1"/>
          </p:cNvGraphicFramePr>
          <p:nvPr/>
        </p:nvGraphicFramePr>
        <p:xfrm>
          <a:off x="2268538" y="1700213"/>
          <a:ext cx="2170112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79" name="Denklem" r:id="rId4" imgW="1066337" imgH="203112" progId="Equation.3">
                  <p:embed/>
                </p:oleObj>
              </mc:Choice>
              <mc:Fallback>
                <p:oleObj name="Denklem" r:id="rId4" imgW="1066337" imgH="203112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68538" y="1700213"/>
                        <a:ext cx="2170112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0966" name="Rectangle 10"/>
          <p:cNvSpPr>
            <a:spLocks noChangeArrowheads="1"/>
          </p:cNvSpPr>
          <p:nvPr/>
        </p:nvSpPr>
        <p:spPr bwMode="auto">
          <a:xfrm>
            <a:off x="0" y="3328988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60000"/>
              <a:buFont typeface="Wingdings" pitchFamily="2" charset="2"/>
              <a:buChar char="q"/>
              <a:defRPr sz="2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q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tr-TR" altLang="en-US" sz="1800"/>
          </a:p>
        </p:txBody>
      </p:sp>
      <p:graphicFrame>
        <p:nvGraphicFramePr>
          <p:cNvPr id="40967" name="Object 9"/>
          <p:cNvGraphicFramePr>
            <a:graphicFrameLocks noChangeAspect="1"/>
          </p:cNvGraphicFramePr>
          <p:nvPr/>
        </p:nvGraphicFramePr>
        <p:xfrm>
          <a:off x="2268538" y="2708275"/>
          <a:ext cx="2360612" cy="403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80" name="Denklem" r:id="rId6" imgW="1167893" imgH="203112" progId="Equation.3">
                  <p:embed/>
                </p:oleObj>
              </mc:Choice>
              <mc:Fallback>
                <p:oleObj name="Denklem" r:id="rId6" imgW="1167893" imgH="203112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68538" y="2708275"/>
                        <a:ext cx="2360612" cy="403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0968" name="Rectangle 12"/>
          <p:cNvSpPr>
            <a:spLocks noChangeArrowheads="1"/>
          </p:cNvSpPr>
          <p:nvPr/>
        </p:nvSpPr>
        <p:spPr bwMode="auto">
          <a:xfrm>
            <a:off x="0" y="3328988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60000"/>
              <a:buFont typeface="Wingdings" pitchFamily="2" charset="2"/>
              <a:buChar char="q"/>
              <a:defRPr sz="2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q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tr-TR" altLang="en-US" sz="1800"/>
          </a:p>
        </p:txBody>
      </p:sp>
      <p:graphicFrame>
        <p:nvGraphicFramePr>
          <p:cNvPr id="40969" name="Object 11"/>
          <p:cNvGraphicFramePr>
            <a:graphicFrameLocks noChangeAspect="1"/>
          </p:cNvGraphicFramePr>
          <p:nvPr/>
        </p:nvGraphicFramePr>
        <p:xfrm>
          <a:off x="5672138" y="3716338"/>
          <a:ext cx="1201737" cy="352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81" name="Denklem" r:id="rId8" imgW="596641" imgH="177723" progId="Equation.3">
                  <p:embed/>
                </p:oleObj>
              </mc:Choice>
              <mc:Fallback>
                <p:oleObj name="Denklem" r:id="rId8" imgW="596641" imgH="177723" progId="Equation.3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72138" y="3716338"/>
                        <a:ext cx="1201737" cy="352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970" name="Object 15"/>
          <p:cNvGraphicFramePr>
            <a:graphicFrameLocks noChangeAspect="1"/>
          </p:cNvGraphicFramePr>
          <p:nvPr/>
        </p:nvGraphicFramePr>
        <p:xfrm>
          <a:off x="5703888" y="4122738"/>
          <a:ext cx="1201737" cy="352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82" name="Denklem" r:id="rId10" imgW="596641" imgH="177723" progId="Equation.3">
                  <p:embed/>
                </p:oleObj>
              </mc:Choice>
              <mc:Fallback>
                <p:oleObj name="Denklem" r:id="rId10" imgW="596641" imgH="177723" progId="Equation.3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03888" y="4122738"/>
                        <a:ext cx="1201737" cy="352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971" name="Object 16"/>
          <p:cNvGraphicFramePr>
            <a:graphicFrameLocks noChangeAspect="1"/>
          </p:cNvGraphicFramePr>
          <p:nvPr/>
        </p:nvGraphicFramePr>
        <p:xfrm>
          <a:off x="5703888" y="4625975"/>
          <a:ext cx="1201737" cy="352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83" name="Denklem" r:id="rId12" imgW="596641" imgH="177723" progId="Equation.3">
                  <p:embed/>
                </p:oleObj>
              </mc:Choice>
              <mc:Fallback>
                <p:oleObj name="Denklem" r:id="rId12" imgW="596641" imgH="177723" progId="Equation.3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03888" y="4625975"/>
                        <a:ext cx="1201737" cy="352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972" name="Object 17"/>
          <p:cNvGraphicFramePr>
            <a:graphicFrameLocks noChangeAspect="1"/>
          </p:cNvGraphicFramePr>
          <p:nvPr/>
        </p:nvGraphicFramePr>
        <p:xfrm>
          <a:off x="5716588" y="5130800"/>
          <a:ext cx="1176337" cy="352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84" name="Denklem" r:id="rId14" imgW="583693" imgH="177646" progId="Equation.3">
                  <p:embed/>
                </p:oleObj>
              </mc:Choice>
              <mc:Fallback>
                <p:oleObj name="Denklem" r:id="rId14" imgW="583693" imgH="177646" progId="Equation.3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6588" y="5130800"/>
                        <a:ext cx="1176337" cy="352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973" name="Object 18"/>
          <p:cNvGraphicFramePr>
            <a:graphicFrameLocks noChangeAspect="1"/>
          </p:cNvGraphicFramePr>
          <p:nvPr/>
        </p:nvGraphicFramePr>
        <p:xfrm>
          <a:off x="5703888" y="5562600"/>
          <a:ext cx="29718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85" name="Denklem" r:id="rId16" imgW="1459866" imgH="203112" progId="Equation.3">
                  <p:embed/>
                </p:oleObj>
              </mc:Choice>
              <mc:Fallback>
                <p:oleObj name="Denklem" r:id="rId16" imgW="1459866" imgH="203112" progId="Equation.3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03888" y="5562600"/>
                        <a:ext cx="29718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/>
              <a:t>XOR </a:t>
            </a:r>
            <a:r>
              <a:rPr lang="tr-TR" altLang="en-US" dirty="0" smtClean="0"/>
              <a:t>Gerçekleştirmeleri</a:t>
            </a:r>
            <a:endParaRPr lang="en-US" altLang="en-US" dirty="0" smtClean="0"/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tr-TR" altLang="en-US" smtClean="0"/>
          </a:p>
        </p:txBody>
      </p:sp>
      <p:pic>
        <p:nvPicPr>
          <p:cNvPr id="4198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8888" y="1268413"/>
            <a:ext cx="6481762" cy="5408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en-US" dirty="0" smtClean="0"/>
              <a:t>Tek Fonksiyonu</a:t>
            </a:r>
            <a:endParaRPr lang="en-US" altLang="en-US" dirty="0" smtClean="0"/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2333625"/>
          </a:xfrm>
        </p:spPr>
        <p:txBody>
          <a:bodyPr/>
          <a:lstStyle/>
          <a:p>
            <a:pPr eaLnBrk="1" hangingPunct="1"/>
            <a:r>
              <a:rPr lang="en-US" altLang="en-US" dirty="0" smtClean="0"/>
              <a:t>N </a:t>
            </a:r>
            <a:r>
              <a:rPr lang="tr-TR" altLang="en-US" dirty="0" smtClean="0"/>
              <a:t>değişkenli </a:t>
            </a:r>
            <a:r>
              <a:rPr lang="en-US" altLang="en-US" dirty="0" smtClean="0"/>
              <a:t>XOR f</a:t>
            </a:r>
            <a:r>
              <a:rPr lang="tr-TR" altLang="en-US" dirty="0" smtClean="0"/>
              <a:t>onksiyonu aşağıdaki şekilde tanımlı tek fonksiyonudur</a:t>
            </a:r>
            <a:endParaRPr lang="en-US" altLang="en-US" dirty="0" smtClean="0"/>
          </a:p>
          <a:p>
            <a:pPr lvl="1" eaLnBrk="1" hangingPunct="1"/>
            <a:r>
              <a:rPr lang="tr-TR" altLang="en-US" dirty="0" smtClean="0"/>
              <a:t>Değerlerine bakıldığında tek sayıda 1 içeren </a:t>
            </a:r>
            <a:r>
              <a:rPr lang="en-US" altLang="en-US" dirty="0" smtClean="0"/>
              <a:t>2</a:t>
            </a:r>
            <a:r>
              <a:rPr lang="en-US" altLang="en-US" baseline="30000" dirty="0" smtClean="0"/>
              <a:t>n</a:t>
            </a:r>
            <a:r>
              <a:rPr lang="en-US" altLang="en-US" dirty="0" smtClean="0"/>
              <a:t>/2 </a:t>
            </a:r>
            <a:r>
              <a:rPr lang="en-US" altLang="en-US" dirty="0" err="1" smtClean="0"/>
              <a:t>minterm</a:t>
            </a:r>
            <a:r>
              <a:rPr lang="tr-TR" altLang="en-US" dirty="0" smtClean="0"/>
              <a:t>’ün mantıksal toplamı</a:t>
            </a:r>
            <a:r>
              <a:rPr lang="en-US" altLang="en-US" dirty="0" smtClean="0"/>
              <a:t>. </a:t>
            </a:r>
            <a:r>
              <a:rPr lang="tr-TR" altLang="en-US" dirty="0" smtClean="0"/>
              <a:t>Eğer</a:t>
            </a:r>
            <a:r>
              <a:rPr lang="en-US" altLang="en-US" dirty="0" smtClean="0"/>
              <a:t> n=3</a:t>
            </a:r>
            <a:r>
              <a:rPr lang="tr-TR" altLang="en-US" dirty="0" smtClean="0"/>
              <a:t> ise</a:t>
            </a:r>
            <a:r>
              <a:rPr lang="en-US" altLang="en-US" dirty="0" smtClean="0"/>
              <a:t>, 4 minter</a:t>
            </a:r>
            <a:r>
              <a:rPr lang="tr-TR" altLang="en-US" dirty="0" smtClean="0"/>
              <a:t>m</a:t>
            </a:r>
            <a:r>
              <a:rPr lang="en-US" altLang="en-US" dirty="0" smtClean="0"/>
              <a:t> </a:t>
            </a:r>
            <a:r>
              <a:rPr lang="tr-TR" altLang="en-US" dirty="0" smtClean="0"/>
              <a:t>tek sayıda</a:t>
            </a:r>
            <a:r>
              <a:rPr lang="en-US" altLang="en-US" dirty="0" smtClean="0"/>
              <a:t> 1’</a:t>
            </a:r>
            <a:r>
              <a:rPr lang="tr-TR" altLang="en-US" dirty="0" smtClean="0"/>
              <a:t>e</a:t>
            </a:r>
            <a:r>
              <a:rPr lang="tr-TR" altLang="en-US" dirty="0"/>
              <a:t> </a:t>
            </a:r>
            <a:r>
              <a:rPr lang="tr-TR" altLang="en-US" dirty="0" smtClean="0"/>
              <a:t>sahiptir</a:t>
            </a:r>
            <a:endParaRPr lang="en-US" altLang="en-US" dirty="0" smtClean="0"/>
          </a:p>
        </p:txBody>
      </p:sp>
      <p:pic>
        <p:nvPicPr>
          <p:cNvPr id="43012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0113" y="4327525"/>
            <a:ext cx="7129462" cy="2530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en-US" sz="3800" dirty="0" smtClean="0"/>
              <a:t>Tek ve Çift Fonksiyonlarının Mantık Diyagramları</a:t>
            </a:r>
            <a:endParaRPr lang="en-US" altLang="en-US" sz="3800" dirty="0" smtClean="0"/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tr-TR" altLang="en-US" smtClean="0"/>
          </a:p>
        </p:txBody>
      </p:sp>
      <p:pic>
        <p:nvPicPr>
          <p:cNvPr id="4403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288" y="1989138"/>
            <a:ext cx="8353425" cy="3705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/>
              <a:t>Parity </a:t>
            </a:r>
            <a:r>
              <a:rPr lang="tr-TR" altLang="en-US" dirty="0" smtClean="0"/>
              <a:t>Üretimi</a:t>
            </a:r>
            <a:endParaRPr lang="en-US" altLang="en-US" dirty="0" smtClean="0"/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tr-TR" altLang="en-US" dirty="0" smtClean="0"/>
              <a:t>P</a:t>
            </a:r>
            <a:r>
              <a:rPr lang="en-US" altLang="en-US" dirty="0" smtClean="0"/>
              <a:t>arity bit</a:t>
            </a:r>
            <a:r>
              <a:rPr lang="tr-TR" altLang="en-US" dirty="0" smtClean="0"/>
              <a:t>i, ikili mesaja eklenen ekstra bir bittir</a:t>
            </a:r>
            <a:endParaRPr lang="en-US" altLang="en-US" dirty="0" smtClean="0"/>
          </a:p>
          <a:p>
            <a:pPr lvl="1" eaLnBrk="1" hangingPunct="1"/>
            <a:r>
              <a:rPr lang="tr-TR" altLang="en-US" dirty="0" smtClean="0"/>
              <a:t>Eğer</a:t>
            </a:r>
            <a:r>
              <a:rPr lang="en-US" altLang="en-US" dirty="0" smtClean="0"/>
              <a:t> 1’</a:t>
            </a:r>
            <a:r>
              <a:rPr lang="tr-TR" altLang="en-US" dirty="0" smtClean="0"/>
              <a:t>lerin sayısı</a:t>
            </a:r>
            <a:r>
              <a:rPr lang="en-US" altLang="en-US" dirty="0" smtClean="0"/>
              <a:t> </a:t>
            </a:r>
            <a:r>
              <a:rPr lang="tr-TR" altLang="en-US" dirty="0" smtClean="0"/>
              <a:t>tek ise</a:t>
            </a:r>
            <a:r>
              <a:rPr lang="en-US" altLang="en-US" dirty="0" smtClean="0"/>
              <a:t>, parity bit</a:t>
            </a:r>
            <a:r>
              <a:rPr lang="tr-TR" altLang="en-US" dirty="0" smtClean="0"/>
              <a:t> 1</a:t>
            </a:r>
            <a:r>
              <a:rPr lang="en-US" altLang="en-US" dirty="0" smtClean="0"/>
              <a:t>; </a:t>
            </a:r>
            <a:r>
              <a:rPr lang="tr-TR" altLang="en-US" dirty="0" smtClean="0"/>
              <a:t>değilse</a:t>
            </a:r>
            <a:r>
              <a:rPr lang="en-US" altLang="en-US" dirty="0" smtClean="0"/>
              <a:t> 0.</a:t>
            </a:r>
          </a:p>
          <a:p>
            <a:pPr eaLnBrk="1" hangingPunct="1"/>
            <a:r>
              <a:rPr lang="tr-TR" altLang="en-US" dirty="0" smtClean="0"/>
              <a:t>Gönderici tarafta parity biti üreten devreye </a:t>
            </a:r>
            <a:r>
              <a:rPr lang="en-US" altLang="en-US" i="1" dirty="0" smtClean="0">
                <a:solidFill>
                  <a:srgbClr val="A50021"/>
                </a:solidFill>
              </a:rPr>
              <a:t>parity </a:t>
            </a:r>
            <a:r>
              <a:rPr lang="tr-TR" altLang="en-US" i="1" dirty="0" smtClean="0">
                <a:solidFill>
                  <a:srgbClr val="A50021"/>
                </a:solidFill>
              </a:rPr>
              <a:t>üreticisi (jeneratörü) </a:t>
            </a:r>
            <a:r>
              <a:rPr lang="tr-TR" altLang="en-US" dirty="0"/>
              <a:t>denir</a:t>
            </a:r>
            <a:r>
              <a:rPr lang="en-US" altLang="en-US" dirty="0" smtClean="0"/>
              <a:t>.</a:t>
            </a:r>
          </a:p>
          <a:p>
            <a:pPr eaLnBrk="1" hangingPunct="1"/>
            <a:r>
              <a:rPr lang="en-US" altLang="en-US" dirty="0" smtClean="0"/>
              <a:t>Parity bit</a:t>
            </a:r>
            <a:r>
              <a:rPr lang="tr-TR" altLang="en-US" dirty="0" smtClean="0"/>
              <a:t>i</a:t>
            </a:r>
            <a:r>
              <a:rPr lang="en-US" altLang="en-US" dirty="0" smtClean="0"/>
              <a:t> XOR </a:t>
            </a:r>
            <a:r>
              <a:rPr lang="tr-TR" altLang="en-US" dirty="0" smtClean="0"/>
              <a:t>fonksiyonu ile üretilebilir</a:t>
            </a:r>
            <a:r>
              <a:rPr lang="en-US" altLang="en-US" dirty="0" smtClean="0"/>
              <a:t>.</a:t>
            </a:r>
          </a:p>
          <a:p>
            <a:pPr eaLnBrk="1" hangingPunct="1"/>
            <a:endParaRPr lang="en-US" altLang="en-US" dirty="0" smtClean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/>
              <a:t>Parity </a:t>
            </a:r>
            <a:r>
              <a:rPr lang="tr-TR" altLang="en-US" dirty="0" smtClean="0"/>
              <a:t>Denetçisi</a:t>
            </a:r>
            <a:endParaRPr lang="en-US" altLang="en-US" dirty="0" smtClean="0"/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/>
              <a:t>Bit</a:t>
            </a:r>
            <a:r>
              <a:rPr lang="tr-TR" altLang="en-US" dirty="0" smtClean="0"/>
              <a:t>ler</a:t>
            </a:r>
            <a:r>
              <a:rPr lang="en-US" altLang="en-US" dirty="0" smtClean="0"/>
              <a:t> </a:t>
            </a:r>
            <a:r>
              <a:rPr lang="tr-TR" altLang="en-US" dirty="0" smtClean="0"/>
              <a:t>hedefe parity bit ile birlikte iletilir</a:t>
            </a:r>
            <a:r>
              <a:rPr lang="en-US" altLang="en-US" dirty="0" smtClean="0"/>
              <a:t>.</a:t>
            </a:r>
          </a:p>
          <a:p>
            <a:pPr eaLnBrk="1" hangingPunct="1"/>
            <a:r>
              <a:rPr lang="tr-TR" altLang="en-US" dirty="0" smtClean="0"/>
              <a:t>Alıcı tarafta parity bit’i kontrol eden devreye </a:t>
            </a:r>
            <a:r>
              <a:rPr lang="en-US" altLang="en-US" i="1" dirty="0" smtClean="0">
                <a:solidFill>
                  <a:srgbClr val="A50021"/>
                </a:solidFill>
              </a:rPr>
              <a:t>parity </a:t>
            </a:r>
            <a:r>
              <a:rPr lang="tr-TR" altLang="en-US" i="1" dirty="0" smtClean="0">
                <a:solidFill>
                  <a:srgbClr val="A50021"/>
                </a:solidFill>
              </a:rPr>
              <a:t>denetçisi </a:t>
            </a:r>
            <a:r>
              <a:rPr lang="tr-TR" altLang="en-US" dirty="0"/>
              <a:t>denir</a:t>
            </a:r>
            <a:r>
              <a:rPr lang="en-US" altLang="en-US" dirty="0" smtClean="0"/>
              <a:t>.</a:t>
            </a:r>
          </a:p>
          <a:p>
            <a:pPr eaLnBrk="1" hangingPunct="1"/>
            <a:r>
              <a:rPr lang="en-US" altLang="en-US" dirty="0" smtClean="0"/>
              <a:t>Parity </a:t>
            </a:r>
            <a:r>
              <a:rPr lang="tr-TR" altLang="en-US" dirty="0" smtClean="0"/>
              <a:t>denetçisi</a:t>
            </a:r>
            <a:r>
              <a:rPr lang="en-US" altLang="en-US" dirty="0" smtClean="0"/>
              <a:t> XOR </a:t>
            </a:r>
            <a:r>
              <a:rPr lang="tr-TR" altLang="en-US" dirty="0" smtClean="0"/>
              <a:t>kapılarıyla gerçekleştirilebilir</a:t>
            </a:r>
            <a:r>
              <a:rPr lang="en-US" altLang="en-US" dirty="0" smtClean="0"/>
              <a:t>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en-US" dirty="0" smtClean="0"/>
              <a:t>Geçit Düzeyinde Asgariye İndirme</a:t>
            </a:r>
            <a:endParaRPr lang="en-US" altLang="en-US" dirty="0" smtClean="0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/>
              <a:t>Boole</a:t>
            </a:r>
            <a:r>
              <a:rPr lang="tr-TR" altLang="en-US" dirty="0" smtClean="0"/>
              <a:t> fonksiyonları için </a:t>
            </a:r>
            <a:r>
              <a:rPr lang="en-US" altLang="en-US" dirty="0" smtClean="0"/>
              <a:t>optimal </a:t>
            </a:r>
            <a:r>
              <a:rPr lang="tr-TR" altLang="en-US" dirty="0" smtClean="0"/>
              <a:t>kapı/geçit gerçekleştirmesinin bulunması</a:t>
            </a:r>
            <a:endParaRPr lang="en-US" altLang="en-US" dirty="0" smtClean="0"/>
          </a:p>
          <a:p>
            <a:pPr lvl="1" eaLnBrk="1" hangingPunct="1"/>
            <a:r>
              <a:rPr lang="tr-TR" altLang="en-US" dirty="0" smtClean="0"/>
              <a:t>Manuel olarak yapması zor</a:t>
            </a:r>
            <a:endParaRPr lang="en-US" altLang="en-US" dirty="0" smtClean="0"/>
          </a:p>
          <a:p>
            <a:pPr lvl="1" eaLnBrk="1" hangingPunct="1"/>
            <a:r>
              <a:rPr lang="tr-TR" altLang="en-US" dirty="0" smtClean="0"/>
              <a:t>Bilgisayar tabanlı mantık sentez araçları kullanılabilir</a:t>
            </a:r>
            <a:endParaRPr lang="en-US" altLang="en-US" dirty="0" smtClean="0"/>
          </a:p>
          <a:p>
            <a:pPr lvl="2" eaLnBrk="1" hangingPunct="1"/>
            <a:r>
              <a:rPr lang="tr-TR" altLang="en-US" dirty="0" smtClean="0"/>
              <a:t>Örn.</a:t>
            </a:r>
            <a:r>
              <a:rPr lang="en-US" altLang="en-US" dirty="0" smtClean="0"/>
              <a:t>: espresso logic minimization software</a:t>
            </a:r>
          </a:p>
          <a:p>
            <a:pPr lvl="1" eaLnBrk="1" hangingPunct="1"/>
            <a:r>
              <a:rPr lang="en-US" altLang="en-US" dirty="0" err="1" smtClean="0"/>
              <a:t>Karn</a:t>
            </a:r>
            <a:r>
              <a:rPr lang="tr-TR" altLang="en-US" dirty="0" smtClean="0"/>
              <a:t>a</a:t>
            </a:r>
            <a:r>
              <a:rPr lang="en-US" altLang="en-US" dirty="0" smtClean="0"/>
              <a:t>ugh </a:t>
            </a:r>
            <a:r>
              <a:rPr lang="tr-TR" altLang="en-US" dirty="0" smtClean="0"/>
              <a:t>Haritası (Karnaugh </a:t>
            </a:r>
            <a:r>
              <a:rPr lang="en-US" altLang="en-US" dirty="0" smtClean="0"/>
              <a:t>Map</a:t>
            </a:r>
            <a:r>
              <a:rPr lang="tr-TR" altLang="en-US" dirty="0" smtClean="0"/>
              <a:t>; </a:t>
            </a:r>
            <a:r>
              <a:rPr lang="en-US" altLang="en-US" dirty="0" smtClean="0"/>
              <a:t>K-map) </a:t>
            </a:r>
            <a:r>
              <a:rPr lang="tr-TR" altLang="en-US" dirty="0" smtClean="0"/>
              <a:t>sayısal devrelerin elle tasarımı için kullanılabilir</a:t>
            </a:r>
            <a:endParaRPr lang="en-US" altLang="en-US" dirty="0" smtClean="0"/>
          </a:p>
          <a:p>
            <a:pPr lvl="1" eaLnBrk="1" hangingPunct="1"/>
            <a:endParaRPr lang="en-US" altLang="en-US" dirty="0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en-US" dirty="0" smtClean="0"/>
              <a:t>Harita Yöntemi</a:t>
            </a:r>
            <a:endParaRPr lang="en-US" altLang="en-US" dirty="0" smtClean="0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 eaLnBrk="1" hangingPunct="1"/>
            <a:r>
              <a:rPr lang="tr-TR" altLang="en-US" dirty="0" smtClean="0"/>
              <a:t>Fonksiyonu doğruluk tablosu ile ifade ettiğimizde, bu tablo tektir/eşsizdir</a:t>
            </a:r>
            <a:r>
              <a:rPr lang="en-US" altLang="en-US" dirty="0" smtClean="0"/>
              <a:t> </a:t>
            </a:r>
            <a:r>
              <a:rPr lang="tr-TR" altLang="en-US" dirty="0" smtClean="0"/>
              <a:t>(</a:t>
            </a:r>
            <a:r>
              <a:rPr lang="en-US" altLang="en-US" dirty="0" smtClean="0"/>
              <a:t>unique</a:t>
            </a:r>
            <a:r>
              <a:rPr lang="tr-TR" altLang="en-US" dirty="0" smtClean="0"/>
              <a:t>)</a:t>
            </a:r>
            <a:endParaRPr lang="en-US" altLang="en-US" dirty="0" smtClean="0"/>
          </a:p>
          <a:p>
            <a:pPr eaLnBrk="1" hangingPunct="1"/>
            <a:r>
              <a:rPr lang="tr-TR" altLang="en-US" dirty="0" smtClean="0"/>
              <a:t>Ancak cebirsel ifadesi öyle değildir</a:t>
            </a:r>
            <a:endParaRPr lang="en-US" altLang="en-US" dirty="0" smtClean="0"/>
          </a:p>
          <a:p>
            <a:pPr lvl="1" eaLnBrk="1" hangingPunct="1"/>
            <a:r>
              <a:rPr lang="tr-TR" altLang="en-US" dirty="0" smtClean="0"/>
              <a:t>Farklı cebirsel versiyonlar yazılabilir</a:t>
            </a:r>
            <a:endParaRPr lang="en-US" altLang="en-US" dirty="0" smtClean="0"/>
          </a:p>
          <a:p>
            <a:pPr lvl="1" eaLnBrk="1" hangingPunct="1"/>
            <a:r>
              <a:rPr lang="tr-TR" altLang="en-US" dirty="0" smtClean="0"/>
              <a:t>Cebirsel fonksiyonların manuel olarak sadeleştirilmesi</a:t>
            </a:r>
            <a:r>
              <a:rPr lang="tr-TR" altLang="en-US" dirty="0"/>
              <a:t> </a:t>
            </a:r>
            <a:r>
              <a:rPr lang="tr-TR" altLang="en-US" dirty="0" smtClean="0"/>
              <a:t>zordur</a:t>
            </a:r>
            <a:endParaRPr lang="en-US" altLang="en-US" dirty="0" smtClean="0"/>
          </a:p>
          <a:p>
            <a:pPr eaLnBrk="1" hangingPunct="1"/>
            <a:r>
              <a:rPr lang="tr-TR" altLang="en-US" dirty="0" smtClean="0"/>
              <a:t>Harita yöntemi,</a:t>
            </a:r>
            <a:r>
              <a:rPr lang="en-US" altLang="en-US" dirty="0" smtClean="0"/>
              <a:t> </a:t>
            </a:r>
            <a:r>
              <a:rPr lang="tr-TR" altLang="en-US" dirty="0" smtClean="0"/>
              <a:t>Boole fonksiyonunu en yalın hale getirmek için bir işlemdir</a:t>
            </a:r>
          </a:p>
          <a:p>
            <a:pPr lvl="1" eaLnBrk="1" hangingPunct="1"/>
            <a:r>
              <a:rPr lang="tr-TR" altLang="en-US" dirty="0" smtClean="0"/>
              <a:t>Doğruluk tablosunun farklı görsel bir hali</a:t>
            </a:r>
            <a:endParaRPr lang="en-US" altLang="en-US" dirty="0" smtClean="0"/>
          </a:p>
          <a:p>
            <a:pPr lvl="1" eaLnBrk="1" hangingPunct="1"/>
            <a:r>
              <a:rPr lang="en-US" altLang="en-US" i="1" dirty="0" err="1" smtClean="0">
                <a:solidFill>
                  <a:srgbClr val="A50021"/>
                </a:solidFill>
              </a:rPr>
              <a:t>Karn</a:t>
            </a:r>
            <a:r>
              <a:rPr lang="tr-TR" altLang="en-US" i="1" dirty="0" smtClean="0">
                <a:solidFill>
                  <a:srgbClr val="A50021"/>
                </a:solidFill>
              </a:rPr>
              <a:t>a</a:t>
            </a:r>
            <a:r>
              <a:rPr lang="en-US" altLang="en-US" i="1" dirty="0" smtClean="0">
                <a:solidFill>
                  <a:srgbClr val="A50021"/>
                </a:solidFill>
              </a:rPr>
              <a:t>ugh </a:t>
            </a:r>
            <a:r>
              <a:rPr lang="tr-TR" altLang="en-US" i="1" dirty="0" smtClean="0">
                <a:solidFill>
                  <a:srgbClr val="A50021"/>
                </a:solidFill>
              </a:rPr>
              <a:t>Haritası (</a:t>
            </a:r>
            <a:r>
              <a:rPr lang="en-US" altLang="en-US" i="1" dirty="0" smtClean="0">
                <a:solidFill>
                  <a:srgbClr val="A50021"/>
                </a:solidFill>
              </a:rPr>
              <a:t>Map</a:t>
            </a:r>
            <a:r>
              <a:rPr lang="tr-TR" altLang="en-US" i="1" dirty="0">
                <a:solidFill>
                  <a:srgbClr val="A50021"/>
                </a:solidFill>
              </a:rPr>
              <a:t>)</a:t>
            </a:r>
            <a:r>
              <a:rPr lang="en-US" altLang="en-US" dirty="0" smtClean="0"/>
              <a:t> </a:t>
            </a:r>
            <a:r>
              <a:rPr lang="tr-TR" altLang="en-US" dirty="0" smtClean="0"/>
              <a:t>veya</a:t>
            </a:r>
            <a:r>
              <a:rPr lang="en-US" altLang="en-US" dirty="0" smtClean="0"/>
              <a:t> </a:t>
            </a:r>
            <a:r>
              <a:rPr lang="en-US" altLang="en-US" i="1" dirty="0" smtClean="0">
                <a:solidFill>
                  <a:srgbClr val="A50021"/>
                </a:solidFill>
              </a:rPr>
              <a:t>K-Map</a:t>
            </a:r>
            <a:r>
              <a:rPr lang="tr-TR" altLang="en-US" dirty="0"/>
              <a:t> </a:t>
            </a:r>
            <a:r>
              <a:rPr lang="tr-TR" altLang="en-US" dirty="0" smtClean="0"/>
              <a:t>denir</a:t>
            </a:r>
            <a:endParaRPr lang="en-US" alt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en-US" dirty="0" smtClean="0"/>
              <a:t>İki Değişkenli Harita</a:t>
            </a:r>
            <a:endParaRPr lang="en-US" altLang="en-US" dirty="0" smtClean="0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750" y="1268760"/>
            <a:ext cx="3322638" cy="4530725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tr-TR" altLang="en-US" dirty="0" smtClean="0"/>
              <a:t>4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Minterm</a:t>
            </a:r>
            <a:r>
              <a:rPr lang="tr-TR" altLang="en-US" dirty="0" smtClean="0"/>
              <a:t> (Standart çarpım)</a:t>
            </a:r>
            <a:endParaRPr lang="en-US" altLang="en-US" dirty="0" smtClean="0"/>
          </a:p>
          <a:p>
            <a:pPr eaLnBrk="1" hangingPunct="1">
              <a:lnSpc>
                <a:spcPct val="90000"/>
              </a:lnSpc>
            </a:pPr>
            <a:r>
              <a:rPr lang="tr-TR" altLang="en-US" dirty="0" smtClean="0"/>
              <a:t>İki değişken</a:t>
            </a:r>
            <a:endParaRPr lang="en-US" altLang="en-US" dirty="0" smtClean="0"/>
          </a:p>
          <a:p>
            <a:pPr eaLnBrk="1" hangingPunct="1">
              <a:lnSpc>
                <a:spcPct val="90000"/>
              </a:lnSpc>
            </a:pPr>
            <a:r>
              <a:rPr lang="tr-TR" altLang="en-US" dirty="0" smtClean="0"/>
              <a:t>4 minterm için 4 kare</a:t>
            </a:r>
            <a:endParaRPr lang="en-US" altLang="en-US" dirty="0" smtClean="0"/>
          </a:p>
          <a:p>
            <a:pPr eaLnBrk="1" hangingPunct="1">
              <a:lnSpc>
                <a:spcPct val="90000"/>
              </a:lnSpc>
            </a:pPr>
            <a:r>
              <a:rPr lang="tr-TR" altLang="en-US" dirty="0" smtClean="0"/>
              <a:t>Şekil</a:t>
            </a:r>
            <a:r>
              <a:rPr lang="en-US" altLang="en-US" dirty="0" smtClean="0"/>
              <a:t> b</a:t>
            </a:r>
            <a:r>
              <a:rPr lang="tr-TR" altLang="en-US" dirty="0" smtClean="0"/>
              <a:t>,</a:t>
            </a:r>
            <a:r>
              <a:rPr lang="en-US" altLang="en-US" dirty="0" smtClean="0"/>
              <a:t> </a:t>
            </a:r>
            <a:r>
              <a:rPr lang="tr-TR" altLang="en-US" dirty="0" smtClean="0"/>
              <a:t>kareler ile x ve y değişkenleri arasındaki ilişkiyi gösteriyor</a:t>
            </a:r>
            <a:endParaRPr lang="en-US" altLang="en-US" dirty="0" smtClean="0"/>
          </a:p>
        </p:txBody>
      </p:sp>
      <p:pic>
        <p:nvPicPr>
          <p:cNvPr id="7172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24300" y="1773238"/>
            <a:ext cx="4957763" cy="2963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en-US" dirty="0" smtClean="0"/>
              <a:t>İki Değişkenli Harita</a:t>
            </a:r>
            <a:endParaRPr lang="en-US" altLang="en-US" dirty="0" smtClean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tr-TR" altLang="en-US" dirty="0" smtClean="0"/>
              <a:t>Yalnızca 16 farklı Boole fonksiyonu gösterilebilir</a:t>
            </a:r>
            <a:endParaRPr lang="en-US" altLang="en-US" dirty="0" smtClean="0"/>
          </a:p>
          <a:p>
            <a:pPr lvl="1" eaLnBrk="1" hangingPunct="1"/>
            <a:r>
              <a:rPr lang="tr-TR" altLang="en-US" dirty="0" smtClean="0"/>
              <a:t>Örn.</a:t>
            </a:r>
            <a:r>
              <a:rPr lang="en-US" altLang="en-US" dirty="0" smtClean="0"/>
              <a:t> </a:t>
            </a:r>
            <a:r>
              <a:rPr lang="tr-TR" altLang="en-US" dirty="0" smtClean="0"/>
              <a:t>Eğer</a:t>
            </a:r>
            <a:r>
              <a:rPr lang="en-US" altLang="en-US" dirty="0" smtClean="0"/>
              <a:t> </a:t>
            </a:r>
            <a:r>
              <a:rPr lang="en-US" altLang="en-US" i="1" dirty="0" smtClean="0"/>
              <a:t>m1=m2=m3=1 </a:t>
            </a:r>
            <a:r>
              <a:rPr lang="tr-TR" altLang="en-US" i="1" dirty="0" smtClean="0"/>
              <a:t>ise</a:t>
            </a:r>
            <a:endParaRPr lang="en-US" altLang="en-US" i="1" dirty="0" smtClean="0"/>
          </a:p>
          <a:p>
            <a:pPr lvl="1" eaLnBrk="1" hangingPunct="1">
              <a:buFont typeface="Wingdings" pitchFamily="2" charset="2"/>
              <a:buNone/>
            </a:pPr>
            <a:r>
              <a:rPr lang="en-US" altLang="en-US" dirty="0" smtClean="0"/>
              <a:t>	</a:t>
            </a:r>
            <a:r>
              <a:rPr lang="en-US" altLang="en-US" i="1" dirty="0" smtClean="0"/>
              <a:t>m1+m2+m3=x’</a:t>
            </a:r>
            <a:r>
              <a:rPr lang="en-US" altLang="en-US" i="1" dirty="0" err="1" smtClean="0"/>
              <a:t>y+xy</a:t>
            </a:r>
            <a:r>
              <a:rPr lang="en-US" altLang="en-US" i="1" dirty="0" smtClean="0"/>
              <a:t>’+</a:t>
            </a:r>
            <a:r>
              <a:rPr lang="en-US" altLang="en-US" i="1" dirty="0" err="1" smtClean="0"/>
              <a:t>xy</a:t>
            </a:r>
            <a:r>
              <a:rPr lang="en-US" altLang="en-US" i="1" dirty="0" smtClean="0"/>
              <a:t>=</a:t>
            </a:r>
            <a:r>
              <a:rPr lang="en-US" altLang="en-US" i="1" dirty="0" err="1" smtClean="0"/>
              <a:t>x+y</a:t>
            </a:r>
            <a:r>
              <a:rPr lang="en-US" altLang="en-US" i="1" dirty="0" smtClean="0"/>
              <a:t> </a:t>
            </a:r>
            <a:r>
              <a:rPr lang="en-US" altLang="en-US" dirty="0" smtClean="0"/>
              <a:t>(OR </a:t>
            </a:r>
            <a:r>
              <a:rPr lang="tr-TR" altLang="en-US" dirty="0" smtClean="0"/>
              <a:t>fonksiyonu</a:t>
            </a:r>
            <a:r>
              <a:rPr lang="en-US" altLang="en-US" dirty="0" smtClean="0"/>
              <a:t>)</a:t>
            </a:r>
          </a:p>
        </p:txBody>
      </p:sp>
      <p:pic>
        <p:nvPicPr>
          <p:cNvPr id="819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6375" y="3644900"/>
            <a:ext cx="6048375" cy="3043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en-US" dirty="0" smtClean="0"/>
              <a:t>Üç Değişkenli Harita</a:t>
            </a:r>
            <a:endParaRPr lang="en-US" altLang="en-US" dirty="0" smtClean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484313"/>
            <a:ext cx="8229600" cy="2333625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tr-TR" altLang="en-US" dirty="0" smtClean="0"/>
              <a:t>3 değişken ile </a:t>
            </a:r>
            <a:r>
              <a:rPr lang="en-US" altLang="en-US" dirty="0" smtClean="0"/>
              <a:t>8 </a:t>
            </a:r>
            <a:r>
              <a:rPr lang="en-US" altLang="en-US" dirty="0" err="1" smtClean="0"/>
              <a:t>minterm</a:t>
            </a:r>
            <a:r>
              <a:rPr lang="tr-TR" altLang="en-US" dirty="0" smtClean="0"/>
              <a:t> vardır</a:t>
            </a:r>
            <a:endParaRPr lang="en-US" altLang="en-US" dirty="0" smtClean="0"/>
          </a:p>
          <a:p>
            <a:pPr eaLnBrk="1" hangingPunct="1">
              <a:lnSpc>
                <a:spcPct val="90000"/>
              </a:lnSpc>
            </a:pPr>
            <a:r>
              <a:rPr lang="tr-TR" altLang="en-US" dirty="0" smtClean="0"/>
              <a:t>Bu yüzden</a:t>
            </a:r>
            <a:r>
              <a:rPr lang="en-US" altLang="en-US" dirty="0" smtClean="0"/>
              <a:t>, 8 </a:t>
            </a:r>
            <a:r>
              <a:rPr lang="tr-TR" altLang="en-US" dirty="0" smtClean="0"/>
              <a:t>kare olmalı</a:t>
            </a:r>
            <a:endParaRPr lang="en-US" altLang="en-US" dirty="0" smtClean="0"/>
          </a:p>
          <a:p>
            <a:pPr eaLnBrk="1" hangingPunct="1">
              <a:lnSpc>
                <a:spcPct val="90000"/>
              </a:lnSpc>
            </a:pPr>
            <a:r>
              <a:rPr lang="en-US" altLang="en-US" b="1" dirty="0" err="1" smtClean="0">
                <a:solidFill>
                  <a:srgbClr val="A50021"/>
                </a:solidFill>
              </a:rPr>
              <a:t>Minterm</a:t>
            </a:r>
            <a:r>
              <a:rPr lang="tr-TR" altLang="en-US" b="1" dirty="0" smtClean="0">
                <a:solidFill>
                  <a:srgbClr val="A50021"/>
                </a:solidFill>
              </a:rPr>
              <a:t>’ler Gri koda benzer bir şekilde sıralanır. Normal ikili sıra ile değil</a:t>
            </a:r>
            <a:endParaRPr lang="en-US" altLang="en-US" b="1" dirty="0" smtClean="0">
              <a:solidFill>
                <a:srgbClr val="A50021"/>
              </a:solidFill>
            </a:endParaRPr>
          </a:p>
        </p:txBody>
      </p:sp>
      <p:pic>
        <p:nvPicPr>
          <p:cNvPr id="9220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313" y="3733800"/>
            <a:ext cx="8235950" cy="312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en-US" dirty="0" smtClean="0"/>
              <a:t>Üç Değişkenli Harita</a:t>
            </a:r>
            <a:endParaRPr lang="en-US" altLang="en-US" dirty="0" smtClean="0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346547"/>
            <a:ext cx="8229600" cy="4530725"/>
          </a:xfrm>
        </p:spPr>
        <p:txBody>
          <a:bodyPr/>
          <a:lstStyle/>
          <a:p>
            <a:pPr eaLnBrk="1" hangingPunct="1"/>
            <a:r>
              <a:rPr lang="en-US" altLang="en-US" sz="2800" i="1" dirty="0" smtClean="0"/>
              <a:t>m5</a:t>
            </a:r>
            <a:r>
              <a:rPr lang="tr-TR" altLang="en-US" sz="2800" dirty="0" smtClean="0"/>
              <a:t>‘e karşılık gelen</a:t>
            </a:r>
            <a:r>
              <a:rPr lang="en-US" altLang="en-US" sz="2800" dirty="0" smtClean="0"/>
              <a:t> </a:t>
            </a:r>
            <a:r>
              <a:rPr lang="tr-TR" altLang="en-US" sz="2800" dirty="0" smtClean="0"/>
              <a:t>kare satır </a:t>
            </a:r>
            <a:r>
              <a:rPr lang="en-US" altLang="en-US" sz="2800" dirty="0" smtClean="0"/>
              <a:t>1 </a:t>
            </a:r>
            <a:r>
              <a:rPr lang="tr-TR" altLang="en-US" sz="2800" dirty="0" smtClean="0"/>
              <a:t>ve</a:t>
            </a:r>
            <a:r>
              <a:rPr lang="en-US" altLang="en-US" sz="2800" dirty="0" smtClean="0"/>
              <a:t> </a:t>
            </a:r>
            <a:r>
              <a:rPr lang="tr-TR" altLang="en-US" sz="2800" dirty="0" smtClean="0"/>
              <a:t>sütun</a:t>
            </a:r>
            <a:r>
              <a:rPr lang="en-US" altLang="en-US" sz="2800" dirty="0" smtClean="0"/>
              <a:t> 01 (101)</a:t>
            </a:r>
            <a:r>
              <a:rPr lang="tr-TR" altLang="en-US" sz="2800" dirty="0" smtClean="0"/>
              <a:t> olur</a:t>
            </a:r>
            <a:r>
              <a:rPr lang="en-US" altLang="en-US" sz="2800" dirty="0" smtClean="0"/>
              <a:t>.</a:t>
            </a:r>
          </a:p>
          <a:p>
            <a:pPr eaLnBrk="1" hangingPunct="1"/>
            <a:r>
              <a:rPr lang="en-US" altLang="en-US" sz="2800" i="1" dirty="0" smtClean="0"/>
              <a:t>m5</a:t>
            </a:r>
            <a:r>
              <a:rPr lang="tr-TR" altLang="en-US" sz="2800" dirty="0" smtClean="0"/>
              <a:t> minterm’ü,</a:t>
            </a:r>
            <a:r>
              <a:rPr lang="en-US" altLang="en-US" sz="2800" dirty="0" smtClean="0"/>
              <a:t> </a:t>
            </a:r>
            <a:r>
              <a:rPr lang="en-US" altLang="en-US" sz="2800" i="1" dirty="0" smtClean="0"/>
              <a:t>m5=</a:t>
            </a:r>
            <a:r>
              <a:rPr lang="en-US" altLang="en-US" sz="2800" i="1" dirty="0" err="1" smtClean="0"/>
              <a:t>xy’z</a:t>
            </a:r>
            <a:r>
              <a:rPr lang="tr-TR" altLang="en-US" sz="2800" i="1" dirty="0"/>
              <a:t> </a:t>
            </a:r>
            <a:r>
              <a:rPr lang="tr-TR" altLang="en-US" sz="2800" dirty="0" smtClean="0"/>
              <a:t>olarak da düşünülebilir</a:t>
            </a:r>
            <a:endParaRPr lang="en-US" altLang="en-US" sz="2800" dirty="0" smtClean="0"/>
          </a:p>
          <a:p>
            <a:pPr eaLnBrk="1" hangingPunct="1"/>
            <a:r>
              <a:rPr lang="tr-TR" altLang="en-US" sz="2800" dirty="0" smtClean="0"/>
              <a:t>Değişkenler</a:t>
            </a:r>
            <a:r>
              <a:rPr lang="en-US" altLang="en-US" sz="2800" dirty="0" smtClean="0"/>
              <a:t> 0</a:t>
            </a:r>
            <a:r>
              <a:rPr lang="tr-TR" altLang="en-US" sz="2800" dirty="0" smtClean="0"/>
              <a:t> ise</a:t>
            </a:r>
            <a:r>
              <a:rPr lang="en-US" altLang="en-US" sz="2800" dirty="0" smtClean="0"/>
              <a:t> </a:t>
            </a:r>
            <a:r>
              <a:rPr lang="tr-TR" altLang="en-US" sz="2800" dirty="0" smtClean="0"/>
              <a:t>üslü</a:t>
            </a:r>
            <a:r>
              <a:rPr lang="en-US" altLang="en-US" sz="2800" dirty="0" smtClean="0"/>
              <a:t> (</a:t>
            </a:r>
            <a:r>
              <a:rPr lang="tr-TR" altLang="en-US" sz="2800" dirty="0" smtClean="0"/>
              <a:t>örn.</a:t>
            </a:r>
            <a:r>
              <a:rPr lang="en-US" altLang="en-US" sz="2800" dirty="0" smtClean="0"/>
              <a:t> x’)</a:t>
            </a:r>
            <a:r>
              <a:rPr lang="tr-TR" altLang="en-US" sz="2800" dirty="0" smtClean="0"/>
              <a:t> aksi halde normal</a:t>
            </a:r>
            <a:r>
              <a:rPr lang="en-US" altLang="en-US" sz="2800" dirty="0" smtClean="0"/>
              <a:t> (x). </a:t>
            </a:r>
          </a:p>
        </p:txBody>
      </p:sp>
      <p:pic>
        <p:nvPicPr>
          <p:cNvPr id="10244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313" y="3733800"/>
            <a:ext cx="8235950" cy="312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en-US" dirty="0" smtClean="0"/>
              <a:t>Üç Değişkenli Harita</a:t>
            </a:r>
            <a:endParaRPr lang="en-US" altLang="en-US" dirty="0" smtClean="0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980728"/>
            <a:ext cx="8229600" cy="2808312"/>
          </a:xfrm>
        </p:spPr>
        <p:txBody>
          <a:bodyPr>
            <a:normAutofit lnSpcReduction="10000"/>
          </a:bodyPr>
          <a:lstStyle/>
          <a:p>
            <a:pPr eaLnBrk="1" hangingPunct="1"/>
            <a:r>
              <a:rPr lang="tr-TR" altLang="en-US" sz="2400" dirty="0" smtClean="0"/>
              <a:t>Bitişik iki kare arasında yalnızca bir değişken farklıdır</a:t>
            </a:r>
            <a:r>
              <a:rPr lang="en-US" altLang="en-US" sz="2400" dirty="0" smtClean="0"/>
              <a:t> (</a:t>
            </a:r>
            <a:r>
              <a:rPr lang="tr-TR" altLang="en-US" sz="2400" dirty="0" smtClean="0"/>
              <a:t>bir tarafta üslü diğer tarafta normal</a:t>
            </a:r>
            <a:r>
              <a:rPr lang="en-US" altLang="en-US" sz="2400" dirty="0" smtClean="0"/>
              <a:t>)</a:t>
            </a:r>
          </a:p>
          <a:p>
            <a:pPr lvl="1" eaLnBrk="1" hangingPunct="1"/>
            <a:r>
              <a:rPr lang="tr-TR" altLang="en-US" sz="2400" dirty="0" smtClean="0"/>
              <a:t>Dolayısıyla, bunlar küçültülebilir</a:t>
            </a:r>
            <a:endParaRPr lang="en-US" altLang="en-US" sz="2400" dirty="0" smtClean="0"/>
          </a:p>
          <a:p>
            <a:pPr lvl="1" eaLnBrk="1" hangingPunct="1"/>
            <a:r>
              <a:rPr lang="tr-TR" altLang="en-US" sz="2400" dirty="0" smtClean="0"/>
              <a:t>Örn.</a:t>
            </a:r>
            <a:r>
              <a:rPr lang="en-US" altLang="en-US" sz="2400" dirty="0" smtClean="0"/>
              <a:t> </a:t>
            </a:r>
            <a:r>
              <a:rPr lang="en-US" altLang="en-US" sz="2400" i="1" dirty="0" smtClean="0"/>
              <a:t>m5+m7=</a:t>
            </a:r>
            <a:r>
              <a:rPr lang="en-US" altLang="en-US" sz="2400" i="1" dirty="0" err="1" smtClean="0"/>
              <a:t>xy’z+xyz</a:t>
            </a:r>
            <a:r>
              <a:rPr lang="en-US" altLang="en-US" sz="2400" i="1" dirty="0" smtClean="0"/>
              <a:t>=</a:t>
            </a:r>
            <a:r>
              <a:rPr lang="en-US" altLang="en-US" sz="2400" i="1" dirty="0" err="1" smtClean="0"/>
              <a:t>xz</a:t>
            </a:r>
            <a:r>
              <a:rPr lang="en-US" altLang="en-US" sz="2400" i="1" dirty="0" smtClean="0"/>
              <a:t>(</a:t>
            </a:r>
            <a:r>
              <a:rPr lang="en-US" altLang="en-US" sz="2400" i="1" dirty="0" err="1" smtClean="0"/>
              <a:t>y’+y</a:t>
            </a:r>
            <a:r>
              <a:rPr lang="en-US" altLang="en-US" sz="2400" i="1" dirty="0" smtClean="0"/>
              <a:t>)=</a:t>
            </a:r>
            <a:r>
              <a:rPr lang="en-US" altLang="en-US" sz="2400" i="1" dirty="0" err="1" smtClean="0"/>
              <a:t>xz</a:t>
            </a:r>
            <a:endParaRPr lang="en-US" altLang="en-US" sz="2400" i="1" dirty="0" smtClean="0"/>
          </a:p>
          <a:p>
            <a:pPr eaLnBrk="1" hangingPunct="1"/>
            <a:r>
              <a:rPr lang="tr-TR" altLang="en-US" sz="2400" dirty="0" smtClean="0"/>
              <a:t>Bu yüzden</a:t>
            </a:r>
            <a:r>
              <a:rPr lang="en-US" altLang="en-US" sz="2400" dirty="0" smtClean="0"/>
              <a:t>, </a:t>
            </a:r>
            <a:r>
              <a:rPr lang="tr-TR" altLang="en-US" sz="2400" b="1" dirty="0" smtClean="0">
                <a:solidFill>
                  <a:srgbClr val="FF0000"/>
                </a:solidFill>
              </a:rPr>
              <a:t>2 ve kuvvetleri sayısında mümkün olduğunca fazla bitişik kareyi birleştirmeye çalışırız </a:t>
            </a:r>
          </a:p>
          <a:p>
            <a:pPr lvl="1" eaLnBrk="1" hangingPunct="1"/>
            <a:r>
              <a:rPr lang="tr-TR" altLang="en-US" sz="2400" dirty="0" smtClean="0"/>
              <a:t>Yani 1 değeri içeren </a:t>
            </a:r>
            <a:r>
              <a:rPr lang="en-US" altLang="en-US" sz="2400" dirty="0" smtClean="0"/>
              <a:t>1,2,4,8… </a:t>
            </a:r>
            <a:r>
              <a:rPr lang="tr-TR" altLang="en-US" sz="2400" dirty="0" smtClean="0"/>
              <a:t>sayıda kareyi</a:t>
            </a:r>
            <a:endParaRPr lang="en-US" altLang="en-US" sz="2400" dirty="0" smtClean="0"/>
          </a:p>
          <a:p>
            <a:pPr eaLnBrk="1" hangingPunct="1"/>
            <a:endParaRPr lang="en-US" altLang="en-US" sz="2400" dirty="0" smtClean="0"/>
          </a:p>
        </p:txBody>
      </p:sp>
      <p:pic>
        <p:nvPicPr>
          <p:cNvPr id="1126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313" y="3733800"/>
            <a:ext cx="8235950" cy="312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Edge">
  <a:themeElements>
    <a:clrScheme name="Edge 7">
      <a:dk1>
        <a:srgbClr val="000000"/>
      </a:dk1>
      <a:lt1>
        <a:srgbClr val="FFFFFF"/>
      </a:lt1>
      <a:dk2>
        <a:srgbClr val="006633"/>
      </a:dk2>
      <a:lt2>
        <a:srgbClr val="5F5F5F"/>
      </a:lt2>
      <a:accent1>
        <a:srgbClr val="CC9900"/>
      </a:accent1>
      <a:accent2>
        <a:srgbClr val="3B812F"/>
      </a:accent2>
      <a:accent3>
        <a:srgbClr val="FFFFFF"/>
      </a:accent3>
      <a:accent4>
        <a:srgbClr val="000000"/>
      </a:accent4>
      <a:accent5>
        <a:srgbClr val="E2CAAA"/>
      </a:accent5>
      <a:accent6>
        <a:srgbClr val="35742A"/>
      </a:accent6>
      <a:hlink>
        <a:srgbClr val="996600"/>
      </a:hlink>
      <a:folHlink>
        <a:srgbClr val="AFBF39"/>
      </a:folHlink>
    </a:clrScheme>
    <a:fontScheme name="Edge">
      <a:majorFont>
        <a:latin typeface="Garamond"/>
        <a:ea typeface=""/>
        <a:cs typeface=""/>
      </a:majorFont>
      <a:minorFont>
        <a:latin typeface="Arial"/>
        <a:ea typeface=""/>
        <a:cs typeface="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Edge 1">
        <a:dk1>
          <a:srgbClr val="333333"/>
        </a:dk1>
        <a:lt1>
          <a:srgbClr val="FFFFFF"/>
        </a:lt1>
        <a:dk2>
          <a:srgbClr val="820000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C1AAAA"/>
        </a:accent3>
        <a:accent4>
          <a:srgbClr val="DADADA"/>
        </a:accent4>
        <a:accent5>
          <a:srgbClr val="FFCAAA"/>
        </a:accent5>
        <a:accent6>
          <a:srgbClr val="B92D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2">
        <a:dk1>
          <a:srgbClr val="333333"/>
        </a:dk1>
        <a:lt1>
          <a:srgbClr val="CCCCFF"/>
        </a:lt1>
        <a:dk2>
          <a:srgbClr val="0B0506"/>
        </a:dk2>
        <a:lt2>
          <a:srgbClr val="FFFFFF"/>
        </a:lt2>
        <a:accent1>
          <a:srgbClr val="3366CC"/>
        </a:accent1>
        <a:accent2>
          <a:srgbClr val="3333CC"/>
        </a:accent2>
        <a:accent3>
          <a:srgbClr val="AAAAAA"/>
        </a:accent3>
        <a:accent4>
          <a:srgbClr val="AEAEDA"/>
        </a:accent4>
        <a:accent5>
          <a:srgbClr val="ADB8E2"/>
        </a:accent5>
        <a:accent6>
          <a:srgbClr val="2D2DB9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3">
        <a:dk1>
          <a:srgbClr val="333333"/>
        </a:dk1>
        <a:lt1>
          <a:srgbClr val="FFFFFF"/>
        </a:lt1>
        <a:dk2>
          <a:srgbClr val="221013"/>
        </a:dk2>
        <a:lt2>
          <a:srgbClr val="FFFFFF"/>
        </a:lt2>
        <a:accent1>
          <a:srgbClr val="CC3300"/>
        </a:accent1>
        <a:accent2>
          <a:srgbClr val="CC9900"/>
        </a:accent2>
        <a:accent3>
          <a:srgbClr val="ABAAAA"/>
        </a:accent3>
        <a:accent4>
          <a:srgbClr val="DADADA"/>
        </a:accent4>
        <a:accent5>
          <a:srgbClr val="E2ADAA"/>
        </a:accent5>
        <a:accent6>
          <a:srgbClr val="B98A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4">
        <a:dk1>
          <a:srgbClr val="11054B"/>
        </a:dk1>
        <a:lt1>
          <a:srgbClr val="FFFFFF"/>
        </a:lt1>
        <a:dk2>
          <a:srgbClr val="0000CC"/>
        </a:dk2>
        <a:lt2>
          <a:srgbClr val="FFFFFF"/>
        </a:lt2>
        <a:accent1>
          <a:srgbClr val="FF6600"/>
        </a:accent1>
        <a:accent2>
          <a:srgbClr val="FF3300"/>
        </a:accent2>
        <a:accent3>
          <a:srgbClr val="AAAAE2"/>
        </a:accent3>
        <a:accent4>
          <a:srgbClr val="DADADA"/>
        </a:accent4>
        <a:accent5>
          <a:srgbClr val="FFB8AA"/>
        </a:accent5>
        <a:accent6>
          <a:srgbClr val="E72D00"/>
        </a:accent6>
        <a:hlink>
          <a:srgbClr val="CC9900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5">
        <a:dk1>
          <a:srgbClr val="9B8D65"/>
        </a:dk1>
        <a:lt1>
          <a:srgbClr val="F8F8F8"/>
        </a:lt1>
        <a:dk2>
          <a:srgbClr val="002600"/>
        </a:dk2>
        <a:lt2>
          <a:srgbClr val="FAFACC"/>
        </a:lt2>
        <a:accent1>
          <a:srgbClr val="CC9933"/>
        </a:accent1>
        <a:accent2>
          <a:srgbClr val="8F9967"/>
        </a:accent2>
        <a:accent3>
          <a:srgbClr val="AAACAA"/>
        </a:accent3>
        <a:accent4>
          <a:srgbClr val="D4D4D4"/>
        </a:accent4>
        <a:accent5>
          <a:srgbClr val="E2CAAD"/>
        </a:accent5>
        <a:accent6>
          <a:srgbClr val="818A5D"/>
        </a:accent6>
        <a:hlink>
          <a:srgbClr val="336600"/>
        </a:hlink>
        <a:folHlink>
          <a:srgbClr val="8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6">
        <a:dk1>
          <a:srgbClr val="333333"/>
        </a:dk1>
        <a:lt1>
          <a:srgbClr val="FFFFFF"/>
        </a:lt1>
        <a:dk2>
          <a:srgbClr val="006699"/>
        </a:dk2>
        <a:lt2>
          <a:srgbClr val="FFFFFF"/>
        </a:lt2>
        <a:accent1>
          <a:srgbClr val="CC9900"/>
        </a:accent1>
        <a:accent2>
          <a:srgbClr val="FF9900"/>
        </a:accent2>
        <a:accent3>
          <a:srgbClr val="AAB8CA"/>
        </a:accent3>
        <a:accent4>
          <a:srgbClr val="DADADA"/>
        </a:accent4>
        <a:accent5>
          <a:srgbClr val="E2CAAA"/>
        </a:accent5>
        <a:accent6>
          <a:srgbClr val="E78A00"/>
        </a:accent6>
        <a:hlink>
          <a:srgbClr val="FFCC00"/>
        </a:hlink>
        <a:folHlink>
          <a:srgbClr val="706F3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7">
        <a:dk1>
          <a:srgbClr val="000000"/>
        </a:dk1>
        <a:lt1>
          <a:srgbClr val="FFFFFF"/>
        </a:lt1>
        <a:dk2>
          <a:srgbClr val="006633"/>
        </a:dk2>
        <a:lt2>
          <a:srgbClr val="5F5F5F"/>
        </a:lt2>
        <a:accent1>
          <a:srgbClr val="CC9900"/>
        </a:accent1>
        <a:accent2>
          <a:srgbClr val="3B812F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35742A"/>
        </a:accent6>
        <a:hlink>
          <a:srgbClr val="996600"/>
        </a:hlink>
        <a:folHlink>
          <a:srgbClr val="AFBF3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dge 8">
        <a:dk1>
          <a:srgbClr val="000000"/>
        </a:dk1>
        <a:lt1>
          <a:srgbClr val="FFFFFF"/>
        </a:lt1>
        <a:dk2>
          <a:srgbClr val="CC0000"/>
        </a:dk2>
        <a:lt2>
          <a:srgbClr val="666699"/>
        </a:lt2>
        <a:accent1>
          <a:srgbClr val="808080"/>
        </a:accent1>
        <a:accent2>
          <a:srgbClr val="999933"/>
        </a:accent2>
        <a:accent3>
          <a:srgbClr val="FFFFFF"/>
        </a:accent3>
        <a:accent4>
          <a:srgbClr val="000000"/>
        </a:accent4>
        <a:accent5>
          <a:srgbClr val="C0C0C0"/>
        </a:accent5>
        <a:accent6>
          <a:srgbClr val="8A8A2D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dge 9">
        <a:dk1>
          <a:srgbClr val="000000"/>
        </a:dk1>
        <a:lt1>
          <a:srgbClr val="FFFFFF"/>
        </a:lt1>
        <a:dk2>
          <a:srgbClr val="003399"/>
        </a:dk2>
        <a:lt2>
          <a:srgbClr val="666699"/>
        </a:lt2>
        <a:accent1>
          <a:srgbClr val="009999"/>
        </a:accent1>
        <a:accent2>
          <a:srgbClr val="4C6D4E"/>
        </a:accent2>
        <a:accent3>
          <a:srgbClr val="FFFFFF"/>
        </a:accent3>
        <a:accent4>
          <a:srgbClr val="000000"/>
        </a:accent4>
        <a:accent5>
          <a:srgbClr val="AACACA"/>
        </a:accent5>
        <a:accent6>
          <a:srgbClr val="446246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is Teması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is Teması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Edge</Template>
  <TotalTime>900</TotalTime>
  <Words>733</Words>
  <Application>Microsoft Office PowerPoint</Application>
  <PresentationFormat>On-screen Show (4:3)</PresentationFormat>
  <Paragraphs>133</Paragraphs>
  <Slides>25</Slides>
  <Notes>25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7" baseType="lpstr">
      <vt:lpstr>Edge</vt:lpstr>
      <vt:lpstr>Denklem</vt:lpstr>
      <vt:lpstr>Geçit Düzeyinde Asgariye İndirme (Gate-Level Minimization)</vt:lpstr>
      <vt:lpstr>Anahat</vt:lpstr>
      <vt:lpstr>Geçit Düzeyinde Asgariye İndirme</vt:lpstr>
      <vt:lpstr>Harita Yöntemi</vt:lpstr>
      <vt:lpstr>İki Değişkenli Harita</vt:lpstr>
      <vt:lpstr>İki Değişkenli Harita</vt:lpstr>
      <vt:lpstr>Üç Değişkenli Harita</vt:lpstr>
      <vt:lpstr>Üç Değişkenli Harita</vt:lpstr>
      <vt:lpstr>Üç Değişkenli Harita</vt:lpstr>
      <vt:lpstr>Bitişik Kareler</vt:lpstr>
      <vt:lpstr>Dört Değişkenli Harita</vt:lpstr>
      <vt:lpstr>Beş Değişkenli Harita</vt:lpstr>
      <vt:lpstr>Toplamların Çarpımı Sadeleştirmesi</vt:lpstr>
      <vt:lpstr>Önemsiz Durumlar  (Don’t Care Conditions)</vt:lpstr>
      <vt:lpstr>NAND ve NOR Gerçekleştirmeleri</vt:lpstr>
      <vt:lpstr>NAND Devreleri</vt:lpstr>
      <vt:lpstr>İki Seviyeli Gerçekleştirme</vt:lpstr>
      <vt:lpstr>Örnek: F=AB+CD</vt:lpstr>
      <vt:lpstr>NOR Gerçekleştirmeleri</vt:lpstr>
      <vt:lpstr>Dışlamalı Veya (Exclusive-Or; XOR) Fonksiyonu</vt:lpstr>
      <vt:lpstr>XOR Gerçekleştirmeleri</vt:lpstr>
      <vt:lpstr>Tek Fonksiyonu</vt:lpstr>
      <vt:lpstr>Tek ve Çift Fonksiyonlarının Mantık Diyagramları</vt:lpstr>
      <vt:lpstr>Parity Üretimi</vt:lpstr>
      <vt:lpstr>Parity Denetçisi</vt:lpstr>
    </vt:vector>
  </TitlesOfParts>
  <Company>au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Gate-Level Minimization</dc:title>
  <dc:creator>stos</dc:creator>
  <cp:lastModifiedBy>KK</cp:lastModifiedBy>
  <cp:revision>55</cp:revision>
  <dcterms:created xsi:type="dcterms:W3CDTF">2008-10-08T18:00:12Z</dcterms:created>
  <dcterms:modified xsi:type="dcterms:W3CDTF">2020-05-11T10:45:17Z</dcterms:modified>
</cp:coreProperties>
</file>