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328" r:id="rId6"/>
    <p:sldId id="329" r:id="rId7"/>
    <p:sldId id="444" r:id="rId8"/>
    <p:sldId id="445" r:id="rId9"/>
    <p:sldId id="446" r:id="rId10"/>
    <p:sldId id="330" r:id="rId11"/>
    <p:sldId id="323" r:id="rId12"/>
    <p:sldId id="331" r:id="rId13"/>
    <p:sldId id="33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2" id="{4CA1C301-ECA0-4FD1-901A-D57DC8C5444D}">
          <p14:sldIdLst>
            <p14:sldId id="281"/>
            <p14:sldId id="328"/>
            <p14:sldId id="329"/>
            <p14:sldId id="444"/>
            <p14:sldId id="445"/>
            <p14:sldId id="446"/>
            <p14:sldId id="330"/>
            <p14:sldId id="323"/>
            <p14:sldId id="331"/>
            <p14:sldId id="332"/>
          </p14:sldIdLst>
        </p14:section>
        <p14:section name="Varsayılan Bölüm" id="{9733F3F6-398C-418F-9283-D2546122066B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BF9EDD-4310-4DAE-BDA2-E0DAC9E8BE4B}" v="1" dt="2020-05-27T14:36:59.0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3EBF9EDD-4310-4DAE-BDA2-E0DAC9E8BE4B}"/>
    <pc:docChg chg="addSld modSld">
      <pc:chgData name="Hilal Nur Gözüküçük" userId="c9e7c93c-5cb0-4c0e-8df3-2f019b03d73c" providerId="ADAL" clId="{3EBF9EDD-4310-4DAE-BDA2-E0DAC9E8BE4B}" dt="2020-05-27T14:36:59.017" v="0"/>
      <pc:docMkLst>
        <pc:docMk/>
      </pc:docMkLst>
      <pc:sldChg chg="add">
        <pc:chgData name="Hilal Nur Gözüküçük" userId="c9e7c93c-5cb0-4c0e-8df3-2f019b03d73c" providerId="ADAL" clId="{3EBF9EDD-4310-4DAE-BDA2-E0DAC9E8BE4B}" dt="2020-05-27T14:36:59.017" v="0"/>
        <pc:sldMkLst>
          <pc:docMk/>
          <pc:sldMk cId="2320697844" sldId="2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A1BDC8-D9E6-409F-A0EA-5D6F22EC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KİŞİLİK HAKKI VE KİŞİLİK HAKKININ KORUNMASI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25F04F-4881-4C84-8F89-1EA420B8D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1" y="2015732"/>
            <a:ext cx="10371273" cy="393230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MADDİ BÜTÜNLÜĞE İLİŞKİN DEĞERLER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Hayat</a:t>
            </a:r>
          </a:p>
          <a:p>
            <a:pPr lvl="1"/>
            <a:r>
              <a:rPr lang="tr-TR" dirty="0"/>
              <a:t>Hayat insanların en temel hakkıdır. </a:t>
            </a:r>
          </a:p>
          <a:p>
            <a:pPr lvl="1"/>
            <a:r>
              <a:rPr lang="tr-TR" dirty="0"/>
              <a:t>TBK m. 64: Kişinin kendi hayatını savunma hakkı.</a:t>
            </a:r>
          </a:p>
          <a:p>
            <a:pPr lvl="1"/>
            <a:r>
              <a:rPr lang="tr-TR" dirty="0"/>
              <a:t>TBK m.56: Hayata karşı yapılan saldırıda kişilik hakkının zarara uğraması nedeniyle tazminat talebi.</a:t>
            </a:r>
          </a:p>
          <a:p>
            <a:pPr lvl="1"/>
            <a:r>
              <a:rPr lang="tr-TR" dirty="0"/>
              <a:t>Hayat hakkı mutlak hak olarak kabul edildiğinden kişinin kendi rızası ile hayatına son verilmesini istemesi mümkün değildir.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Beden tamlığı</a:t>
            </a:r>
          </a:p>
          <a:p>
            <a:pPr lvl="1"/>
            <a:r>
              <a:rPr lang="tr-TR" dirty="0"/>
              <a:t>İnsanlar, bedenleri üzerinde de mutlak hak sahibidir.</a:t>
            </a:r>
          </a:p>
          <a:p>
            <a:pPr lvl="1"/>
            <a:r>
              <a:rPr lang="tr-TR" dirty="0"/>
              <a:t>Beden tamlığı, fiziki ve ruhsal olarak iyi olma halidir.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Sağlık </a:t>
            </a:r>
          </a:p>
          <a:p>
            <a:pPr marL="457200" lvl="1" indent="0">
              <a:buNone/>
            </a:pPr>
            <a:r>
              <a:rPr lang="tr-TR" dirty="0"/>
              <a:t>Fiziki sağlık ile ruh sağlığı arasında fark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160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9FFA6C-3305-4EFD-8686-232572B0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066584-5C8E-4177-89ED-57721CD00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682" y="2015732"/>
            <a:ext cx="10662081" cy="4109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SINIRLI EHLİYETLİLER</a:t>
            </a:r>
          </a:p>
          <a:p>
            <a:pPr marL="0" indent="0">
              <a:buNone/>
            </a:pPr>
            <a:r>
              <a:rPr lang="tr-TR" dirty="0"/>
              <a:t>Ayırt etme gücüne sahip, ergin, kısıtlı olmayan kişilerdir. Ehliyetli olmaları kural, ehliyetsizlikleri istisnadır. Bunlar, kendilerine yasal danışman atanmış kimselerdir.</a:t>
            </a:r>
          </a:p>
          <a:p>
            <a:pPr marL="0" indent="0">
              <a:buNone/>
            </a:pPr>
            <a:r>
              <a:rPr lang="tr-TR" dirty="0"/>
              <a:t>Sınırlı ehliyetlilerin hukuka aykırı fiillerden sorumlu olma ehliyetleri ve dava ehliyetleri tamdır.</a:t>
            </a:r>
          </a:p>
          <a:p>
            <a:pPr marL="0" indent="0">
              <a:buNone/>
            </a:pPr>
            <a:r>
              <a:rPr lang="tr-TR" u="sng" dirty="0"/>
              <a:t>Hukuki İşlem Ehliyetleri</a:t>
            </a:r>
          </a:p>
          <a:p>
            <a:r>
              <a:rPr lang="tr-TR" dirty="0"/>
              <a:t>Evli kişiler için getirilmiş sınırlamalar</a:t>
            </a:r>
          </a:p>
          <a:p>
            <a:r>
              <a:rPr lang="tr-TR" dirty="0"/>
              <a:t>Kendilerine yasal danışman atanmış kişiler için getirilmiş sınırlamalar</a:t>
            </a:r>
          </a:p>
          <a:p>
            <a:pPr lvl="1"/>
            <a:r>
              <a:rPr lang="tr-TR" dirty="0"/>
              <a:t>Oy danışmanlığı</a:t>
            </a:r>
          </a:p>
          <a:p>
            <a:pPr lvl="1"/>
            <a:r>
              <a:rPr lang="tr-TR" dirty="0"/>
              <a:t>Yönetim danışmanlığı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75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7DC3E3-7A14-4129-B92B-431286DA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871F54-D66C-43F4-8DEF-AA9686941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2015732"/>
            <a:ext cx="11239130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SINIRLI EHLİYETSİZLER</a:t>
            </a:r>
          </a:p>
          <a:p>
            <a:pPr marL="0" indent="0">
              <a:buNone/>
            </a:pPr>
            <a:r>
              <a:rPr lang="tr-TR" dirty="0"/>
              <a:t>Ayırt etme gücüne sahip küçükler ve ayırt etme gücüne sahip kısıtlılar sınırlı ehliyetsizlerdir.</a:t>
            </a:r>
          </a:p>
          <a:p>
            <a:r>
              <a:rPr lang="tr-TR" dirty="0"/>
              <a:t>Hukuka aykırı fiillerden sorumlu olma ehliyeti tamdır.</a:t>
            </a:r>
          </a:p>
          <a:p>
            <a:r>
              <a:rPr lang="tr-TR" dirty="0"/>
              <a:t>Dava ehliyetleri ise; tek başlarına yapabilecekleri hukuki işlemler ve hukuka aykırı fiillerden sorumlu olma açısından bulunur. </a:t>
            </a:r>
          </a:p>
          <a:p>
            <a:r>
              <a:rPr lang="tr-TR" dirty="0"/>
              <a:t>Bunun dışında kural, davanın kanuni temsilci tarafından veya kanuni temsilciye karşı açılmasıdır.</a:t>
            </a:r>
          </a:p>
          <a:p>
            <a:r>
              <a:rPr lang="tr-TR" dirty="0"/>
              <a:t>Hukuki işlem ehliyetleri ise bazı işlemler için tam, bazı işlemler için kanuni temsilcinin rızasına bağlı bazı işlemler için ise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221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19A848-E7CA-46CA-BB3C-6A1742FCA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984900-689A-4763-8656-DC6C6363A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2" y="2015732"/>
            <a:ext cx="11248007" cy="4127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SINIRLI EHLİYETSİZLER</a:t>
            </a:r>
          </a:p>
          <a:p>
            <a:pPr marL="0" indent="0">
              <a:buNone/>
            </a:pPr>
            <a:r>
              <a:rPr lang="tr-TR" u="sng" dirty="0"/>
              <a:t>Hukuki İşlem Ehliyeti – tek başlarına yapabilecekleri işlemler:</a:t>
            </a:r>
          </a:p>
          <a:p>
            <a:r>
              <a:rPr lang="tr-TR" dirty="0"/>
              <a:t>Karşılıksız kazandırmayı amaçlayan işlemler</a:t>
            </a:r>
          </a:p>
          <a:p>
            <a:r>
              <a:rPr lang="tr-TR" dirty="0"/>
              <a:t>Serbest mallara ilişkin işlemler</a:t>
            </a:r>
          </a:p>
          <a:p>
            <a:r>
              <a:rPr lang="tr-TR" dirty="0"/>
              <a:t>Sıkı şekilde kişiye bağlı hakların kullanılmasından kaynaklı işlemler</a:t>
            </a:r>
          </a:p>
          <a:p>
            <a:r>
              <a:rPr lang="tr-TR" dirty="0"/>
              <a:t>Temsilci sıfatıyla yapılan işlemler</a:t>
            </a:r>
          </a:p>
          <a:p>
            <a:r>
              <a:rPr lang="tr-TR" dirty="0"/>
              <a:t>Aile dışında yaşayan sınırlı ehliyetsiz küçüklerin kazançlarıyla ilgili işlemleri 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3474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FE397A-D0D6-49A2-A839-59C4909FF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2FAF91-31F0-46E2-83FB-A60F9CB5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2015732"/>
            <a:ext cx="11221375" cy="40377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u="sng" dirty="0"/>
              <a:t>Hukuki İşlem Ehliyeti – kanuni temsilci izin verirse bizzat yapabilecekleri işlemler</a:t>
            </a:r>
          </a:p>
          <a:p>
            <a:r>
              <a:rPr lang="tr-TR" dirty="0"/>
              <a:t>İzin, yasal temsilcinin, sınırlı ehliyetsiz kişinin yapacağı hukuki işleme işlemden önce verdiği rızadır.</a:t>
            </a:r>
          </a:p>
          <a:p>
            <a:r>
              <a:rPr lang="tr-TR" dirty="0"/>
              <a:t>Onama/icazet ise, sınırlı ehliyetsiz kişinin yaptığı hukuki işleme sonradan gösterilen rızadır.</a:t>
            </a:r>
          </a:p>
          <a:p>
            <a:r>
              <a:rPr lang="tr-TR" dirty="0"/>
              <a:t>Velayet altındaki küçüklerin hukuki işlem yapabilmesi için ana veya babanın rızası gerekir.</a:t>
            </a:r>
          </a:p>
          <a:p>
            <a:r>
              <a:rPr lang="tr-TR" dirty="0"/>
              <a:t>Vesayet altındaki kişilerin hukuki işlemleri için bazen yasal temsilcinin rızası yeterli olurken, bazı işlemler için vesayet ve denetim makamlarının da izni gerekir.</a:t>
            </a:r>
          </a:p>
          <a:p>
            <a:r>
              <a:rPr lang="tr-TR" dirty="0"/>
              <a:t>Bu kişilerde ehliyetsizlik asıl olduğundan, rızanın varlığını iddia eden bunu ispat etmelidir.</a:t>
            </a:r>
          </a:p>
          <a:p>
            <a:r>
              <a:rPr lang="tr-TR" dirty="0"/>
              <a:t>Sınırlı ehliyetsiz, kendisini tam ehliyetli gibi göstererek bir işlem yapmış, karşı taraf da bundan bir zarar görmüşse, karşı tarafın sözleşmeye güvenden doğan (olumsuz) zararını gidermekle yükümlüdür.</a:t>
            </a:r>
          </a:p>
        </p:txBody>
      </p:sp>
    </p:spTree>
    <p:extLst>
      <p:ext uri="{BB962C8B-B14F-4D97-AF65-F5344CB8AC3E}">
        <p14:creationId xmlns:p14="http://schemas.microsoft.com/office/powerpoint/2010/main" val="3814430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CD176F-ADDF-40D4-BEDD-95C3A0B2B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A1F4CE-7E29-4947-A5F2-151C7D516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7" y="2015732"/>
            <a:ext cx="10619848" cy="4100983"/>
          </a:xfrm>
        </p:spPr>
        <p:txBody>
          <a:bodyPr/>
          <a:lstStyle/>
          <a:p>
            <a:pPr marL="0" indent="0">
              <a:buNone/>
            </a:pPr>
            <a:r>
              <a:rPr lang="tr-TR" u="sng" dirty="0"/>
              <a:t>Hukuki İşlem Ehliyeti – hiç yapamayacakları işlemler</a:t>
            </a:r>
          </a:p>
          <a:p>
            <a:pPr marL="0" indent="0">
              <a:buNone/>
            </a:pPr>
            <a:r>
              <a:rPr lang="tr-TR" dirty="0"/>
              <a:t>Ağır ekonomik sonuçlar doğuran işlemlerdir.</a:t>
            </a:r>
          </a:p>
          <a:p>
            <a:r>
              <a:rPr lang="tr-TR" dirty="0"/>
              <a:t>Kefil olma</a:t>
            </a:r>
          </a:p>
          <a:p>
            <a:r>
              <a:rPr lang="tr-TR" dirty="0"/>
              <a:t>Vakıf kurma</a:t>
            </a:r>
          </a:p>
          <a:p>
            <a:r>
              <a:rPr lang="tr-TR" dirty="0"/>
              <a:t>Önemli bağışlarda bulunma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5103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66DE9C-7FA4-4DB3-836E-C1FC30DF1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GERÇEK KİŞİLERDE EHLİYET</a:t>
            </a:r>
            <a:br>
              <a:rPr lang="tr-TR" dirty="0">
                <a:solidFill>
                  <a:prstClr val="black"/>
                </a:solidFill>
              </a:rPr>
            </a:br>
            <a:r>
              <a:rPr lang="tr-TR" sz="2000" dirty="0">
                <a:solidFill>
                  <a:prstClr val="black"/>
                </a:solidFill>
              </a:rPr>
              <a:t>FİİL EHLİYETİNE GÖRE KİŞİLER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6A3F27-657C-49E9-AC22-7E7484E37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208" y="2015732"/>
            <a:ext cx="11549847" cy="4127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TAM EHLİYETSİZLER</a:t>
            </a:r>
          </a:p>
          <a:p>
            <a:pPr marL="0" indent="0">
              <a:buNone/>
            </a:pPr>
            <a:r>
              <a:rPr lang="tr-TR" dirty="0"/>
              <a:t>Ayırt etme gücü bulunmayan kişilerdir.</a:t>
            </a:r>
          </a:p>
          <a:p>
            <a:pPr marL="0" indent="0">
              <a:buNone/>
            </a:pPr>
            <a:r>
              <a:rPr lang="tr-TR" dirty="0"/>
              <a:t>Tam ehliyetsizlerin hukuki işlem ehliyeti yoktur. Bu işlemlerin kanuni temsilci tarafından yapılması gerekir.</a:t>
            </a:r>
          </a:p>
          <a:p>
            <a:pPr marL="0" indent="0">
              <a:buNone/>
            </a:pPr>
            <a:r>
              <a:rPr lang="tr-TR" dirty="0"/>
              <a:t>Kural olarak, tam ehliyetsizlerin hukuka aykırı fiillerden sorumlu olma ehliyeti yoktur. </a:t>
            </a:r>
          </a:p>
          <a:p>
            <a:pPr marL="0" indent="0">
              <a:buNone/>
            </a:pPr>
            <a:r>
              <a:rPr lang="tr-TR" dirty="0"/>
              <a:t>İstisnalar: kusursuz sorumluluk halleri, hakkaniyetin gerekli kılması, ayırt etme gücünü geçici kaybeden kişinin, kaybın kendisi dışında bir sebepten kaynaklandığını ispatlayamaması, sözleşmenin ihlali</a:t>
            </a:r>
          </a:p>
          <a:p>
            <a:pPr marL="0" indent="0">
              <a:buNone/>
            </a:pPr>
            <a:r>
              <a:rPr lang="tr-TR" dirty="0"/>
              <a:t>Tam ehliyetsizlerin dava ehliyeti de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9779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B8DEF3-59CC-4B0B-96B3-86D1BDA2C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KİŞİLİK HAKKI VE KİŞİLİK HAKKININ KORUNMASI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E4EF35-2AA6-4D89-B7A9-E374BC6E9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73" y="2015732"/>
            <a:ext cx="10566582" cy="40377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KİŞİLİK HAKKI KAVRAMI</a:t>
            </a:r>
          </a:p>
          <a:p>
            <a:pPr marL="0" indent="0">
              <a:buNone/>
            </a:pPr>
            <a:r>
              <a:rPr lang="tr-TR" dirty="0"/>
              <a:t>Kişilik hakkı, kişinin kendi özgür ve bağımsız varlığının bütünlüğünü sağlayan ve herkese karşı ileri sürülebilen mutlak bir haktır.</a:t>
            </a:r>
          </a:p>
          <a:p>
            <a:pPr marL="0" indent="0">
              <a:buNone/>
            </a:pPr>
            <a:r>
              <a:rPr lang="tr-TR" dirty="0"/>
              <a:t>KİŞİLİK HAKKININ ÖZELLİKLERİ</a:t>
            </a:r>
          </a:p>
          <a:p>
            <a:r>
              <a:rPr lang="tr-TR" dirty="0"/>
              <a:t>Mutlak haklardandır.</a:t>
            </a:r>
          </a:p>
          <a:p>
            <a:r>
              <a:rPr lang="tr-TR" dirty="0"/>
              <a:t>Şahıs varlığı haklarındandır.</a:t>
            </a:r>
          </a:p>
          <a:p>
            <a:r>
              <a:rPr lang="tr-TR" dirty="0"/>
              <a:t>Vazgeçilemez ve devredilemez.</a:t>
            </a:r>
          </a:p>
          <a:p>
            <a:r>
              <a:rPr lang="tr-TR" dirty="0"/>
              <a:t>Kural olarak mirasçıya geçemez.</a:t>
            </a:r>
          </a:p>
          <a:p>
            <a:r>
              <a:rPr lang="tr-TR" dirty="0"/>
              <a:t>Zamanaşımına uğramaz ve hak düşürücü süre işlemez.</a:t>
            </a:r>
          </a:p>
          <a:p>
            <a:r>
              <a:rPr lang="tr-TR" dirty="0"/>
              <a:t>Kişiyi üçüncü kişilerden gelen saldırılara karşı koruyan haklardır.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5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180363-3E1E-494A-9CA7-D9EC05E8C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KİŞİLERDE KİŞİLİK HAKKI VE KİŞİLİK HAKKININ KORUNMASI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746B74-08C1-4181-AFDD-899DA8C76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559" y="2010878"/>
            <a:ext cx="5479924" cy="41147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KİŞİLİK HAKKININ KONUSU</a:t>
            </a:r>
          </a:p>
          <a:p>
            <a:pPr marL="0" indent="0">
              <a:buNone/>
            </a:pPr>
            <a:r>
              <a:rPr lang="tr-TR" dirty="0"/>
              <a:t>Maddi Bütünlüğe İlişkin Değerler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Hayat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Beden tamlığı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Sağlık </a:t>
            </a:r>
          </a:p>
          <a:p>
            <a:pPr marL="0" indent="0">
              <a:buNone/>
            </a:pPr>
            <a:r>
              <a:rPr lang="tr-TR" dirty="0"/>
              <a:t>Manevi Bütünlüğe İlişkin Değerler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Ehliyetler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Hürriyet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Şeref ve haysiyet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Ad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Resim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Özel hayata ilişkin sır çevresi 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3673180-FF31-44E8-897A-47F0B281A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771" y="2017342"/>
            <a:ext cx="4645152" cy="411471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İktisadi Bütünlüğe İlişkin Değerler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İktisadi hürriyet ve varlık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Mesleki şeref ve haysiyet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Mesleki ve ticari hayata ilişkin sır çevresi</a:t>
            </a:r>
          </a:p>
          <a:p>
            <a:pPr marL="457200" indent="-457200">
              <a:buFont typeface="+mj-lt"/>
              <a:buAutoNum type="arabicPeriod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775045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AE4F32-E274-4918-85FB-BB3BA6495B3E}">
  <ds:schemaRefs>
    <ds:schemaRef ds:uri="560ef61b-03e2-46a8-aeae-79f8a710d1e9"/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85217B-AFD6-4691-909C-9F46ABA55B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4FACAD-AD30-4A5F-A14B-3DE7BBADCA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0</TotalTime>
  <Words>635</Words>
  <Application>Microsoft Office PowerPoint</Application>
  <PresentationFormat>Geniş ekran</PresentationFormat>
  <Paragraphs>87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Medeni hukuk</vt:lpstr>
      <vt:lpstr>GERÇEK KİŞİLERDE EHLİYET FİİL EHLİYETİNE GÖRE KİŞİLER</vt:lpstr>
      <vt:lpstr>GERÇEK KİŞİLERDE EHLİYET FİİL EHLİYETİNE GÖRE KİŞİLER</vt:lpstr>
      <vt:lpstr>GERÇEK KİŞİLERDE EHLİYET FİİL EHLİYETİNE GÖRE KİŞİLER</vt:lpstr>
      <vt:lpstr>GERÇEK KİŞİLERDE EHLİYET FİİL EHLİYETİNE GÖRE KİŞİLER</vt:lpstr>
      <vt:lpstr>GERÇEK KİŞİLERDE EHLİYET FİİL EHLİYETİNE GÖRE KİŞİLER</vt:lpstr>
      <vt:lpstr>GERÇEK KİŞİLERDE EHLİYET FİİL EHLİYETİNE GÖRE KİŞİLER</vt:lpstr>
      <vt:lpstr>GERÇEK KİŞİLERDE KİŞİLİK HAKKI VE KİŞİLİK HAKKININ KORUNMASI</vt:lpstr>
      <vt:lpstr>GERÇEK KİŞİLERDE KİŞİLİK HAKKI VE KİŞİLİK HAKKININ KORUNMASI</vt:lpstr>
      <vt:lpstr>GERÇEK KİŞİLERDE KİŞİLİK HAKKI VE KİŞİLİK HAKKININ KORUNMASI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GERÇEK KİŞİLERDE EHLİYET FİİL EHLİYETİNE GÖRE KİŞİLER</dc:title>
  <dc:creator>Hilal Nur Gözüküçük</dc:creator>
  <cp:lastModifiedBy>Hilal Nur Gözüküçük</cp:lastModifiedBy>
  <cp:revision>1</cp:revision>
  <dcterms:created xsi:type="dcterms:W3CDTF">2020-05-05T23:20:32Z</dcterms:created>
  <dcterms:modified xsi:type="dcterms:W3CDTF">2020-05-27T14:37:00Z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