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96" r:id="rId4"/>
    <p:sldId id="299" r:id="rId5"/>
    <p:sldId id="298" r:id="rId6"/>
    <p:sldId id="295" r:id="rId7"/>
    <p:sldId id="269" r:id="rId8"/>
    <p:sldId id="300" r:id="rId9"/>
    <p:sldId id="30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ÖDE6024 </a:t>
            </a:r>
            <a:br>
              <a:rPr lang="tr-TR" dirty="0" smtClean="0"/>
            </a:br>
            <a:r>
              <a:rPr lang="tr-TR" dirty="0" smtClean="0"/>
              <a:t>DAVRANIŞ BİLİMLERİNDE İLERİ ARAŞTIRMA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32075"/>
            <a:ext cx="9144000" cy="1655762"/>
          </a:xfrm>
        </p:spPr>
        <p:txBody>
          <a:bodyPr/>
          <a:lstStyle/>
          <a:p>
            <a:r>
              <a:rPr lang="tr-TR" dirty="0" smtClean="0"/>
              <a:t>DOÇ. DR. ÖMAY ÇOKLUK BÖKEOĞLU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100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Bölüm II: Yöntem</a:t>
            </a:r>
            <a:br>
              <a:rPr lang="tr-TR" sz="3200" b="1" dirty="0"/>
            </a:br>
            <a:r>
              <a:rPr lang="tr-TR" sz="3200" b="1" dirty="0" smtClean="0"/>
              <a:t>Verilerin Analizi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000" dirty="0" smtClean="0"/>
              <a:t>Araştırmanın alt amaçları ve araştırma desenine bağlı olarak uygun veri analizi tekniğinin seçimi</a:t>
            </a:r>
          </a:p>
          <a:p>
            <a:pPr lvl="6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sz="2800" dirty="0" smtClean="0"/>
              <a:t>Parametrik Teknikler</a:t>
            </a:r>
          </a:p>
          <a:p>
            <a:pPr lvl="6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sz="2800" dirty="0" smtClean="0"/>
              <a:t>Parametrik Olmayan Teknikler</a:t>
            </a:r>
          </a:p>
          <a:p>
            <a:pPr>
              <a:lnSpc>
                <a:spcPct val="150000"/>
              </a:lnSpc>
            </a:pPr>
            <a:endParaRPr lang="tr-TR" sz="3000" dirty="0" smtClean="0"/>
          </a:p>
          <a:p>
            <a:pPr marL="0" indent="0">
              <a:lnSpc>
                <a:spcPct val="150000"/>
              </a:lnSpc>
              <a:buNone/>
            </a:pPr>
            <a:endParaRPr lang="tr-TR" sz="3000" dirty="0" smtClean="0"/>
          </a:p>
          <a:p>
            <a:pPr>
              <a:lnSpc>
                <a:spcPct val="150000"/>
              </a:lnSpc>
            </a:pP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xmlns="" val="1101622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77240" y="836376"/>
            <a:ext cx="10515600" cy="1325563"/>
          </a:xfrm>
        </p:spPr>
        <p:txBody>
          <a:bodyPr/>
          <a:lstStyle/>
          <a:p>
            <a:pPr algn="ctr"/>
            <a:r>
              <a:rPr lang="tr-TR" dirty="0"/>
              <a:t>Parametrik </a:t>
            </a:r>
            <a:r>
              <a:rPr lang="tr-TR" dirty="0" smtClean="0"/>
              <a:t>Teknikler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323702" y="2645957"/>
            <a:ext cx="895241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3200" dirty="0"/>
              <a:t>Verilerin normal dağılımı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3200" dirty="0"/>
              <a:t>Varyansların homojen olması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3200" dirty="0"/>
              <a:t>Aritmetik ortalamaların karşılaştırılması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3200" dirty="0"/>
              <a:t>Aralıklı veya oranlı düzeyde veriler</a:t>
            </a:r>
          </a:p>
        </p:txBody>
      </p:sp>
    </p:spTree>
    <p:extLst>
      <p:ext uri="{BB962C8B-B14F-4D97-AF65-F5344CB8AC3E}">
        <p14:creationId xmlns:p14="http://schemas.microsoft.com/office/powerpoint/2010/main" xmlns="" val="201934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Parametrik Teknikler (Devamı)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3000" dirty="0"/>
              <a:t>Parametrik tekniklerin temel varsayımları ve veri analizinde yaygın olarak kullanılan tekniklerin tanıtımı ve örneklendirilmesi</a:t>
            </a:r>
          </a:p>
          <a:p>
            <a:pPr lvl="1">
              <a:lnSpc>
                <a:spcPct val="150000"/>
              </a:lnSpc>
            </a:pPr>
            <a:r>
              <a:rPr lang="tr-TR" sz="2600" dirty="0"/>
              <a:t>T Testleri</a:t>
            </a:r>
          </a:p>
          <a:p>
            <a:pPr lvl="1">
              <a:lnSpc>
                <a:spcPct val="150000"/>
              </a:lnSpc>
            </a:pPr>
            <a:r>
              <a:rPr lang="tr-TR" sz="2600" dirty="0"/>
              <a:t>Varyans Analizleri</a:t>
            </a:r>
          </a:p>
          <a:p>
            <a:pPr lvl="1">
              <a:lnSpc>
                <a:spcPct val="150000"/>
              </a:lnSpc>
            </a:pPr>
            <a:r>
              <a:rPr lang="tr-TR" sz="2600" dirty="0"/>
              <a:t>Korelasyon</a:t>
            </a:r>
          </a:p>
          <a:p>
            <a:pPr lvl="1">
              <a:lnSpc>
                <a:spcPct val="150000"/>
              </a:lnSpc>
            </a:pPr>
            <a:r>
              <a:rPr lang="tr-TR" sz="2600" dirty="0"/>
              <a:t>Regresyon vb.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70918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Parametrik Olmayan </a:t>
            </a:r>
            <a:r>
              <a:rPr lang="tr-TR" dirty="0" smtClean="0"/>
              <a:t>Teknikler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4000" dirty="0"/>
              <a:t>Bağımsız ve rastgele gözlemler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4000" dirty="0"/>
              <a:t>Küçük örneklemler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4000" dirty="0"/>
              <a:t>Medyanların karşılaştırılması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4000" dirty="0"/>
              <a:t>Sıralama ve sınıflama düzeyindeki veriler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56709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/>
              <a:t>Parametrik Olmayan </a:t>
            </a:r>
            <a:r>
              <a:rPr lang="tr-TR" sz="3200" dirty="0" smtClean="0"/>
              <a:t>Teknikler (Devamı)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Parametrik </a:t>
            </a:r>
            <a:r>
              <a:rPr lang="tr-TR" dirty="0" smtClean="0"/>
              <a:t>olmayan tekniklerin </a:t>
            </a:r>
            <a:r>
              <a:rPr lang="tr-TR" dirty="0"/>
              <a:t>temel </a:t>
            </a:r>
            <a:r>
              <a:rPr lang="tr-TR" dirty="0" smtClean="0"/>
              <a:t>özellikleri ve </a:t>
            </a:r>
            <a:r>
              <a:rPr lang="tr-TR" dirty="0"/>
              <a:t>veri analizinde yaygın olarak kullanılan tekniklerin tanıtımı ve </a:t>
            </a:r>
            <a:r>
              <a:rPr lang="tr-TR" dirty="0" smtClean="0"/>
              <a:t>örneklendirilmesi</a:t>
            </a:r>
          </a:p>
          <a:p>
            <a:endParaRPr lang="tr-TR" dirty="0"/>
          </a:p>
          <a:p>
            <a:pPr lvl="1"/>
            <a:r>
              <a:rPr lang="tr-TR" sz="2200" dirty="0" smtClean="0"/>
              <a:t>Ki-kare</a:t>
            </a:r>
          </a:p>
          <a:p>
            <a:pPr lvl="1"/>
            <a:r>
              <a:rPr lang="tr-TR" sz="2200" dirty="0" smtClean="0"/>
              <a:t>Mann </a:t>
            </a:r>
            <a:r>
              <a:rPr lang="tr-TR" sz="2200" dirty="0" err="1" smtClean="0"/>
              <a:t>Whitney</a:t>
            </a:r>
            <a:r>
              <a:rPr lang="tr-TR" sz="2200" dirty="0" smtClean="0"/>
              <a:t> U Testi</a:t>
            </a:r>
          </a:p>
          <a:p>
            <a:pPr lvl="1"/>
            <a:r>
              <a:rPr lang="tr-TR" sz="2200" dirty="0" err="1" smtClean="0"/>
              <a:t>Kruskall</a:t>
            </a:r>
            <a:r>
              <a:rPr lang="tr-TR" sz="2200" dirty="0" smtClean="0"/>
              <a:t>-Wallis H Testi</a:t>
            </a:r>
          </a:p>
          <a:p>
            <a:pPr lvl="1"/>
            <a:r>
              <a:rPr lang="tr-TR" sz="2200" dirty="0" err="1" smtClean="0"/>
              <a:t>Wilcoxon</a:t>
            </a:r>
            <a:r>
              <a:rPr lang="tr-TR" sz="2200" dirty="0" smtClean="0"/>
              <a:t> Testi</a:t>
            </a:r>
          </a:p>
          <a:p>
            <a:pPr lvl="1"/>
            <a:r>
              <a:rPr lang="tr-TR" sz="2200" dirty="0" err="1" smtClean="0"/>
              <a:t>Friedman</a:t>
            </a:r>
            <a:r>
              <a:rPr lang="tr-TR" sz="2200" dirty="0" smtClean="0"/>
              <a:t> Testi vb. 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xmlns="" val="2947743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Bölüm </a:t>
            </a:r>
            <a:r>
              <a:rPr lang="tr-TR" sz="3200" b="1" dirty="0" smtClean="0"/>
              <a:t>II</a:t>
            </a:r>
            <a:r>
              <a:rPr lang="tr-TR" sz="3200" b="1" dirty="0"/>
              <a:t>:</a:t>
            </a: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>Bulgular ve Yorumlar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7240" y="204452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 smtClean="0"/>
              <a:t>BULGULAR</a:t>
            </a:r>
            <a:endParaRPr lang="tr-TR" u="sng" dirty="0"/>
          </a:p>
          <a:p>
            <a:pPr>
              <a:lnSpc>
                <a:spcPct val="160000"/>
              </a:lnSpc>
            </a:pPr>
            <a:r>
              <a:rPr lang="tr-TR" dirty="0"/>
              <a:t>Toplanan ham verilerin çeşitli tekniklerle işlenerek çözümlenmesi sonucu bulgular elde edilir. </a:t>
            </a:r>
            <a:endParaRPr lang="tr-TR" dirty="0" smtClean="0"/>
          </a:p>
          <a:p>
            <a:pPr>
              <a:lnSpc>
                <a:spcPct val="160000"/>
              </a:lnSpc>
            </a:pPr>
            <a:r>
              <a:rPr lang="tr-TR" dirty="0" smtClean="0"/>
              <a:t>Hangi </a:t>
            </a:r>
            <a:r>
              <a:rPr lang="tr-TR" dirty="0"/>
              <a:t>analizin niçin yapıldığını takip edebilmeli,istatiksel </a:t>
            </a:r>
            <a:r>
              <a:rPr lang="tr-TR" dirty="0" smtClean="0"/>
              <a:t>değer verildiğinde </a:t>
            </a:r>
            <a:r>
              <a:rPr lang="tr-TR" dirty="0"/>
              <a:t>de kontrolünü yapabilmelidir.</a:t>
            </a:r>
            <a:endParaRPr lang="tr-TR" dirty="0" smtClean="0"/>
          </a:p>
          <a:p>
            <a:pPr>
              <a:lnSpc>
                <a:spcPct val="160000"/>
              </a:lnSpc>
            </a:pP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20054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Yorum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/>
              <a:t>Yorum yapılırken, problem bölümünde verilen ilgili kaynaklarla sürekli ilişki kurulmalıdır. Her yorumun geçerlik olasılığı, ilgili kaynakların da yardımıyla açıklanır (Karasar, 2005). 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smtClean="0"/>
              <a:t>Araştırmacının özeleştirisi niteliğinde </a:t>
            </a:r>
            <a:r>
              <a:rPr lang="tr-TR" dirty="0"/>
              <a:t>olmalıdır.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Bu </a:t>
            </a:r>
            <a:r>
              <a:rPr lang="tr-TR" dirty="0"/>
              <a:t>bölümde, asla bulguların tekrarı niteliğine bürünmemeli, bulguların </a:t>
            </a:r>
            <a:r>
              <a:rPr lang="tr-TR" dirty="0" smtClean="0"/>
              <a:t>ne demek </a:t>
            </a:r>
            <a:r>
              <a:rPr lang="tr-TR" dirty="0"/>
              <a:t>istendiği irdelenmelidir.</a:t>
            </a:r>
          </a:p>
        </p:txBody>
      </p:sp>
    </p:spTree>
    <p:extLst>
      <p:ext uri="{BB962C8B-B14F-4D97-AF65-F5344CB8AC3E}">
        <p14:creationId xmlns:p14="http://schemas.microsoft.com/office/powerpoint/2010/main" xmlns="" val="918889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6577" y="948599"/>
            <a:ext cx="10515600" cy="1325563"/>
          </a:xfrm>
        </p:spPr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Büyüköztürk, Ş., Çakmak, E.K.,  Akgün, Ö.E., Karadeniz, Ş.  ve Demirel, F. (2008).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Yöntemleri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Ankara:Pegem.</a:t>
            </a:r>
          </a:p>
          <a:p>
            <a:pPr marL="0" indent="0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Karasar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N. (2005).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Yöntemi:Kavramlar, İlkeler, Teknikler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Ankara:Nobel.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95921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248</Words>
  <Application>Microsoft Office PowerPoint</Application>
  <PresentationFormat>Özel</PresentationFormat>
  <Paragraphs>48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Teması</vt:lpstr>
      <vt:lpstr>ÖDE6024  DAVRANIŞ BİLİMLERİNDE İLERİ ARAŞTIRMA</vt:lpstr>
      <vt:lpstr>Bölüm II: Yöntem Verilerin Analizi</vt:lpstr>
      <vt:lpstr>Parametrik Teknikler</vt:lpstr>
      <vt:lpstr>Parametrik Teknikler (Devamı)</vt:lpstr>
      <vt:lpstr>Parametrik Olmayan Teknikler</vt:lpstr>
      <vt:lpstr>Parametrik Olmayan Teknikler (Devamı)</vt:lpstr>
      <vt:lpstr>Bölüm II: Bulgular ve Yorumlar</vt:lpstr>
      <vt:lpstr>Yorum</vt:lpstr>
      <vt:lpstr>Kaynakça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ebru</cp:lastModifiedBy>
  <cp:revision>68</cp:revision>
  <dcterms:created xsi:type="dcterms:W3CDTF">2017-05-17T14:13:10Z</dcterms:created>
  <dcterms:modified xsi:type="dcterms:W3CDTF">2018-01-29T17:52:00Z</dcterms:modified>
</cp:coreProperties>
</file>