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1"/>
  </p:notesMasterIdLst>
  <p:sldIdLst>
    <p:sldId id="491" r:id="rId2"/>
    <p:sldId id="531" r:id="rId3"/>
    <p:sldId id="532" r:id="rId4"/>
    <p:sldId id="533" r:id="rId5"/>
    <p:sldId id="535" r:id="rId6"/>
    <p:sldId id="536" r:id="rId7"/>
    <p:sldId id="585" r:id="rId8"/>
    <p:sldId id="534" r:id="rId9"/>
    <p:sldId id="537" r:id="rId1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FFFF00"/>
    <a:srgbClr val="0066FF"/>
    <a:srgbClr val="000099"/>
    <a:srgbClr val="111111"/>
    <a:srgbClr val="00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B0166-80FD-4CAE-8979-FDAEB6342DF0}" type="datetimeFigureOut">
              <a:rPr lang="tr-TR" smtClean="0"/>
              <a:pPr/>
              <a:t>16.12.2019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C9F57-933D-4433-969F-844F0CD630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08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63F38E3-9EF7-4D52-9748-F9C35D961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7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9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9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47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45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4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1E9DA-33B6-4B39-BAAF-7B16A5558A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6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2F93-F701-4EAC-A58B-61366391E84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04FE673-097B-47CE-9B5C-091C62B4C7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0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C16E98C-625B-4F15-B7D4-8D31CE4AA1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835E157-DCE8-4202-A2F4-C5C3C93551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3364B-630F-4D23-AB4E-A34F098D1C1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78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42176-17DD-4FE5-BB12-F5634161FD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3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C675F-915D-4382-A462-4328557A018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A19F39D6-EC6E-4594-9821-48C79015527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355160" cy="976660"/>
          </a:xfrm>
          <a:noFill/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Archaea</a:t>
            </a:r>
            <a:r>
              <a:rPr lang="tr-TR" b="1" dirty="0" smtClean="0">
                <a:solidFill>
                  <a:schemeClr val="tx1"/>
                </a:solidFill>
              </a:rPr>
              <a:t> Moleküler Biyolojisi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268760"/>
            <a:ext cx="8352928" cy="5328592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GB" sz="2000" b="1" dirty="0" err="1">
                <a:solidFill>
                  <a:schemeClr val="tx1"/>
                </a:solidFill>
                <a:effectLst/>
              </a:rPr>
              <a:t>Kromozomlar</a:t>
            </a:r>
            <a:r>
              <a:rPr lang="en-GB" sz="2000" b="1" dirty="0">
                <a:solidFill>
                  <a:schemeClr val="tx1"/>
                </a:solidFill>
                <a:effectLst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000" b="1" dirty="0">
                <a:solidFill>
                  <a:schemeClr val="tx1"/>
                </a:solidFill>
                <a:effectLst/>
              </a:rPr>
              <a:t> DNA </a:t>
            </a:r>
            <a:r>
              <a:rPr lang="en-GB" sz="2000" b="1" dirty="0" err="1" smtClean="0">
                <a:solidFill>
                  <a:schemeClr val="tx1"/>
                </a:solidFill>
                <a:effectLst/>
              </a:rPr>
              <a:t>Replikasyonu</a:t>
            </a:r>
            <a:endParaRPr lang="tr-TR" sz="2000" b="1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 smtClean="0">
                <a:solidFill>
                  <a:schemeClr val="tx1"/>
                </a:solidFill>
                <a:effectLst/>
              </a:rPr>
              <a:t>DNA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negatif</a:t>
            </a:r>
            <a:r>
              <a:rPr lang="en-GB" sz="2000" dirty="0">
                <a:solidFill>
                  <a:schemeClr val="tx1"/>
                </a:solidFill>
                <a:effectLst/>
              </a:rPr>
              <a:t> super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heliks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: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bakterilerde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DNA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giraz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,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ökaryotlarda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histon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proteinleri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,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Arkelerde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,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bazı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türlerde</a:t>
            </a:r>
            <a:r>
              <a:rPr lang="en-GB" sz="2000" dirty="0">
                <a:solidFill>
                  <a:schemeClr val="tx1"/>
                </a:solidFill>
                <a:effectLst/>
              </a:rPr>
              <a:t> (</a:t>
            </a:r>
            <a:r>
              <a:rPr lang="en-GB" sz="2000" i="1" dirty="0" err="1">
                <a:solidFill>
                  <a:schemeClr val="tx1"/>
                </a:solidFill>
                <a:effectLst/>
              </a:rPr>
              <a:t>Thermoplasma</a:t>
            </a:r>
            <a:r>
              <a:rPr lang="en-GB" sz="2000" i="1" dirty="0">
                <a:solidFill>
                  <a:schemeClr val="tx1"/>
                </a:solidFill>
                <a:effectLst/>
              </a:rPr>
              <a:t> </a:t>
            </a:r>
            <a:r>
              <a:rPr lang="en-GB" sz="2000" i="1" dirty="0" err="1">
                <a:solidFill>
                  <a:schemeClr val="tx1"/>
                </a:solidFill>
                <a:effectLst/>
              </a:rPr>
              <a:t>acidophilum</a:t>
            </a:r>
            <a:r>
              <a:rPr lang="en-GB" sz="2000" dirty="0">
                <a:solidFill>
                  <a:schemeClr val="tx1"/>
                </a:solidFill>
                <a:effectLst/>
              </a:rPr>
              <a:t>) DNA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giraz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bazılarında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histon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Ökaryot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histonlar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sekiz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proteinden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Arke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4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proteinden</a:t>
            </a:r>
            <a:r>
              <a:rPr lang="en-GB" sz="2000" dirty="0">
                <a:solidFill>
                  <a:schemeClr val="tx1"/>
                </a:solidFill>
                <a:effectLst/>
              </a:rPr>
              <a:t> (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tetrasomlar</a:t>
            </a:r>
            <a:r>
              <a:rPr lang="en-GB" sz="2000" dirty="0">
                <a:solidFill>
                  <a:schemeClr val="tx1"/>
                </a:solidFill>
                <a:effectLst/>
              </a:rPr>
              <a:t>)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oluşur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daha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kısadır</a:t>
            </a:r>
            <a:r>
              <a:rPr lang="en-GB" sz="2000" dirty="0">
                <a:solidFill>
                  <a:schemeClr val="tx1"/>
                </a:solidFill>
                <a:effectLst/>
              </a:rPr>
              <a:t>.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Diğer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özellikleri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ökaryotlara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benzer</a:t>
            </a:r>
            <a:r>
              <a:rPr lang="en-GB" sz="2000" dirty="0">
                <a:solidFill>
                  <a:schemeClr val="tx1"/>
                </a:solidFill>
                <a:effectLst/>
              </a:rPr>
              <a:t>.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Bazı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hipertermofil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Arkelerde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effectLst/>
              </a:rPr>
              <a:t>ters</a:t>
            </a:r>
            <a:r>
              <a:rPr lang="en-GB" sz="2000" b="1" dirty="0">
                <a:solidFill>
                  <a:schemeClr val="tx1"/>
                </a:solidFill>
                <a:effectLst/>
              </a:rPr>
              <a:t> </a:t>
            </a:r>
            <a:r>
              <a:rPr lang="en-GB" sz="2000" b="1" dirty="0" err="1">
                <a:solidFill>
                  <a:schemeClr val="tx1"/>
                </a:solidFill>
                <a:effectLst/>
              </a:rPr>
              <a:t>giraz</a:t>
            </a:r>
            <a:r>
              <a:rPr lang="en-GB" sz="2000" dirty="0">
                <a:solidFill>
                  <a:schemeClr val="tx1"/>
                </a:solidFill>
                <a:effectLst/>
              </a:rPr>
              <a:t> (reverse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gyrase</a:t>
            </a:r>
            <a:r>
              <a:rPr lang="en-GB" sz="2000" dirty="0">
                <a:solidFill>
                  <a:schemeClr val="tx1"/>
                </a:solidFill>
                <a:effectLst/>
              </a:rPr>
              <a:t>)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enzimiyle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pozitif</a:t>
            </a:r>
            <a:r>
              <a:rPr lang="en-GB" sz="2000" dirty="0">
                <a:solidFill>
                  <a:schemeClr val="tx1"/>
                </a:solidFill>
                <a:effectLst/>
              </a:rPr>
              <a:t> super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heliksler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oluşturul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u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r</a:t>
            </a:r>
            <a:r>
              <a:rPr lang="en-GB" sz="2000" dirty="0">
                <a:solidFill>
                  <a:schemeClr val="tx1"/>
                </a:solidFill>
                <a:effectLst/>
              </a:rPr>
              <a:t>.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Yüksek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sıcaklıkta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DNA’nın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denatürasyonu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bu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şekilde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önlenir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.</a:t>
            </a:r>
            <a:endParaRPr lang="tr-TR" sz="2000" b="1" dirty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32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59632" y="557250"/>
            <a:ext cx="7499176" cy="976660"/>
          </a:xfrm>
          <a:noFill/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Archaea</a:t>
            </a:r>
            <a:r>
              <a:rPr lang="tr-TR" b="1" dirty="0" smtClean="0">
                <a:solidFill>
                  <a:schemeClr val="tx1"/>
                </a:solidFill>
              </a:rPr>
              <a:t> Moleküler Biyolojisi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556792"/>
            <a:ext cx="7787208" cy="5040560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GB" sz="2800" dirty="0" err="1">
                <a:solidFill>
                  <a:schemeClr val="tx1"/>
                </a:solidFill>
                <a:effectLst/>
              </a:rPr>
              <a:t>Bakterilerde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genom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replikasyonunda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tek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orjin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bölgesi</a:t>
            </a:r>
            <a:r>
              <a:rPr lang="en-GB" sz="2800" dirty="0">
                <a:solidFill>
                  <a:schemeClr val="tx1"/>
                </a:solidFill>
                <a:effectLst/>
              </a:rPr>
              <a:t>,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Arkelerden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i="1" dirty="0" err="1">
                <a:solidFill>
                  <a:schemeClr val="tx1"/>
                </a:solidFill>
                <a:effectLst/>
              </a:rPr>
              <a:t>Halobacterium</a:t>
            </a:r>
            <a:r>
              <a:rPr lang="en-GB" sz="2800" i="1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>
                <a:solidFill>
                  <a:schemeClr val="tx1"/>
                </a:solidFill>
                <a:effectLst/>
              </a:rPr>
              <a:t>da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iki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i="1" dirty="0" err="1">
                <a:solidFill>
                  <a:schemeClr val="tx1"/>
                </a:solidFill>
                <a:effectLst/>
              </a:rPr>
              <a:t>Sulfolobus</a:t>
            </a:r>
            <a:r>
              <a:rPr lang="en-GB" sz="2800" dirty="0">
                <a:solidFill>
                  <a:schemeClr val="tx1"/>
                </a:solidFill>
                <a:effectLst/>
              </a:rPr>
              <a:t> da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üç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orjin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bölgesi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Ökaryot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kromozomda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çok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sayıda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replikasyon</a:t>
            </a:r>
            <a:r>
              <a:rPr lang="en-GB" sz="2800" dirty="0">
                <a:solidFill>
                  <a:schemeClr val="tx1"/>
                </a:solidFill>
                <a:effectLst/>
              </a:rPr>
              <a:t> 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orjini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en-GB" sz="2800" dirty="0" err="1" smtClean="0">
                <a:solidFill>
                  <a:schemeClr val="tx1"/>
                </a:solidFill>
                <a:effectLst/>
              </a:rPr>
              <a:t>Replikasyonda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görevli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Arke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enzimleri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ökaryotlara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benzer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r>
              <a:rPr lang="en-GB" sz="2800" dirty="0" err="1" smtClean="0">
                <a:solidFill>
                  <a:schemeClr val="tx1"/>
                </a:solidFill>
                <a:effectLst/>
              </a:rPr>
              <a:t>Tüm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organizmalarda</a:t>
            </a:r>
            <a:r>
              <a:rPr lang="en-GB" sz="2800" dirty="0">
                <a:solidFill>
                  <a:schemeClr val="tx1"/>
                </a:solidFill>
                <a:effectLst/>
              </a:rPr>
              <a:t> DNA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yapısal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en-GB" sz="2800" dirty="0">
                <a:solidFill>
                  <a:schemeClr val="tx1"/>
                </a:solidFill>
                <a:effectLst/>
              </a:rPr>
              <a:t> A, B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800" dirty="0">
                <a:solidFill>
                  <a:schemeClr val="tx1"/>
                </a:solidFill>
                <a:effectLst/>
              </a:rPr>
              <a:t> C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olmak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üzere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üç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gruba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ayrılır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Bakteriler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replikasyon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için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C’yi</a:t>
            </a:r>
            <a:r>
              <a:rPr lang="en-GB" sz="2800" dirty="0">
                <a:solidFill>
                  <a:schemeClr val="tx1"/>
                </a:solidFill>
                <a:effectLst/>
              </a:rPr>
              <a:t> (Pol III),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onarım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için</a:t>
            </a:r>
            <a:r>
              <a:rPr lang="en-GB" sz="2800" dirty="0">
                <a:solidFill>
                  <a:schemeClr val="tx1"/>
                </a:solidFill>
                <a:effectLst/>
              </a:rPr>
              <a:t> 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B’yi</a:t>
            </a:r>
            <a:r>
              <a:rPr lang="en-GB" sz="2800" dirty="0">
                <a:solidFill>
                  <a:schemeClr val="tx1"/>
                </a:solidFill>
                <a:effectLst/>
              </a:rPr>
              <a:t>;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arke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ökaryotlar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replikasyonda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B’yi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onarımda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diğerlerini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kullanır</a:t>
            </a:r>
            <a:r>
              <a:rPr lang="en-GB" sz="2800" dirty="0">
                <a:solidFill>
                  <a:schemeClr val="tx1"/>
                </a:solidFill>
                <a:effectLst/>
              </a:rPr>
              <a:t>.</a:t>
            </a:r>
            <a:endParaRPr lang="tr-TR" sz="2800" b="1" dirty="0">
              <a:solidFill>
                <a:schemeClr val="tx1"/>
              </a:solidFill>
              <a:effectLst/>
            </a:endParaRPr>
          </a:p>
          <a:p>
            <a:pPr>
              <a:lnSpc>
                <a:spcPct val="160000"/>
              </a:lnSpc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38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355160" cy="976660"/>
          </a:xfrm>
          <a:noFill/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Archaea</a:t>
            </a:r>
            <a:r>
              <a:rPr lang="tr-TR" b="1" dirty="0" smtClean="0">
                <a:solidFill>
                  <a:schemeClr val="tx1"/>
                </a:solidFill>
              </a:rPr>
              <a:t> Moleküler Biyolojisi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628800"/>
            <a:ext cx="8219256" cy="4968552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b="1" dirty="0" err="1">
                <a:solidFill>
                  <a:schemeClr val="tx1"/>
                </a:solidFill>
                <a:effectLst/>
              </a:rPr>
              <a:t>Traskripsiyon</a:t>
            </a:r>
            <a:endParaRPr lang="tr-TR" sz="2000" b="1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Ökaryotlarda</a:t>
            </a:r>
            <a:r>
              <a:rPr lang="en-GB" sz="2000" dirty="0">
                <a:solidFill>
                  <a:schemeClr val="tx1"/>
                </a:solidFill>
                <a:effectLst/>
              </a:rPr>
              <a:t>,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rRNA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RNA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sz="2000" dirty="0">
                <a:solidFill>
                  <a:schemeClr val="tx1"/>
                </a:solidFill>
                <a:effectLst/>
              </a:rPr>
              <a:t> I, 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mRNA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RNA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II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,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tRNA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küçük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 smtClean="0">
                <a:solidFill>
                  <a:schemeClr val="tx1"/>
                </a:solidFill>
                <a:effectLst/>
              </a:rPr>
              <a:t>rRNA</a:t>
            </a:r>
            <a:r>
              <a:rPr lang="tr-TR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tr-TR" sz="2000" dirty="0" smtClean="0">
                <a:solidFill>
                  <a:schemeClr val="tx1"/>
                </a:solidFill>
                <a:effectLst/>
                <a:sym typeface="Wingdings" pitchFamily="2" charset="2"/>
              </a:rPr>
              <a:t>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RNA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sz="2000" dirty="0">
                <a:solidFill>
                  <a:schemeClr val="tx1"/>
                </a:solidFill>
                <a:effectLst/>
              </a:rPr>
              <a:t> III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smtClean="0">
                <a:solidFill>
                  <a:schemeClr val="tx1"/>
                </a:solidFill>
                <a:effectLst/>
              </a:rPr>
              <a:t>Bu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üç</a:t>
            </a:r>
            <a:r>
              <a:rPr lang="en-GB" sz="2000" dirty="0">
                <a:solidFill>
                  <a:schemeClr val="tx1"/>
                </a:solidFill>
                <a:effectLst/>
              </a:rPr>
              <a:t> RNA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polimerazın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herbiri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özel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bir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grup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genin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promotor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bölgesini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tanır</a:t>
            </a:r>
            <a:r>
              <a:rPr lang="en-GB" sz="2000" dirty="0">
                <a:solidFill>
                  <a:schemeClr val="tx1"/>
                </a:solidFill>
                <a:effectLst/>
              </a:rPr>
              <a:t>.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Ökaryotlardaki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genlerin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çoğu</a:t>
            </a:r>
            <a:r>
              <a:rPr lang="en-GB" sz="2000" dirty="0">
                <a:solidFill>
                  <a:schemeClr val="tx1"/>
                </a:solidFill>
                <a:effectLst/>
              </a:rPr>
              <a:t> RNA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sz="2000" dirty="0">
                <a:solidFill>
                  <a:schemeClr val="tx1"/>
                </a:solidFill>
                <a:effectLst/>
              </a:rPr>
              <a:t> II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tarafından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transkribe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edilir</a:t>
            </a:r>
            <a:r>
              <a:rPr lang="en-GB" sz="2000" dirty="0">
                <a:solidFill>
                  <a:schemeClr val="tx1"/>
                </a:solidFill>
                <a:effectLst/>
              </a:rPr>
              <a:t>. </a:t>
            </a:r>
            <a:endParaRPr lang="tr-TR" sz="2000" dirty="0" smtClean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 err="1" smtClean="0">
                <a:solidFill>
                  <a:schemeClr val="tx1"/>
                </a:solidFill>
                <a:effectLst/>
              </a:rPr>
              <a:t>Ökaryotlardaki</a:t>
            </a:r>
            <a:r>
              <a:rPr lang="en-GB" sz="20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>
                <a:solidFill>
                  <a:schemeClr val="tx1"/>
                </a:solidFill>
                <a:effectLst/>
              </a:rPr>
              <a:t>RNA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polimerazlar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bakterilerdekinden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daha</a:t>
            </a:r>
            <a:r>
              <a:rPr lang="en-GB" sz="2000" dirty="0">
                <a:solidFill>
                  <a:schemeClr val="tx1"/>
                </a:solidFill>
                <a:effectLst/>
              </a:rPr>
              <a:t> </a:t>
            </a:r>
            <a:r>
              <a:rPr lang="en-GB" sz="2000" dirty="0" err="1">
                <a:solidFill>
                  <a:schemeClr val="tx1"/>
                </a:solidFill>
                <a:effectLst/>
              </a:rPr>
              <a:t>komplekstirler</a:t>
            </a:r>
            <a:r>
              <a:rPr lang="en-GB" sz="2000" dirty="0">
                <a:solidFill>
                  <a:schemeClr val="tx1"/>
                </a:solidFill>
                <a:effectLst/>
              </a:rPr>
              <a:t>. </a:t>
            </a:r>
            <a:endParaRPr lang="tr-TR" sz="20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8576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933456" cy="976660"/>
          </a:xfrm>
          <a:noFill/>
        </p:spPr>
        <p:txBody>
          <a:bodyPr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Archaea</a:t>
            </a:r>
            <a:r>
              <a:rPr lang="tr-TR" b="1" dirty="0" smtClean="0">
                <a:solidFill>
                  <a:schemeClr val="tx1"/>
                </a:solidFill>
              </a:rPr>
              <a:t> Moleküler Biyolojisi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664" y="1412776"/>
            <a:ext cx="7211144" cy="5184576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err="1">
                <a:solidFill>
                  <a:schemeClr val="tx1"/>
                </a:solidFill>
                <a:effectLst/>
              </a:rPr>
              <a:t>Bakterilerde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olduğu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gibi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Arkelerde</a:t>
            </a:r>
            <a:r>
              <a:rPr lang="en-GB" dirty="0">
                <a:solidFill>
                  <a:schemeClr val="tx1"/>
                </a:solidFill>
                <a:effectLst/>
              </a:rPr>
              <a:t> de </a:t>
            </a:r>
            <a:r>
              <a:rPr lang="en-GB" dirty="0" err="1">
                <a:solidFill>
                  <a:schemeClr val="tx1"/>
                </a:solidFill>
                <a:effectLst/>
              </a:rPr>
              <a:t>tek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bir</a:t>
            </a:r>
            <a:r>
              <a:rPr lang="en-GB" dirty="0">
                <a:solidFill>
                  <a:schemeClr val="tx1"/>
                </a:solidFill>
                <a:effectLst/>
              </a:rPr>
              <a:t> RNA </a:t>
            </a:r>
            <a:r>
              <a:rPr lang="en-GB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vardır</a:t>
            </a:r>
            <a:r>
              <a:rPr lang="en-GB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tx1"/>
                </a:solidFill>
                <a:effectLst/>
              </a:rPr>
              <a:t>Bu </a:t>
            </a:r>
            <a:r>
              <a:rPr lang="en-GB" dirty="0" err="1">
                <a:solidFill>
                  <a:schemeClr val="tx1"/>
                </a:solidFill>
                <a:effectLst/>
              </a:rPr>
              <a:t>enzim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bakterilerden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çok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ökaryotlardaki</a:t>
            </a:r>
            <a:r>
              <a:rPr lang="en-GB" dirty="0">
                <a:solidFill>
                  <a:schemeClr val="tx1"/>
                </a:solidFill>
                <a:effectLst/>
              </a:rPr>
              <a:t> RNA </a:t>
            </a:r>
            <a:r>
              <a:rPr lang="en-GB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dirty="0">
                <a:solidFill>
                  <a:schemeClr val="tx1"/>
                </a:solidFill>
                <a:effectLst/>
              </a:rPr>
              <a:t> II </a:t>
            </a:r>
            <a:r>
              <a:rPr lang="en-GB" dirty="0" err="1">
                <a:solidFill>
                  <a:schemeClr val="tx1"/>
                </a:solidFill>
                <a:effectLst/>
              </a:rPr>
              <a:t>enzimine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benzemektedir</a:t>
            </a:r>
            <a:r>
              <a:rPr lang="en-GB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tx1"/>
                </a:solidFill>
                <a:effectLst/>
              </a:rPr>
              <a:t>Bu </a:t>
            </a:r>
            <a:r>
              <a:rPr lang="en-GB" dirty="0" err="1">
                <a:solidFill>
                  <a:schemeClr val="tx1"/>
                </a:solidFill>
                <a:effectLst/>
              </a:rPr>
              <a:t>enzimde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promotor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bölgede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transkripsiyonun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başlama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bölgesinden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önce</a:t>
            </a:r>
            <a:r>
              <a:rPr lang="en-GB" dirty="0">
                <a:solidFill>
                  <a:schemeClr val="tx1"/>
                </a:solidFill>
                <a:effectLst/>
              </a:rPr>
              <a:t> AT </a:t>
            </a:r>
            <a:r>
              <a:rPr lang="en-GB" dirty="0" err="1">
                <a:solidFill>
                  <a:schemeClr val="tx1"/>
                </a:solidFill>
                <a:effectLst/>
              </a:rPr>
              <a:t>ce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zengin</a:t>
            </a:r>
            <a:r>
              <a:rPr lang="en-GB" dirty="0">
                <a:solidFill>
                  <a:schemeClr val="tx1"/>
                </a:solidFill>
                <a:effectLst/>
              </a:rPr>
              <a:t> 6-8 </a:t>
            </a:r>
            <a:r>
              <a:rPr lang="en-GB" dirty="0" err="1">
                <a:solidFill>
                  <a:schemeClr val="tx1"/>
                </a:solidFill>
                <a:effectLst/>
              </a:rPr>
              <a:t>bazlık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bir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bölge</a:t>
            </a:r>
            <a:r>
              <a:rPr lang="en-GB" dirty="0">
                <a:solidFill>
                  <a:schemeClr val="tx1"/>
                </a:solidFill>
                <a:effectLst/>
              </a:rPr>
              <a:t> (TATA box) </a:t>
            </a:r>
            <a:r>
              <a:rPr lang="en-GB" dirty="0" err="1">
                <a:solidFill>
                  <a:schemeClr val="tx1"/>
                </a:solidFill>
                <a:effectLst/>
              </a:rPr>
              <a:t>bulunur</a:t>
            </a:r>
            <a:r>
              <a:rPr lang="en-GB" dirty="0">
                <a:solidFill>
                  <a:schemeClr val="tx1"/>
                </a:solidFill>
                <a:effectLst/>
              </a:rPr>
              <a:t>. </a:t>
            </a:r>
            <a:endParaRPr lang="tr-TR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tx1"/>
                </a:solidFill>
                <a:effectLst/>
              </a:rPr>
              <a:t>Bu </a:t>
            </a:r>
            <a:r>
              <a:rPr lang="en-GB" dirty="0" err="1">
                <a:solidFill>
                  <a:schemeClr val="tx1"/>
                </a:solidFill>
                <a:effectLst/>
              </a:rPr>
              <a:t>bölge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bakterilerdeki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Pribnow</a:t>
            </a:r>
            <a:r>
              <a:rPr lang="en-GB" dirty="0">
                <a:solidFill>
                  <a:schemeClr val="tx1"/>
                </a:solidFill>
                <a:effectLst/>
              </a:rPr>
              <a:t> box </a:t>
            </a:r>
            <a:r>
              <a:rPr lang="en-GB" dirty="0" err="1">
                <a:solidFill>
                  <a:schemeClr val="tx1"/>
                </a:solidFill>
                <a:effectLst/>
              </a:rPr>
              <a:t>bölgesine</a:t>
            </a:r>
            <a:r>
              <a:rPr lang="en-GB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  <a:effectLst/>
              </a:rPr>
              <a:t>benzer</a:t>
            </a:r>
            <a:r>
              <a:rPr lang="en-GB" dirty="0">
                <a:solidFill>
                  <a:schemeClr val="tx1"/>
                </a:solidFill>
                <a:effectLst/>
              </a:rPr>
              <a:t>.</a:t>
            </a:r>
            <a:endParaRPr lang="tr-TR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68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50168"/>
            <a:ext cx="8229600" cy="5687144"/>
          </a:xfrm>
          <a:noFill/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GB" sz="2800" dirty="0" err="1" smtClean="0">
                <a:solidFill>
                  <a:schemeClr val="tx1"/>
                </a:solidFill>
                <a:effectLst/>
              </a:rPr>
              <a:t>Rifamisin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antibiyotiği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bakterilerdeki</a:t>
            </a:r>
            <a:r>
              <a:rPr lang="en-GB" sz="2800" dirty="0">
                <a:solidFill>
                  <a:schemeClr val="tx1"/>
                </a:solidFill>
                <a:effectLst/>
              </a:rPr>
              <a:t> RNA </a:t>
            </a:r>
            <a:r>
              <a:rPr lang="en-GB" sz="2800" dirty="0" err="1" smtClean="0">
                <a:solidFill>
                  <a:schemeClr val="tx1"/>
                </a:solidFill>
                <a:effectLst/>
              </a:rPr>
              <a:t>polimeraz</a:t>
            </a:r>
            <a:r>
              <a:rPr lang="tr-TR" sz="2800" dirty="0" err="1" smtClean="0">
                <a:solidFill>
                  <a:schemeClr val="tx1"/>
                </a:solidFill>
                <a:effectLst/>
              </a:rPr>
              <a:t>ın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>
                <a:solidFill>
                  <a:schemeClr val="tx1"/>
                </a:solidFill>
                <a:effectLst/>
              </a:rPr>
              <a:t>β alt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ünitesine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bağlanarak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transkripsiyonu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önlemektedir</a:t>
            </a:r>
            <a:r>
              <a:rPr lang="en-GB" sz="2800" dirty="0">
                <a:solidFill>
                  <a:schemeClr val="tx1"/>
                </a:solidFill>
                <a:effectLst/>
              </a:rPr>
              <a:t>,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Arke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ökaryotlara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etkisizdir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GB" sz="2800" dirty="0" err="1" smtClean="0">
                <a:solidFill>
                  <a:schemeClr val="tx1"/>
                </a:solidFill>
                <a:effectLst/>
              </a:rPr>
              <a:t>Amanitin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kimyasalı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ise</a:t>
            </a:r>
            <a:r>
              <a:rPr lang="en-GB" sz="2800" dirty="0">
                <a:solidFill>
                  <a:schemeClr val="tx1"/>
                </a:solidFill>
                <a:effectLst/>
              </a:rPr>
              <a:t> RNA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polimeraz</a:t>
            </a:r>
            <a:r>
              <a:rPr lang="en-GB" sz="2800" dirty="0">
                <a:solidFill>
                  <a:schemeClr val="tx1"/>
                </a:solidFill>
                <a:effectLst/>
              </a:rPr>
              <a:t> II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enzimini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etkileyerek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ökaryotlardaki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transkripsiyonu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durdurmaktadır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GB" sz="2800" dirty="0" err="1">
                <a:solidFill>
                  <a:schemeClr val="tx1"/>
                </a:solidFill>
                <a:effectLst/>
              </a:rPr>
              <a:t>Bakterilerdeki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transkripsiyonun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sonlanmasını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sağlayan</a:t>
            </a:r>
            <a:r>
              <a:rPr lang="en-GB" sz="2800" dirty="0">
                <a:solidFill>
                  <a:schemeClr val="tx1"/>
                </a:solidFill>
                <a:effectLst/>
              </a:rPr>
              <a:t> rho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proteinleri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arkelerde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bulunamamıştır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GB" sz="2800" dirty="0" err="1" smtClean="0">
                <a:solidFill>
                  <a:schemeClr val="tx1"/>
                </a:solidFill>
                <a:effectLst/>
              </a:rPr>
              <a:t>Bakterilerdeki</a:t>
            </a:r>
            <a:r>
              <a:rPr lang="en-GB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gibi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ters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tekrarlar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bazı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Arkelerde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terminasyonu</a:t>
            </a:r>
            <a:r>
              <a:rPr lang="en-GB" sz="280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</a:rPr>
              <a:t>sağlar</a:t>
            </a:r>
            <a:r>
              <a:rPr lang="en-GB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4513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03648" y="292100"/>
            <a:ext cx="7283152" cy="760636"/>
          </a:xfrm>
          <a:noFill/>
        </p:spPr>
        <p:txBody>
          <a:bodyPr/>
          <a:lstStyle/>
          <a:p>
            <a:r>
              <a:rPr lang="de-DE" b="1" dirty="0">
                <a:solidFill>
                  <a:schemeClr val="tx1"/>
                </a:solidFill>
                <a:effectLst/>
              </a:rPr>
              <a:t>RNA </a:t>
            </a:r>
            <a:r>
              <a:rPr lang="de-DE" b="1" dirty="0" err="1">
                <a:solidFill>
                  <a:schemeClr val="tx1"/>
                </a:solidFill>
                <a:effectLst/>
              </a:rPr>
              <a:t>işlenmesi</a:t>
            </a:r>
            <a:r>
              <a:rPr lang="de-DE" b="1" dirty="0">
                <a:solidFill>
                  <a:schemeClr val="tx1"/>
                </a:solidFill>
                <a:effectLst/>
              </a:rPr>
              <a:t> (</a:t>
            </a:r>
            <a:r>
              <a:rPr lang="de-DE" b="1" dirty="0" err="1">
                <a:solidFill>
                  <a:schemeClr val="tx1"/>
                </a:solidFill>
                <a:effectLst/>
              </a:rPr>
              <a:t>processing</a:t>
            </a:r>
            <a:r>
              <a:rPr lang="de-DE" b="1" dirty="0" smtClean="0">
                <a:solidFill>
                  <a:schemeClr val="tx1"/>
                </a:solidFill>
                <a:effectLst/>
              </a:rPr>
              <a:t>)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412776"/>
            <a:ext cx="8003232" cy="4968552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ökaryotlarda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ise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ilk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sentezlenen</a:t>
            </a:r>
            <a:r>
              <a:rPr lang="de-DE" sz="2800" dirty="0">
                <a:solidFill>
                  <a:schemeClr val="tx1"/>
                </a:solidFill>
                <a:effectLst/>
              </a:rPr>
              <a:t> RNA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işlenerek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olgun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mRNA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oluşturulur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Bu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işlemde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RNA’daki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intron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bölgeler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kesilerek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ekzonlar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birleştirilir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Splicing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adı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verilen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işlemde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spliceosome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olarak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adlandırılan</a:t>
            </a:r>
            <a:r>
              <a:rPr lang="de-DE" sz="2800" dirty="0">
                <a:solidFill>
                  <a:schemeClr val="tx1"/>
                </a:solidFill>
                <a:effectLst/>
              </a:rPr>
              <a:t> RNA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proteinden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oluşan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bir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kompleks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iş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görmektedir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smtClean="0">
                <a:solidFill>
                  <a:schemeClr val="tx1"/>
                </a:solidFill>
                <a:effectLst/>
              </a:rPr>
              <a:t>Hem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prokaryot</a:t>
            </a:r>
            <a:r>
              <a:rPr lang="de-DE" sz="2800" dirty="0">
                <a:solidFill>
                  <a:schemeClr val="tx1"/>
                </a:solidFill>
                <a:effectLst/>
              </a:rPr>
              <a:t> hem de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genlerde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intron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bölgelerinin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olmasına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rağmen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sadece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ökaryotlarda</a:t>
            </a:r>
            <a:r>
              <a:rPr lang="de-DE" sz="2800" dirty="0">
                <a:solidFill>
                  <a:schemeClr val="tx1"/>
                </a:solidFill>
                <a:effectLst/>
              </a:rPr>
              <a:t> RNA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işlenmektedir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Çekirdekte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daha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sonra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olgun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mRNA’nın</a:t>
            </a:r>
            <a:r>
              <a:rPr lang="de-DE" sz="2800" dirty="0">
                <a:solidFill>
                  <a:schemeClr val="tx1"/>
                </a:solidFill>
                <a:effectLst/>
              </a:rPr>
              <a:t> 5’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ucuna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cap</a:t>
            </a:r>
            <a:r>
              <a:rPr lang="de-DE" sz="2800" dirty="0">
                <a:solidFill>
                  <a:schemeClr val="tx1"/>
                </a:solidFill>
                <a:effectLst/>
              </a:rPr>
              <a:t>, 3’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ucuna</a:t>
            </a:r>
            <a:r>
              <a:rPr lang="de-DE" sz="2800" dirty="0">
                <a:solidFill>
                  <a:schemeClr val="tx1"/>
                </a:solidFill>
                <a:effectLst/>
              </a:rPr>
              <a:t> da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poly</a:t>
            </a:r>
            <a:r>
              <a:rPr lang="de-DE" sz="2800" dirty="0">
                <a:solidFill>
                  <a:schemeClr val="tx1"/>
                </a:solidFill>
                <a:effectLst/>
              </a:rPr>
              <a:t> 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kuyruğu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takılmaktadır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159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2852936"/>
            <a:ext cx="7200800" cy="3528392"/>
          </a:xfrm>
          <a:noFill/>
        </p:spPr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</a:rPr>
              <a:t>Enzimatik</a:t>
            </a:r>
            <a:r>
              <a:rPr lang="tr-TR" sz="2400" dirty="0" smtClean="0">
                <a:solidFill>
                  <a:schemeClr val="tx1"/>
                </a:solidFill>
              </a:rPr>
              <a:t> aktivite gösteren </a:t>
            </a:r>
            <a:r>
              <a:rPr lang="en-US" sz="2400" dirty="0" smtClean="0">
                <a:solidFill>
                  <a:schemeClr val="tx1"/>
                </a:solidFill>
              </a:rPr>
              <a:t>RNA mole</a:t>
            </a:r>
            <a:r>
              <a:rPr lang="tr-TR" sz="2400" dirty="0" smtClean="0">
                <a:solidFill>
                  <a:schemeClr val="tx1"/>
                </a:solidFill>
              </a:rPr>
              <a:t>külleri</a:t>
            </a:r>
            <a:r>
              <a:rPr lang="en-US" sz="2400" dirty="0" smtClean="0">
                <a:solidFill>
                  <a:schemeClr val="tx1"/>
                </a:solidFill>
              </a:rPr>
              <a:t>.  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Bunu ilk</a:t>
            </a:r>
            <a:r>
              <a:rPr lang="en-US" sz="2400" dirty="0" smtClean="0">
                <a:solidFill>
                  <a:schemeClr val="tx1"/>
                </a:solidFill>
              </a:rPr>
              <a:t> Sidney Altman </a:t>
            </a:r>
            <a:r>
              <a:rPr lang="tr-TR" sz="2400" dirty="0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Thomas Czech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silli</a:t>
            </a:r>
            <a:r>
              <a:rPr lang="en-US" sz="2400" dirty="0" smtClean="0">
                <a:solidFill>
                  <a:schemeClr val="tx1"/>
                </a:solidFill>
              </a:rPr>
              <a:t> protozoa </a:t>
            </a:r>
            <a:r>
              <a:rPr lang="en-US" sz="2400" i="1" dirty="0" err="1" smtClean="0">
                <a:solidFill>
                  <a:schemeClr val="tx1"/>
                </a:solidFill>
              </a:rPr>
              <a:t>Tetrahymena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thermophil</a:t>
            </a:r>
            <a:r>
              <a:rPr lang="tr-TR" sz="2400" i="1" dirty="0" smtClean="0">
                <a:solidFill>
                  <a:schemeClr val="tx1"/>
                </a:solidFill>
              </a:rPr>
              <a:t>a </a:t>
            </a:r>
            <a:r>
              <a:rPr lang="tr-TR" sz="2400" dirty="0" smtClean="0">
                <a:solidFill>
                  <a:schemeClr val="tx1"/>
                </a:solidFill>
              </a:rPr>
              <a:t>ile yaptıkları çalışmada buldu.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Nobel </a:t>
            </a:r>
            <a:r>
              <a:rPr lang="tr-TR" sz="2400" dirty="0" smtClean="0">
                <a:solidFill>
                  <a:schemeClr val="tx1"/>
                </a:solidFill>
              </a:rPr>
              <a:t>Ödülü (kimya) </a:t>
            </a:r>
            <a:r>
              <a:rPr lang="en-US" sz="2400" dirty="0" smtClean="0">
                <a:solidFill>
                  <a:schemeClr val="tx1"/>
                </a:solidFill>
              </a:rPr>
              <a:t>198</a:t>
            </a:r>
            <a:r>
              <a:rPr lang="tr-TR" sz="2400" dirty="0" smtClean="0">
                <a:solidFill>
                  <a:schemeClr val="tx1"/>
                </a:solidFill>
              </a:rPr>
              <a:t>9 kazandılar</a:t>
            </a:r>
            <a:r>
              <a:rPr lang="en-US" sz="2400" dirty="0" smtClean="0">
                <a:solidFill>
                  <a:schemeClr val="tx1"/>
                </a:solidFill>
              </a:rPr>
              <a:t>.   </a:t>
            </a:r>
            <a:endParaRPr lang="tr-TR" sz="2400" dirty="0" smtClean="0">
              <a:solidFill>
                <a:schemeClr val="tx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903762" y="1700808"/>
            <a:ext cx="822960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4000" b="1" smtClean="0"/>
              <a:t>Ribozim</a:t>
            </a:r>
            <a:r>
              <a:rPr lang="tr-TR" sz="4000" smtClean="0"/>
              <a:t> </a:t>
            </a:r>
            <a:r>
              <a:rPr lang="tr-TR" smtClean="0"/>
              <a:t>(</a:t>
            </a:r>
            <a:r>
              <a:rPr lang="tr-TR" b="1" smtClean="0"/>
              <a:t>ribo</a:t>
            </a:r>
            <a:r>
              <a:rPr lang="tr-TR" smtClean="0"/>
              <a:t>nucleic acid en</a:t>
            </a:r>
            <a:r>
              <a:rPr lang="tr-TR" b="1" smtClean="0"/>
              <a:t>zyme</a:t>
            </a:r>
            <a:r>
              <a:rPr lang="tr-TR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4258816" cy="61662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chemeClr val="tx1"/>
                </a:solidFill>
              </a:rPr>
              <a:t>Arke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intronları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556792"/>
            <a:ext cx="7200800" cy="5157192"/>
          </a:xfrm>
          <a:noFill/>
        </p:spPr>
        <p:txBody>
          <a:bodyPr>
            <a:normAutofit/>
          </a:bodyPr>
          <a:lstStyle/>
          <a:p>
            <a:r>
              <a:rPr lang="tr-TR" sz="2400" dirty="0" err="1" smtClean="0">
                <a:solidFill>
                  <a:schemeClr val="tx1"/>
                </a:solidFill>
              </a:rPr>
              <a:t>Arke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tRNA</a:t>
            </a:r>
            <a:r>
              <a:rPr lang="tr-TR" sz="2400" dirty="0" smtClean="0">
                <a:solidFill>
                  <a:schemeClr val="tx1"/>
                </a:solidFill>
              </a:rPr>
              <a:t> ve </a:t>
            </a:r>
            <a:r>
              <a:rPr lang="tr-TR" sz="2400" dirty="0" err="1" smtClean="0">
                <a:solidFill>
                  <a:schemeClr val="tx1"/>
                </a:solidFill>
              </a:rPr>
              <a:t>rRNA</a:t>
            </a:r>
            <a:r>
              <a:rPr lang="tr-TR" sz="2400" dirty="0" smtClean="0">
                <a:solidFill>
                  <a:schemeClr val="tx1"/>
                </a:solidFill>
              </a:rPr>
              <a:t> kodlayan genlerde bu şekilde işlenen </a:t>
            </a:r>
            <a:r>
              <a:rPr lang="tr-TR" sz="2400" dirty="0" err="1" smtClean="0">
                <a:solidFill>
                  <a:schemeClr val="tx1"/>
                </a:solidFill>
              </a:rPr>
              <a:t>intronlar</a:t>
            </a:r>
            <a:r>
              <a:rPr lang="tr-TR" sz="2400" dirty="0" smtClean="0">
                <a:solidFill>
                  <a:schemeClr val="tx1"/>
                </a:solidFill>
              </a:rPr>
              <a:t> bulunur.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Özel bir </a:t>
            </a:r>
            <a:r>
              <a:rPr lang="tr-TR" sz="2400" dirty="0" err="1" smtClean="0">
                <a:solidFill>
                  <a:schemeClr val="tx1"/>
                </a:solidFill>
              </a:rPr>
              <a:t>endoribonükleaz</a:t>
            </a:r>
            <a:r>
              <a:rPr lang="tr-TR" sz="2400" dirty="0" smtClean="0">
                <a:solidFill>
                  <a:schemeClr val="tx1"/>
                </a:solidFill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</a:rPr>
              <a:t>ekzon</a:t>
            </a:r>
            <a:r>
              <a:rPr lang="tr-TR" sz="2400" dirty="0" smtClean="0">
                <a:solidFill>
                  <a:schemeClr val="tx1"/>
                </a:solidFill>
              </a:rPr>
              <a:t>-</a:t>
            </a:r>
            <a:r>
              <a:rPr lang="tr-TR" sz="2400" dirty="0" err="1" smtClean="0">
                <a:solidFill>
                  <a:schemeClr val="tx1"/>
                </a:solidFill>
              </a:rPr>
              <a:t>intron</a:t>
            </a:r>
            <a:r>
              <a:rPr lang="tr-TR" sz="2400" dirty="0" smtClean="0">
                <a:solidFill>
                  <a:schemeClr val="tx1"/>
                </a:solidFill>
              </a:rPr>
              <a:t> bağlantılarını tanıyıp </a:t>
            </a:r>
            <a:r>
              <a:rPr lang="tr-TR" sz="2400" dirty="0" err="1" smtClean="0">
                <a:solidFill>
                  <a:schemeClr val="tx1"/>
                </a:solidFill>
              </a:rPr>
              <a:t>intronları</a:t>
            </a:r>
            <a:r>
              <a:rPr lang="tr-TR" sz="2400" dirty="0" smtClean="0">
                <a:solidFill>
                  <a:schemeClr val="tx1"/>
                </a:solidFill>
              </a:rPr>
              <a:t> uzaklaştırır.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İki aşamada olur. İlk aşamada </a:t>
            </a:r>
            <a:r>
              <a:rPr lang="tr-TR" sz="2400" dirty="0" err="1" smtClean="0">
                <a:solidFill>
                  <a:schemeClr val="tx1"/>
                </a:solidFill>
              </a:rPr>
              <a:t>endonükleazla</a:t>
            </a:r>
            <a:r>
              <a:rPr lang="tr-TR" sz="2400" dirty="0" smtClean="0">
                <a:solidFill>
                  <a:schemeClr val="tx1"/>
                </a:solidFill>
              </a:rPr>
              <a:t> kesim yapılır, ikinci aşamada </a:t>
            </a:r>
            <a:r>
              <a:rPr lang="tr-TR" sz="2400" dirty="0" err="1" smtClean="0">
                <a:solidFill>
                  <a:schemeClr val="tx1"/>
                </a:solidFill>
              </a:rPr>
              <a:t>ligazla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ekzonlar</a:t>
            </a:r>
            <a:r>
              <a:rPr lang="tr-TR" sz="2400" dirty="0" smtClean="0">
                <a:solidFill>
                  <a:schemeClr val="tx1"/>
                </a:solidFill>
              </a:rPr>
              <a:t> bağlanır.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Katlanmış </a:t>
            </a:r>
            <a:r>
              <a:rPr lang="tr-TR" sz="2400" dirty="0" err="1" smtClean="0">
                <a:solidFill>
                  <a:schemeClr val="tx1"/>
                </a:solidFill>
              </a:rPr>
              <a:t>tRNA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daki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intronlar</a:t>
            </a:r>
            <a:r>
              <a:rPr lang="tr-TR" sz="2400" dirty="0" smtClean="0">
                <a:solidFill>
                  <a:schemeClr val="tx1"/>
                </a:solidFill>
              </a:rPr>
              <a:t> şekil b de okla gösterilen noktalardan kesilir, halkasal </a:t>
            </a:r>
            <a:r>
              <a:rPr lang="tr-TR" sz="2400" dirty="0" err="1" smtClean="0">
                <a:solidFill>
                  <a:schemeClr val="tx1"/>
                </a:solidFill>
              </a:rPr>
              <a:t>intron</a:t>
            </a:r>
            <a:r>
              <a:rPr lang="tr-TR" sz="2400" dirty="0" smtClean="0">
                <a:solidFill>
                  <a:schemeClr val="tx1"/>
                </a:solidFill>
              </a:rPr>
              <a:t> ve </a:t>
            </a:r>
            <a:r>
              <a:rPr lang="tr-TR" sz="2400" dirty="0" err="1" smtClean="0">
                <a:solidFill>
                  <a:schemeClr val="tx1"/>
                </a:solidFill>
              </a:rPr>
              <a:t>tRNA</a:t>
            </a:r>
            <a:r>
              <a:rPr lang="tr-TR" sz="2400" dirty="0" smtClean="0">
                <a:solidFill>
                  <a:schemeClr val="tx1"/>
                </a:solidFill>
              </a:rPr>
              <a:t> oluşur.</a:t>
            </a:r>
          </a:p>
        </p:txBody>
      </p:sp>
    </p:spTree>
    <p:extLst>
      <p:ext uri="{BB962C8B-B14F-4D97-AF65-F5344CB8AC3E}">
        <p14:creationId xmlns:p14="http://schemas.microsoft.com/office/powerpoint/2010/main" val="316593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88628"/>
          </a:xfrm>
          <a:noFill/>
        </p:spPr>
        <p:txBody>
          <a:bodyPr/>
          <a:lstStyle/>
          <a:p>
            <a:pPr algn="ctr"/>
            <a:r>
              <a:rPr lang="de-DE" b="1" dirty="0">
                <a:solidFill>
                  <a:schemeClr val="tx1"/>
                </a:solidFill>
                <a:effectLst/>
              </a:rPr>
              <a:t>Protein </a:t>
            </a:r>
            <a:r>
              <a:rPr lang="de-DE" b="1" dirty="0" err="1" smtClean="0">
                <a:solidFill>
                  <a:schemeClr val="tx1"/>
                </a:solidFill>
                <a:effectLst/>
              </a:rPr>
              <a:t>sentezi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9672" y="1124744"/>
            <a:ext cx="7067128" cy="532859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Ökaryot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ribozomal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RNA’da</a:t>
            </a:r>
            <a:r>
              <a:rPr lang="de-DE" sz="2800" dirty="0">
                <a:solidFill>
                  <a:schemeClr val="tx1"/>
                </a:solidFill>
                <a:effectLst/>
              </a:rPr>
              <a:t> 78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protein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vardır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Bunların</a:t>
            </a:r>
            <a:r>
              <a:rPr lang="de-DE" sz="2800" dirty="0">
                <a:solidFill>
                  <a:schemeClr val="tx1"/>
                </a:solidFill>
                <a:effectLst/>
              </a:rPr>
              <a:t> 34‘ü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bakteri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Arkelerde</a:t>
            </a:r>
            <a:r>
              <a:rPr lang="de-DE" sz="2800" dirty="0">
                <a:solidFill>
                  <a:schemeClr val="tx1"/>
                </a:solidFill>
                <a:effectLst/>
              </a:rPr>
              <a:t>, 33‘ü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Arkelerde</a:t>
            </a:r>
            <a:r>
              <a:rPr lang="de-DE" sz="2800" dirty="0">
                <a:solidFill>
                  <a:schemeClr val="tx1"/>
                </a:solidFill>
                <a:effectLst/>
              </a:rPr>
              <a:t>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kalan</a:t>
            </a:r>
            <a:r>
              <a:rPr lang="de-DE" sz="2800" dirty="0">
                <a:solidFill>
                  <a:schemeClr val="tx1"/>
                </a:solidFill>
                <a:effectLst/>
              </a:rPr>
              <a:t> 11 i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sadece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ökaryotlarda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bulunur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 smtClean="0">
                <a:solidFill>
                  <a:schemeClr val="tx1"/>
                </a:solidFill>
                <a:effectLst/>
              </a:rPr>
              <a:t>Arke</a:t>
            </a:r>
            <a:r>
              <a:rPr lang="de-DE" sz="2800" dirty="0" smtClean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translasyon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faktörleri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ökaryotlardaki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kadar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kompleks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olmasa</a:t>
            </a:r>
            <a:r>
              <a:rPr lang="de-DE" sz="2800" dirty="0">
                <a:solidFill>
                  <a:schemeClr val="tx1"/>
                </a:solidFill>
                <a:effectLst/>
              </a:rPr>
              <a:t> da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ökaryotlara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bakterilerden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daha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fazla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benzer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chemeClr val="tx1"/>
                </a:solidFill>
                <a:effectLst/>
              </a:rPr>
              <a:t>Shine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dalgarno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dizisi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bakteri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Arkelerde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vardır</a:t>
            </a:r>
            <a:r>
              <a:rPr lang="de-DE" sz="2800" dirty="0">
                <a:solidFill>
                  <a:schemeClr val="tx1"/>
                </a:solidFill>
                <a:effectLst/>
              </a:rPr>
              <a:t>,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ökaryotlarda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yoktur</a:t>
            </a:r>
            <a:r>
              <a:rPr lang="de-DE" sz="2800" dirty="0">
                <a:solidFill>
                  <a:schemeClr val="tx1"/>
                </a:solidFill>
                <a:effectLst/>
              </a:rPr>
              <a:t>. 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chemeClr val="tx1"/>
                </a:solidFill>
                <a:effectLst/>
              </a:rPr>
              <a:t>İlk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sentezlenen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amino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asit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Arke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ve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ökaryotlarda</a:t>
            </a:r>
            <a:r>
              <a:rPr lang="de-DE" sz="2800" dirty="0">
                <a:solidFill>
                  <a:schemeClr val="tx1"/>
                </a:solidFill>
                <a:effectLst/>
              </a:rPr>
              <a:t> </a:t>
            </a:r>
            <a:r>
              <a:rPr lang="de-DE" sz="2800" dirty="0" err="1">
                <a:solidFill>
                  <a:schemeClr val="tx1"/>
                </a:solidFill>
                <a:effectLst/>
              </a:rPr>
              <a:t>metionindir</a:t>
            </a:r>
            <a:r>
              <a:rPr lang="de-DE" sz="2800" dirty="0">
                <a:solidFill>
                  <a:schemeClr val="tx1"/>
                </a:solidFill>
                <a:effectLst/>
              </a:rPr>
              <a:t>.</a:t>
            </a:r>
            <a:endParaRPr lang="tr-TR" sz="2800" dirty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</a:pP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68546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6288</TotalTime>
  <Words>518</Words>
  <Application>Microsoft Office PowerPoint</Application>
  <PresentationFormat>Ekran Gösterisi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Archaea Moleküler Biyolojisi</vt:lpstr>
      <vt:lpstr>Archaea Moleküler Biyolojisi</vt:lpstr>
      <vt:lpstr>Archaea Moleküler Biyolojisi</vt:lpstr>
      <vt:lpstr>Archaea Moleküler Biyolojisi</vt:lpstr>
      <vt:lpstr>PowerPoint Sunusu</vt:lpstr>
      <vt:lpstr>RNA işlenmesi (processing)</vt:lpstr>
      <vt:lpstr>PowerPoint Sunusu</vt:lpstr>
      <vt:lpstr>Arke intronları</vt:lpstr>
      <vt:lpstr>Protein sentezi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onur</dc:creator>
  <cp:lastModifiedBy>gönül dönmez</cp:lastModifiedBy>
  <cp:revision>613</cp:revision>
  <dcterms:created xsi:type="dcterms:W3CDTF">2005-03-28T14:51:35Z</dcterms:created>
  <dcterms:modified xsi:type="dcterms:W3CDTF">2019-12-16T11:40:45Z</dcterms:modified>
</cp:coreProperties>
</file>