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620648"/>
            <a:ext cx="9144000" cy="2736850"/>
          </a:xfrm>
          <a:custGeom>
            <a:avLst/>
            <a:gdLst/>
            <a:ahLst/>
            <a:cxnLst/>
            <a:rect l="l" t="t" r="r" b="b"/>
            <a:pathLst>
              <a:path w="9144000" h="2736850">
                <a:moveTo>
                  <a:pt x="8687943" y="0"/>
                </a:moveTo>
                <a:lnTo>
                  <a:pt x="456056" y="0"/>
                </a:lnTo>
                <a:lnTo>
                  <a:pt x="409428" y="2354"/>
                </a:lnTo>
                <a:lnTo>
                  <a:pt x="364147" y="9266"/>
                </a:lnTo>
                <a:lnTo>
                  <a:pt x="320442" y="20506"/>
                </a:lnTo>
                <a:lnTo>
                  <a:pt x="278541" y="35843"/>
                </a:lnTo>
                <a:lnTo>
                  <a:pt x="238676" y="55050"/>
                </a:lnTo>
                <a:lnTo>
                  <a:pt x="201074" y="77895"/>
                </a:lnTo>
                <a:lnTo>
                  <a:pt x="165965" y="104151"/>
                </a:lnTo>
                <a:lnTo>
                  <a:pt x="133578" y="133588"/>
                </a:lnTo>
                <a:lnTo>
                  <a:pt x="104143" y="165975"/>
                </a:lnTo>
                <a:lnTo>
                  <a:pt x="77889" y="201085"/>
                </a:lnTo>
                <a:lnTo>
                  <a:pt x="55045" y="238687"/>
                </a:lnTo>
                <a:lnTo>
                  <a:pt x="35840" y="278552"/>
                </a:lnTo>
                <a:lnTo>
                  <a:pt x="20504" y="320451"/>
                </a:lnTo>
                <a:lnTo>
                  <a:pt x="9265" y="364154"/>
                </a:lnTo>
                <a:lnTo>
                  <a:pt x="2354" y="409433"/>
                </a:lnTo>
                <a:lnTo>
                  <a:pt x="0" y="456056"/>
                </a:lnTo>
                <a:lnTo>
                  <a:pt x="0" y="2280285"/>
                </a:lnTo>
                <a:lnTo>
                  <a:pt x="2354" y="2326908"/>
                </a:lnTo>
                <a:lnTo>
                  <a:pt x="9265" y="2372187"/>
                </a:lnTo>
                <a:lnTo>
                  <a:pt x="20504" y="2415890"/>
                </a:lnTo>
                <a:lnTo>
                  <a:pt x="35840" y="2457789"/>
                </a:lnTo>
                <a:lnTo>
                  <a:pt x="55045" y="2497654"/>
                </a:lnTo>
                <a:lnTo>
                  <a:pt x="77889" y="2535256"/>
                </a:lnTo>
                <a:lnTo>
                  <a:pt x="104143" y="2570366"/>
                </a:lnTo>
                <a:lnTo>
                  <a:pt x="133578" y="2602753"/>
                </a:lnTo>
                <a:lnTo>
                  <a:pt x="165965" y="2632190"/>
                </a:lnTo>
                <a:lnTo>
                  <a:pt x="201074" y="2658446"/>
                </a:lnTo>
                <a:lnTo>
                  <a:pt x="238676" y="2681291"/>
                </a:lnTo>
                <a:lnTo>
                  <a:pt x="278541" y="2700498"/>
                </a:lnTo>
                <a:lnTo>
                  <a:pt x="320442" y="2715835"/>
                </a:lnTo>
                <a:lnTo>
                  <a:pt x="364147" y="2727075"/>
                </a:lnTo>
                <a:lnTo>
                  <a:pt x="409428" y="2733987"/>
                </a:lnTo>
                <a:lnTo>
                  <a:pt x="456056" y="2736341"/>
                </a:lnTo>
                <a:lnTo>
                  <a:pt x="8687943" y="2736341"/>
                </a:lnTo>
                <a:lnTo>
                  <a:pt x="8734566" y="2733987"/>
                </a:lnTo>
                <a:lnTo>
                  <a:pt x="8779845" y="2727075"/>
                </a:lnTo>
                <a:lnTo>
                  <a:pt x="8823548" y="2715835"/>
                </a:lnTo>
                <a:lnTo>
                  <a:pt x="8865447" y="2700498"/>
                </a:lnTo>
                <a:lnTo>
                  <a:pt x="8905312" y="2681291"/>
                </a:lnTo>
                <a:lnTo>
                  <a:pt x="8942914" y="2658446"/>
                </a:lnTo>
                <a:lnTo>
                  <a:pt x="8978024" y="2632190"/>
                </a:lnTo>
                <a:lnTo>
                  <a:pt x="9010411" y="2602753"/>
                </a:lnTo>
                <a:lnTo>
                  <a:pt x="9039848" y="2570366"/>
                </a:lnTo>
                <a:lnTo>
                  <a:pt x="9066104" y="2535256"/>
                </a:lnTo>
                <a:lnTo>
                  <a:pt x="9088949" y="2497654"/>
                </a:lnTo>
                <a:lnTo>
                  <a:pt x="9108156" y="2457789"/>
                </a:lnTo>
                <a:lnTo>
                  <a:pt x="9123493" y="2415890"/>
                </a:lnTo>
                <a:lnTo>
                  <a:pt x="9134733" y="2372187"/>
                </a:lnTo>
                <a:lnTo>
                  <a:pt x="9141645" y="2326908"/>
                </a:lnTo>
                <a:lnTo>
                  <a:pt x="9144000" y="2280285"/>
                </a:lnTo>
                <a:lnTo>
                  <a:pt x="9144000" y="456056"/>
                </a:lnTo>
                <a:lnTo>
                  <a:pt x="9141645" y="409433"/>
                </a:lnTo>
                <a:lnTo>
                  <a:pt x="9134733" y="364154"/>
                </a:lnTo>
                <a:lnTo>
                  <a:pt x="9123493" y="320451"/>
                </a:lnTo>
                <a:lnTo>
                  <a:pt x="9108156" y="278552"/>
                </a:lnTo>
                <a:lnTo>
                  <a:pt x="9088949" y="238687"/>
                </a:lnTo>
                <a:lnTo>
                  <a:pt x="9066104" y="201085"/>
                </a:lnTo>
                <a:lnTo>
                  <a:pt x="9039848" y="165975"/>
                </a:lnTo>
                <a:lnTo>
                  <a:pt x="9010411" y="133588"/>
                </a:lnTo>
                <a:lnTo>
                  <a:pt x="8978024" y="104151"/>
                </a:lnTo>
                <a:lnTo>
                  <a:pt x="8942914" y="77895"/>
                </a:lnTo>
                <a:lnTo>
                  <a:pt x="8905312" y="55050"/>
                </a:lnTo>
                <a:lnTo>
                  <a:pt x="8865447" y="35843"/>
                </a:lnTo>
                <a:lnTo>
                  <a:pt x="8823548" y="20506"/>
                </a:lnTo>
                <a:lnTo>
                  <a:pt x="8779845" y="9266"/>
                </a:lnTo>
                <a:lnTo>
                  <a:pt x="8734566" y="2354"/>
                </a:lnTo>
                <a:lnTo>
                  <a:pt x="868794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20648"/>
            <a:ext cx="9144000" cy="2736850"/>
          </a:xfrm>
          <a:custGeom>
            <a:avLst/>
            <a:gdLst/>
            <a:ahLst/>
            <a:cxnLst/>
            <a:rect l="l" t="t" r="r" b="b"/>
            <a:pathLst>
              <a:path w="9144000" h="2736850">
                <a:moveTo>
                  <a:pt x="0" y="456056"/>
                </a:moveTo>
                <a:lnTo>
                  <a:pt x="2354" y="409433"/>
                </a:lnTo>
                <a:lnTo>
                  <a:pt x="9265" y="364154"/>
                </a:lnTo>
                <a:lnTo>
                  <a:pt x="20504" y="320451"/>
                </a:lnTo>
                <a:lnTo>
                  <a:pt x="35840" y="278552"/>
                </a:lnTo>
                <a:lnTo>
                  <a:pt x="55045" y="238687"/>
                </a:lnTo>
                <a:lnTo>
                  <a:pt x="77889" y="201085"/>
                </a:lnTo>
                <a:lnTo>
                  <a:pt x="104143" y="165975"/>
                </a:lnTo>
                <a:lnTo>
                  <a:pt x="133578" y="133588"/>
                </a:lnTo>
                <a:lnTo>
                  <a:pt x="165965" y="104151"/>
                </a:lnTo>
                <a:lnTo>
                  <a:pt x="201074" y="77895"/>
                </a:lnTo>
                <a:lnTo>
                  <a:pt x="238676" y="55050"/>
                </a:lnTo>
                <a:lnTo>
                  <a:pt x="278541" y="35843"/>
                </a:lnTo>
                <a:lnTo>
                  <a:pt x="320442" y="20506"/>
                </a:lnTo>
                <a:lnTo>
                  <a:pt x="364147" y="9266"/>
                </a:lnTo>
                <a:lnTo>
                  <a:pt x="409428" y="2354"/>
                </a:lnTo>
                <a:lnTo>
                  <a:pt x="456056" y="0"/>
                </a:lnTo>
                <a:lnTo>
                  <a:pt x="8687943" y="0"/>
                </a:lnTo>
                <a:lnTo>
                  <a:pt x="8734566" y="2354"/>
                </a:lnTo>
                <a:lnTo>
                  <a:pt x="8779845" y="9266"/>
                </a:lnTo>
                <a:lnTo>
                  <a:pt x="8823548" y="20506"/>
                </a:lnTo>
                <a:lnTo>
                  <a:pt x="8865447" y="35843"/>
                </a:lnTo>
                <a:lnTo>
                  <a:pt x="8905312" y="55050"/>
                </a:lnTo>
                <a:lnTo>
                  <a:pt x="8942914" y="77895"/>
                </a:lnTo>
                <a:lnTo>
                  <a:pt x="8978024" y="104151"/>
                </a:lnTo>
                <a:lnTo>
                  <a:pt x="9010411" y="133588"/>
                </a:lnTo>
                <a:lnTo>
                  <a:pt x="9039848" y="165975"/>
                </a:lnTo>
                <a:lnTo>
                  <a:pt x="9066104" y="201085"/>
                </a:lnTo>
                <a:lnTo>
                  <a:pt x="9088949" y="238687"/>
                </a:lnTo>
                <a:lnTo>
                  <a:pt x="9108156" y="278552"/>
                </a:lnTo>
                <a:lnTo>
                  <a:pt x="9123493" y="320451"/>
                </a:lnTo>
                <a:lnTo>
                  <a:pt x="9134733" y="364154"/>
                </a:lnTo>
                <a:lnTo>
                  <a:pt x="9141645" y="409433"/>
                </a:lnTo>
                <a:lnTo>
                  <a:pt x="9144000" y="456056"/>
                </a:lnTo>
                <a:lnTo>
                  <a:pt x="9144000" y="2280285"/>
                </a:lnTo>
                <a:lnTo>
                  <a:pt x="9141645" y="2326908"/>
                </a:lnTo>
                <a:lnTo>
                  <a:pt x="9134733" y="2372187"/>
                </a:lnTo>
                <a:lnTo>
                  <a:pt x="9123493" y="2415890"/>
                </a:lnTo>
                <a:lnTo>
                  <a:pt x="9108156" y="2457789"/>
                </a:lnTo>
                <a:lnTo>
                  <a:pt x="9088949" y="2497654"/>
                </a:lnTo>
                <a:lnTo>
                  <a:pt x="9066104" y="2535256"/>
                </a:lnTo>
                <a:lnTo>
                  <a:pt x="9039848" y="2570366"/>
                </a:lnTo>
                <a:lnTo>
                  <a:pt x="9010411" y="2602753"/>
                </a:lnTo>
                <a:lnTo>
                  <a:pt x="8978024" y="2632190"/>
                </a:lnTo>
                <a:lnTo>
                  <a:pt x="8942914" y="2658446"/>
                </a:lnTo>
                <a:lnTo>
                  <a:pt x="8905312" y="2681291"/>
                </a:lnTo>
                <a:lnTo>
                  <a:pt x="8865447" y="2700498"/>
                </a:lnTo>
                <a:lnTo>
                  <a:pt x="8823548" y="2715835"/>
                </a:lnTo>
                <a:lnTo>
                  <a:pt x="8779845" y="2727075"/>
                </a:lnTo>
                <a:lnTo>
                  <a:pt x="8734566" y="2733987"/>
                </a:lnTo>
                <a:lnTo>
                  <a:pt x="8687943" y="2736341"/>
                </a:lnTo>
                <a:lnTo>
                  <a:pt x="456056" y="2736341"/>
                </a:lnTo>
                <a:lnTo>
                  <a:pt x="409428" y="2733987"/>
                </a:lnTo>
                <a:lnTo>
                  <a:pt x="364147" y="2727075"/>
                </a:lnTo>
                <a:lnTo>
                  <a:pt x="320442" y="2715835"/>
                </a:lnTo>
                <a:lnTo>
                  <a:pt x="278541" y="2700498"/>
                </a:lnTo>
                <a:lnTo>
                  <a:pt x="238676" y="2681291"/>
                </a:lnTo>
                <a:lnTo>
                  <a:pt x="201074" y="2658446"/>
                </a:lnTo>
                <a:lnTo>
                  <a:pt x="165965" y="2632190"/>
                </a:lnTo>
                <a:lnTo>
                  <a:pt x="133578" y="2602753"/>
                </a:lnTo>
                <a:lnTo>
                  <a:pt x="104143" y="2570366"/>
                </a:lnTo>
                <a:lnTo>
                  <a:pt x="77889" y="2535256"/>
                </a:lnTo>
                <a:lnTo>
                  <a:pt x="55045" y="2497654"/>
                </a:lnTo>
                <a:lnTo>
                  <a:pt x="35840" y="2457789"/>
                </a:lnTo>
                <a:lnTo>
                  <a:pt x="20504" y="2415890"/>
                </a:lnTo>
                <a:lnTo>
                  <a:pt x="9265" y="2372187"/>
                </a:lnTo>
                <a:lnTo>
                  <a:pt x="2354" y="2326908"/>
                </a:lnTo>
                <a:lnTo>
                  <a:pt x="0" y="2280285"/>
                </a:lnTo>
                <a:lnTo>
                  <a:pt x="0" y="456056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4359" y="825753"/>
            <a:ext cx="7155281" cy="2221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1">
                <a:solidFill>
                  <a:srgbClr val="FFFF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26945" y="3796576"/>
            <a:ext cx="4690109" cy="1196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94303" y="295402"/>
            <a:ext cx="2755392" cy="78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1" i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25" marR="5080" algn="ctr">
              <a:lnSpc>
                <a:spcPct val="100000"/>
              </a:lnSpc>
              <a:spcBef>
                <a:spcPts val="100"/>
              </a:spcBef>
            </a:pPr>
            <a:r>
              <a:rPr spc="-550" dirty="0"/>
              <a:t>SPOR </a:t>
            </a:r>
            <a:r>
              <a:rPr spc="-425" dirty="0"/>
              <a:t>TESİSLERİNİN </a:t>
            </a:r>
            <a:r>
              <a:rPr spc="-385" dirty="0"/>
              <a:t>PLANLANMASI </a:t>
            </a:r>
            <a:r>
              <a:rPr spc="-465" dirty="0"/>
              <a:t>VE  </a:t>
            </a:r>
            <a:r>
              <a:rPr i="1" spc="-395" dirty="0"/>
              <a:t>İŞLETMECİLİĞİ</a:t>
            </a:r>
          </a:p>
          <a:p>
            <a:pPr marL="2233295" marR="2227580" algn="ctr">
              <a:lnSpc>
                <a:spcPct val="100000"/>
              </a:lnSpc>
            </a:pPr>
            <a:r>
              <a:rPr spc="-250" dirty="0">
                <a:solidFill>
                  <a:srgbClr val="FFFFFF"/>
                </a:solidFill>
              </a:rPr>
              <a:t>(Genel </a:t>
            </a:r>
            <a:r>
              <a:rPr spc="-240" dirty="0">
                <a:solidFill>
                  <a:srgbClr val="FFFFFF"/>
                </a:solidFill>
              </a:rPr>
              <a:t>Tekrar)  </a:t>
            </a:r>
            <a:r>
              <a:rPr i="1" spc="-135" dirty="0"/>
              <a:t>(</a:t>
            </a:r>
            <a:r>
              <a:rPr i="1" spc="-135" dirty="0" smtClean="0"/>
              <a:t>1</a:t>
            </a:r>
            <a:r>
              <a:rPr lang="tr-TR" i="1" spc="-135" dirty="0" smtClean="0"/>
              <a:t>4</a:t>
            </a:r>
            <a:r>
              <a:rPr i="1" spc="-135" dirty="0" smtClean="0"/>
              <a:t>)</a:t>
            </a:r>
            <a:endParaRPr i="1" spc="-135" dirty="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27685">
              <a:lnSpc>
                <a:spcPct val="120100"/>
              </a:lnSpc>
              <a:spcBef>
                <a:spcPts val="100"/>
              </a:spcBef>
            </a:pPr>
            <a:r>
              <a:rPr i="1" spc="-270" dirty="0"/>
              <a:t>Doç. </a:t>
            </a:r>
            <a:r>
              <a:rPr i="1" spc="-229" dirty="0"/>
              <a:t>Dr. </a:t>
            </a:r>
            <a:r>
              <a:rPr i="1" spc="-215" dirty="0"/>
              <a:t>Hakan </a:t>
            </a:r>
            <a:r>
              <a:rPr i="1" spc="-310" dirty="0"/>
              <a:t>Sunay  </a:t>
            </a:r>
            <a:r>
              <a:rPr spc="-180" dirty="0"/>
              <a:t>A.Ü. </a:t>
            </a:r>
            <a:r>
              <a:rPr spc="-330" dirty="0"/>
              <a:t>Spor </a:t>
            </a:r>
            <a:r>
              <a:rPr spc="-180" dirty="0"/>
              <a:t>Bilimleri</a:t>
            </a:r>
            <a:r>
              <a:rPr spc="-55" dirty="0"/>
              <a:t> </a:t>
            </a:r>
            <a:r>
              <a:rPr spc="-229" dirty="0"/>
              <a:t>Fakültesi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00125"/>
            <a:ext cx="9144000" cy="4429125"/>
          </a:xfrm>
          <a:custGeom>
            <a:avLst/>
            <a:gdLst/>
            <a:ahLst/>
            <a:cxnLst/>
            <a:rect l="l" t="t" r="r" b="b"/>
            <a:pathLst>
              <a:path w="9144000" h="4429125">
                <a:moveTo>
                  <a:pt x="8405749" y="0"/>
                </a:moveTo>
                <a:lnTo>
                  <a:pt x="738212" y="0"/>
                </a:lnTo>
                <a:lnTo>
                  <a:pt x="689674" y="1569"/>
                </a:lnTo>
                <a:lnTo>
                  <a:pt x="641974" y="6215"/>
                </a:lnTo>
                <a:lnTo>
                  <a:pt x="595210" y="13838"/>
                </a:lnTo>
                <a:lnTo>
                  <a:pt x="549479" y="24342"/>
                </a:lnTo>
                <a:lnTo>
                  <a:pt x="504878" y="37629"/>
                </a:lnTo>
                <a:lnTo>
                  <a:pt x="461505" y="53603"/>
                </a:lnTo>
                <a:lnTo>
                  <a:pt x="419456" y="72166"/>
                </a:lnTo>
                <a:lnTo>
                  <a:pt x="378830" y="93221"/>
                </a:lnTo>
                <a:lnTo>
                  <a:pt x="339722" y="116671"/>
                </a:lnTo>
                <a:lnTo>
                  <a:pt x="302232" y="142418"/>
                </a:lnTo>
                <a:lnTo>
                  <a:pt x="266455" y="170366"/>
                </a:lnTo>
                <a:lnTo>
                  <a:pt x="232489" y="200417"/>
                </a:lnTo>
                <a:lnTo>
                  <a:pt x="200431" y="232474"/>
                </a:lnTo>
                <a:lnTo>
                  <a:pt x="170379" y="266440"/>
                </a:lnTo>
                <a:lnTo>
                  <a:pt x="142431" y="302218"/>
                </a:lnTo>
                <a:lnTo>
                  <a:pt x="116682" y="339710"/>
                </a:lnTo>
                <a:lnTo>
                  <a:pt x="93230" y="378819"/>
                </a:lnTo>
                <a:lnTo>
                  <a:pt x="72174" y="419448"/>
                </a:lnTo>
                <a:lnTo>
                  <a:pt x="53609" y="461501"/>
                </a:lnTo>
                <a:lnTo>
                  <a:pt x="37634" y="504878"/>
                </a:lnTo>
                <a:lnTo>
                  <a:pt x="24345" y="549485"/>
                </a:lnTo>
                <a:lnTo>
                  <a:pt x="13840" y="595222"/>
                </a:lnTo>
                <a:lnTo>
                  <a:pt x="6216" y="641994"/>
                </a:lnTo>
                <a:lnTo>
                  <a:pt x="1570" y="689702"/>
                </a:lnTo>
                <a:lnTo>
                  <a:pt x="0" y="738251"/>
                </a:lnTo>
                <a:lnTo>
                  <a:pt x="0" y="3690874"/>
                </a:lnTo>
                <a:lnTo>
                  <a:pt x="1570" y="3739422"/>
                </a:lnTo>
                <a:lnTo>
                  <a:pt x="6216" y="3787130"/>
                </a:lnTo>
                <a:lnTo>
                  <a:pt x="13840" y="3833902"/>
                </a:lnTo>
                <a:lnTo>
                  <a:pt x="24345" y="3879639"/>
                </a:lnTo>
                <a:lnTo>
                  <a:pt x="37634" y="3924246"/>
                </a:lnTo>
                <a:lnTo>
                  <a:pt x="53609" y="3967623"/>
                </a:lnTo>
                <a:lnTo>
                  <a:pt x="72174" y="4009676"/>
                </a:lnTo>
                <a:lnTo>
                  <a:pt x="93230" y="4050305"/>
                </a:lnTo>
                <a:lnTo>
                  <a:pt x="116682" y="4089414"/>
                </a:lnTo>
                <a:lnTo>
                  <a:pt x="142431" y="4126906"/>
                </a:lnTo>
                <a:lnTo>
                  <a:pt x="170379" y="4162684"/>
                </a:lnTo>
                <a:lnTo>
                  <a:pt x="200431" y="4196650"/>
                </a:lnTo>
                <a:lnTo>
                  <a:pt x="232489" y="4228707"/>
                </a:lnTo>
                <a:lnTo>
                  <a:pt x="266455" y="4258758"/>
                </a:lnTo>
                <a:lnTo>
                  <a:pt x="302232" y="4286706"/>
                </a:lnTo>
                <a:lnTo>
                  <a:pt x="339722" y="4312453"/>
                </a:lnTo>
                <a:lnTo>
                  <a:pt x="378830" y="4335903"/>
                </a:lnTo>
                <a:lnTo>
                  <a:pt x="419456" y="4356958"/>
                </a:lnTo>
                <a:lnTo>
                  <a:pt x="461505" y="4375521"/>
                </a:lnTo>
                <a:lnTo>
                  <a:pt x="504878" y="4391495"/>
                </a:lnTo>
                <a:lnTo>
                  <a:pt x="549479" y="4404782"/>
                </a:lnTo>
                <a:lnTo>
                  <a:pt x="595210" y="4415286"/>
                </a:lnTo>
                <a:lnTo>
                  <a:pt x="641974" y="4422909"/>
                </a:lnTo>
                <a:lnTo>
                  <a:pt x="689674" y="4427555"/>
                </a:lnTo>
                <a:lnTo>
                  <a:pt x="738212" y="4429125"/>
                </a:lnTo>
                <a:lnTo>
                  <a:pt x="8405749" y="4429125"/>
                </a:lnTo>
                <a:lnTo>
                  <a:pt x="8454297" y="4427555"/>
                </a:lnTo>
                <a:lnTo>
                  <a:pt x="8502005" y="4422909"/>
                </a:lnTo>
                <a:lnTo>
                  <a:pt x="8548777" y="4415286"/>
                </a:lnTo>
                <a:lnTo>
                  <a:pt x="8594514" y="4404782"/>
                </a:lnTo>
                <a:lnTo>
                  <a:pt x="8639121" y="4391495"/>
                </a:lnTo>
                <a:lnTo>
                  <a:pt x="8682498" y="4375521"/>
                </a:lnTo>
                <a:lnTo>
                  <a:pt x="8724551" y="4356958"/>
                </a:lnTo>
                <a:lnTo>
                  <a:pt x="8765180" y="4335903"/>
                </a:lnTo>
                <a:lnTo>
                  <a:pt x="8804289" y="4312453"/>
                </a:lnTo>
                <a:lnTo>
                  <a:pt x="8841781" y="4286706"/>
                </a:lnTo>
                <a:lnTo>
                  <a:pt x="8877559" y="4258758"/>
                </a:lnTo>
                <a:lnTo>
                  <a:pt x="8911525" y="4228707"/>
                </a:lnTo>
                <a:lnTo>
                  <a:pt x="8943582" y="4196650"/>
                </a:lnTo>
                <a:lnTo>
                  <a:pt x="8973633" y="4162684"/>
                </a:lnTo>
                <a:lnTo>
                  <a:pt x="9001581" y="4126906"/>
                </a:lnTo>
                <a:lnTo>
                  <a:pt x="9027328" y="4089414"/>
                </a:lnTo>
                <a:lnTo>
                  <a:pt x="9050778" y="4050305"/>
                </a:lnTo>
                <a:lnTo>
                  <a:pt x="9071833" y="4009676"/>
                </a:lnTo>
                <a:lnTo>
                  <a:pt x="9090396" y="3967623"/>
                </a:lnTo>
                <a:lnTo>
                  <a:pt x="9106370" y="3924246"/>
                </a:lnTo>
                <a:lnTo>
                  <a:pt x="9119657" y="3879639"/>
                </a:lnTo>
                <a:lnTo>
                  <a:pt x="9130161" y="3833902"/>
                </a:lnTo>
                <a:lnTo>
                  <a:pt x="9137784" y="3787130"/>
                </a:lnTo>
                <a:lnTo>
                  <a:pt x="9142430" y="3739422"/>
                </a:lnTo>
                <a:lnTo>
                  <a:pt x="9144000" y="3690874"/>
                </a:lnTo>
                <a:lnTo>
                  <a:pt x="9144000" y="738251"/>
                </a:lnTo>
                <a:lnTo>
                  <a:pt x="9142430" y="689702"/>
                </a:lnTo>
                <a:lnTo>
                  <a:pt x="9137784" y="641994"/>
                </a:lnTo>
                <a:lnTo>
                  <a:pt x="9130161" y="595222"/>
                </a:lnTo>
                <a:lnTo>
                  <a:pt x="9119657" y="549485"/>
                </a:lnTo>
                <a:lnTo>
                  <a:pt x="9106370" y="504878"/>
                </a:lnTo>
                <a:lnTo>
                  <a:pt x="9090396" y="461501"/>
                </a:lnTo>
                <a:lnTo>
                  <a:pt x="9071833" y="419448"/>
                </a:lnTo>
                <a:lnTo>
                  <a:pt x="9050778" y="378819"/>
                </a:lnTo>
                <a:lnTo>
                  <a:pt x="9027328" y="339710"/>
                </a:lnTo>
                <a:lnTo>
                  <a:pt x="9001581" y="302218"/>
                </a:lnTo>
                <a:lnTo>
                  <a:pt x="8973633" y="266440"/>
                </a:lnTo>
                <a:lnTo>
                  <a:pt x="8943582" y="232474"/>
                </a:lnTo>
                <a:lnTo>
                  <a:pt x="8911525" y="200417"/>
                </a:lnTo>
                <a:lnTo>
                  <a:pt x="8877559" y="170366"/>
                </a:lnTo>
                <a:lnTo>
                  <a:pt x="8841781" y="142418"/>
                </a:lnTo>
                <a:lnTo>
                  <a:pt x="8804289" y="116671"/>
                </a:lnTo>
                <a:lnTo>
                  <a:pt x="8765180" y="93221"/>
                </a:lnTo>
                <a:lnTo>
                  <a:pt x="8724551" y="72166"/>
                </a:lnTo>
                <a:lnTo>
                  <a:pt x="8682498" y="53603"/>
                </a:lnTo>
                <a:lnTo>
                  <a:pt x="8639121" y="37629"/>
                </a:lnTo>
                <a:lnTo>
                  <a:pt x="8594514" y="24342"/>
                </a:lnTo>
                <a:lnTo>
                  <a:pt x="8548777" y="13838"/>
                </a:lnTo>
                <a:lnTo>
                  <a:pt x="8502005" y="6215"/>
                </a:lnTo>
                <a:lnTo>
                  <a:pt x="8454297" y="1569"/>
                </a:lnTo>
                <a:lnTo>
                  <a:pt x="840574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000125"/>
            <a:ext cx="9144000" cy="4429125"/>
          </a:xfrm>
          <a:custGeom>
            <a:avLst/>
            <a:gdLst/>
            <a:ahLst/>
            <a:cxnLst/>
            <a:rect l="l" t="t" r="r" b="b"/>
            <a:pathLst>
              <a:path w="9144000" h="4429125">
                <a:moveTo>
                  <a:pt x="0" y="738251"/>
                </a:moveTo>
                <a:lnTo>
                  <a:pt x="1570" y="689702"/>
                </a:lnTo>
                <a:lnTo>
                  <a:pt x="6216" y="641994"/>
                </a:lnTo>
                <a:lnTo>
                  <a:pt x="13840" y="595222"/>
                </a:lnTo>
                <a:lnTo>
                  <a:pt x="24345" y="549485"/>
                </a:lnTo>
                <a:lnTo>
                  <a:pt x="37634" y="504878"/>
                </a:lnTo>
                <a:lnTo>
                  <a:pt x="53609" y="461501"/>
                </a:lnTo>
                <a:lnTo>
                  <a:pt x="72174" y="419448"/>
                </a:lnTo>
                <a:lnTo>
                  <a:pt x="93230" y="378819"/>
                </a:lnTo>
                <a:lnTo>
                  <a:pt x="116682" y="339710"/>
                </a:lnTo>
                <a:lnTo>
                  <a:pt x="142431" y="302218"/>
                </a:lnTo>
                <a:lnTo>
                  <a:pt x="170379" y="266440"/>
                </a:lnTo>
                <a:lnTo>
                  <a:pt x="200431" y="232474"/>
                </a:lnTo>
                <a:lnTo>
                  <a:pt x="232489" y="200417"/>
                </a:lnTo>
                <a:lnTo>
                  <a:pt x="266455" y="170366"/>
                </a:lnTo>
                <a:lnTo>
                  <a:pt x="302232" y="142418"/>
                </a:lnTo>
                <a:lnTo>
                  <a:pt x="339722" y="116671"/>
                </a:lnTo>
                <a:lnTo>
                  <a:pt x="378830" y="93221"/>
                </a:lnTo>
                <a:lnTo>
                  <a:pt x="419456" y="72166"/>
                </a:lnTo>
                <a:lnTo>
                  <a:pt x="461505" y="53603"/>
                </a:lnTo>
                <a:lnTo>
                  <a:pt x="504878" y="37629"/>
                </a:lnTo>
                <a:lnTo>
                  <a:pt x="549479" y="24342"/>
                </a:lnTo>
                <a:lnTo>
                  <a:pt x="595210" y="13838"/>
                </a:lnTo>
                <a:lnTo>
                  <a:pt x="641974" y="6215"/>
                </a:lnTo>
                <a:lnTo>
                  <a:pt x="689674" y="1569"/>
                </a:lnTo>
                <a:lnTo>
                  <a:pt x="738212" y="0"/>
                </a:lnTo>
                <a:lnTo>
                  <a:pt x="8405749" y="0"/>
                </a:lnTo>
                <a:lnTo>
                  <a:pt x="8454297" y="1569"/>
                </a:lnTo>
                <a:lnTo>
                  <a:pt x="8502005" y="6215"/>
                </a:lnTo>
                <a:lnTo>
                  <a:pt x="8548777" y="13838"/>
                </a:lnTo>
                <a:lnTo>
                  <a:pt x="8594514" y="24342"/>
                </a:lnTo>
                <a:lnTo>
                  <a:pt x="8639121" y="37629"/>
                </a:lnTo>
                <a:lnTo>
                  <a:pt x="8682498" y="53603"/>
                </a:lnTo>
                <a:lnTo>
                  <a:pt x="8724551" y="72166"/>
                </a:lnTo>
                <a:lnTo>
                  <a:pt x="8765180" y="93221"/>
                </a:lnTo>
                <a:lnTo>
                  <a:pt x="8804289" y="116671"/>
                </a:lnTo>
                <a:lnTo>
                  <a:pt x="8841781" y="142418"/>
                </a:lnTo>
                <a:lnTo>
                  <a:pt x="8877559" y="170366"/>
                </a:lnTo>
                <a:lnTo>
                  <a:pt x="8911525" y="200417"/>
                </a:lnTo>
                <a:lnTo>
                  <a:pt x="8943582" y="232474"/>
                </a:lnTo>
                <a:lnTo>
                  <a:pt x="8973633" y="266440"/>
                </a:lnTo>
                <a:lnTo>
                  <a:pt x="9001581" y="302218"/>
                </a:lnTo>
                <a:lnTo>
                  <a:pt x="9027328" y="339710"/>
                </a:lnTo>
                <a:lnTo>
                  <a:pt x="9050778" y="378819"/>
                </a:lnTo>
                <a:lnTo>
                  <a:pt x="9071833" y="419448"/>
                </a:lnTo>
                <a:lnTo>
                  <a:pt x="9090396" y="461501"/>
                </a:lnTo>
                <a:lnTo>
                  <a:pt x="9106370" y="504878"/>
                </a:lnTo>
                <a:lnTo>
                  <a:pt x="9119657" y="549485"/>
                </a:lnTo>
                <a:lnTo>
                  <a:pt x="9130161" y="595222"/>
                </a:lnTo>
                <a:lnTo>
                  <a:pt x="9137784" y="641994"/>
                </a:lnTo>
                <a:lnTo>
                  <a:pt x="9142430" y="689702"/>
                </a:lnTo>
                <a:lnTo>
                  <a:pt x="9144000" y="738251"/>
                </a:lnTo>
                <a:lnTo>
                  <a:pt x="9144000" y="3690874"/>
                </a:lnTo>
                <a:lnTo>
                  <a:pt x="9142430" y="3739422"/>
                </a:lnTo>
                <a:lnTo>
                  <a:pt x="9137784" y="3787130"/>
                </a:lnTo>
                <a:lnTo>
                  <a:pt x="9130161" y="3833902"/>
                </a:lnTo>
                <a:lnTo>
                  <a:pt x="9119657" y="3879639"/>
                </a:lnTo>
                <a:lnTo>
                  <a:pt x="9106370" y="3924246"/>
                </a:lnTo>
                <a:lnTo>
                  <a:pt x="9090396" y="3967623"/>
                </a:lnTo>
                <a:lnTo>
                  <a:pt x="9071833" y="4009676"/>
                </a:lnTo>
                <a:lnTo>
                  <a:pt x="9050778" y="4050305"/>
                </a:lnTo>
                <a:lnTo>
                  <a:pt x="9027328" y="4089414"/>
                </a:lnTo>
                <a:lnTo>
                  <a:pt x="9001581" y="4126906"/>
                </a:lnTo>
                <a:lnTo>
                  <a:pt x="8973633" y="4162684"/>
                </a:lnTo>
                <a:lnTo>
                  <a:pt x="8943582" y="4196650"/>
                </a:lnTo>
                <a:lnTo>
                  <a:pt x="8911525" y="4228707"/>
                </a:lnTo>
                <a:lnTo>
                  <a:pt x="8877559" y="4258758"/>
                </a:lnTo>
                <a:lnTo>
                  <a:pt x="8841781" y="4286706"/>
                </a:lnTo>
                <a:lnTo>
                  <a:pt x="8804289" y="4312453"/>
                </a:lnTo>
                <a:lnTo>
                  <a:pt x="8765180" y="4335903"/>
                </a:lnTo>
                <a:lnTo>
                  <a:pt x="8724551" y="4356958"/>
                </a:lnTo>
                <a:lnTo>
                  <a:pt x="8682498" y="4375521"/>
                </a:lnTo>
                <a:lnTo>
                  <a:pt x="8639121" y="4391495"/>
                </a:lnTo>
                <a:lnTo>
                  <a:pt x="8594514" y="4404782"/>
                </a:lnTo>
                <a:lnTo>
                  <a:pt x="8548777" y="4415286"/>
                </a:lnTo>
                <a:lnTo>
                  <a:pt x="8502005" y="4422909"/>
                </a:lnTo>
                <a:lnTo>
                  <a:pt x="8454297" y="4427555"/>
                </a:lnTo>
                <a:lnTo>
                  <a:pt x="8405749" y="4429125"/>
                </a:lnTo>
                <a:lnTo>
                  <a:pt x="738212" y="4429125"/>
                </a:lnTo>
                <a:lnTo>
                  <a:pt x="689674" y="4427555"/>
                </a:lnTo>
                <a:lnTo>
                  <a:pt x="641974" y="4422909"/>
                </a:lnTo>
                <a:lnTo>
                  <a:pt x="595210" y="4415286"/>
                </a:lnTo>
                <a:lnTo>
                  <a:pt x="549479" y="4404782"/>
                </a:lnTo>
                <a:lnTo>
                  <a:pt x="504878" y="4391495"/>
                </a:lnTo>
                <a:lnTo>
                  <a:pt x="461505" y="4375521"/>
                </a:lnTo>
                <a:lnTo>
                  <a:pt x="419456" y="4356958"/>
                </a:lnTo>
                <a:lnTo>
                  <a:pt x="378830" y="4335903"/>
                </a:lnTo>
                <a:lnTo>
                  <a:pt x="339722" y="4312453"/>
                </a:lnTo>
                <a:lnTo>
                  <a:pt x="302232" y="4286706"/>
                </a:lnTo>
                <a:lnTo>
                  <a:pt x="266455" y="4258758"/>
                </a:lnTo>
                <a:lnTo>
                  <a:pt x="232489" y="4228707"/>
                </a:lnTo>
                <a:lnTo>
                  <a:pt x="200431" y="4196650"/>
                </a:lnTo>
                <a:lnTo>
                  <a:pt x="170379" y="4162684"/>
                </a:lnTo>
                <a:lnTo>
                  <a:pt x="142431" y="4126906"/>
                </a:lnTo>
                <a:lnTo>
                  <a:pt x="116682" y="4089414"/>
                </a:lnTo>
                <a:lnTo>
                  <a:pt x="93230" y="4050305"/>
                </a:lnTo>
                <a:lnTo>
                  <a:pt x="72174" y="4009676"/>
                </a:lnTo>
                <a:lnTo>
                  <a:pt x="53609" y="3967623"/>
                </a:lnTo>
                <a:lnTo>
                  <a:pt x="37634" y="3924246"/>
                </a:lnTo>
                <a:lnTo>
                  <a:pt x="24345" y="3879639"/>
                </a:lnTo>
                <a:lnTo>
                  <a:pt x="13840" y="3833902"/>
                </a:lnTo>
                <a:lnTo>
                  <a:pt x="6216" y="3787130"/>
                </a:lnTo>
                <a:lnTo>
                  <a:pt x="1570" y="3739422"/>
                </a:lnTo>
                <a:lnTo>
                  <a:pt x="0" y="3690874"/>
                </a:lnTo>
                <a:lnTo>
                  <a:pt x="0" y="73825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93014" y="197174"/>
            <a:ext cx="8354695" cy="5097145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2075814">
              <a:lnSpc>
                <a:spcPct val="100000"/>
              </a:lnSpc>
              <a:spcBef>
                <a:spcPts val="1320"/>
              </a:spcBef>
            </a:pPr>
            <a:r>
              <a:rPr sz="2800" b="1" i="1" spc="-240" dirty="0">
                <a:latin typeface="Arial"/>
                <a:cs typeface="Arial"/>
              </a:rPr>
              <a:t>Büyüklük </a:t>
            </a:r>
            <a:r>
              <a:rPr sz="2800" b="1" i="1" spc="-245" dirty="0">
                <a:latin typeface="Arial"/>
                <a:cs typeface="Arial"/>
              </a:rPr>
              <a:t>Açısından</a:t>
            </a:r>
            <a:r>
              <a:rPr sz="2800" b="1" i="1" spc="-55" dirty="0">
                <a:latin typeface="Arial"/>
                <a:cs typeface="Arial"/>
              </a:rPr>
              <a:t> </a:t>
            </a:r>
            <a:r>
              <a:rPr sz="2800" b="1" i="1" spc="-160" dirty="0">
                <a:latin typeface="Arial"/>
                <a:cs typeface="Arial"/>
              </a:rPr>
              <a:t>İşletmeler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745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i="1" spc="-495" dirty="0">
                <a:solidFill>
                  <a:srgbClr val="FFFFFF"/>
                </a:solidFill>
                <a:latin typeface="Arial"/>
                <a:cs typeface="Arial"/>
              </a:rPr>
              <a:t>1.CÜCE </a:t>
            </a:r>
            <a:r>
              <a:rPr sz="4000" b="1" i="1" spc="-300" dirty="0">
                <a:solidFill>
                  <a:srgbClr val="FFFFFF"/>
                </a:solidFill>
                <a:latin typeface="Arial"/>
                <a:cs typeface="Arial"/>
              </a:rPr>
              <a:t>(YARIM) </a:t>
            </a:r>
            <a:r>
              <a:rPr sz="4000" b="1" i="1" spc="-520" dirty="0">
                <a:solidFill>
                  <a:srgbClr val="FFFFFF"/>
                </a:solidFill>
                <a:latin typeface="Arial"/>
                <a:cs typeface="Arial"/>
              </a:rPr>
              <a:t>İŞLETMELER: </a:t>
            </a:r>
            <a:r>
              <a:rPr sz="2400" b="1" i="1" spc="-120" dirty="0">
                <a:latin typeface="Arial"/>
                <a:cs typeface="Arial"/>
              </a:rPr>
              <a:t>1</a:t>
            </a:r>
            <a:r>
              <a:rPr sz="2400" b="1" i="1" spc="-45" dirty="0">
                <a:latin typeface="Arial"/>
                <a:cs typeface="Arial"/>
              </a:rPr>
              <a:t> </a:t>
            </a:r>
            <a:r>
              <a:rPr sz="2400" b="1" i="1" spc="-190" dirty="0">
                <a:latin typeface="Arial"/>
                <a:cs typeface="Arial"/>
              </a:rPr>
              <a:t>personel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965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i="1" spc="-445" dirty="0">
                <a:solidFill>
                  <a:srgbClr val="FFFFFF"/>
                </a:solidFill>
                <a:latin typeface="Arial"/>
                <a:cs typeface="Arial"/>
              </a:rPr>
              <a:t>2.KÜÇÜK </a:t>
            </a:r>
            <a:r>
              <a:rPr sz="4000" b="1" i="1" spc="-520" dirty="0">
                <a:solidFill>
                  <a:srgbClr val="FFFFFF"/>
                </a:solidFill>
                <a:latin typeface="Arial"/>
                <a:cs typeface="Arial"/>
              </a:rPr>
              <a:t>İŞLETMELER: </a:t>
            </a:r>
            <a:r>
              <a:rPr sz="2400" b="1" i="1" spc="-190" dirty="0">
                <a:latin typeface="Arial"/>
                <a:cs typeface="Arial"/>
              </a:rPr>
              <a:t>personel </a:t>
            </a:r>
            <a:r>
              <a:rPr sz="2400" b="1" i="1" spc="-160" dirty="0">
                <a:latin typeface="Arial"/>
                <a:cs typeface="Arial"/>
              </a:rPr>
              <a:t>sayısı,1-6</a:t>
            </a:r>
            <a:r>
              <a:rPr sz="2400" b="1" i="1" spc="-125" dirty="0">
                <a:latin typeface="Arial"/>
                <a:cs typeface="Arial"/>
              </a:rPr>
              <a:t> </a:t>
            </a:r>
            <a:r>
              <a:rPr sz="2400" b="1" i="1" spc="-145" dirty="0">
                <a:latin typeface="Arial"/>
                <a:cs typeface="Arial"/>
              </a:rPr>
              <a:t>olan</a:t>
            </a:r>
            <a:endParaRPr sz="2400">
              <a:latin typeface="Arial"/>
              <a:cs typeface="Arial"/>
            </a:endParaRPr>
          </a:p>
          <a:p>
            <a:pPr marL="355600" marR="5080" indent="-342900">
              <a:lnSpc>
                <a:spcPct val="102099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i="1" spc="-445" dirty="0">
                <a:solidFill>
                  <a:srgbClr val="FFFFFF"/>
                </a:solidFill>
                <a:latin typeface="Arial"/>
                <a:cs typeface="Arial"/>
              </a:rPr>
              <a:t>3.ORTA </a:t>
            </a:r>
            <a:r>
              <a:rPr sz="4000" b="1" i="1" spc="-530" dirty="0">
                <a:solidFill>
                  <a:srgbClr val="FFFFFF"/>
                </a:solidFill>
                <a:latin typeface="Arial"/>
                <a:cs typeface="Arial"/>
              </a:rPr>
              <a:t>BÜYÜKLÜKTEKİ </a:t>
            </a:r>
            <a:r>
              <a:rPr sz="4000" b="1" i="1" spc="-520" dirty="0">
                <a:solidFill>
                  <a:srgbClr val="FFFFFF"/>
                </a:solidFill>
                <a:latin typeface="Arial"/>
                <a:cs typeface="Arial"/>
              </a:rPr>
              <a:t>İŞLETMELER: </a:t>
            </a:r>
            <a:r>
              <a:rPr sz="2400" b="1" i="1" spc="-95" dirty="0">
                <a:latin typeface="Arial"/>
                <a:cs typeface="Arial"/>
              </a:rPr>
              <a:t>6-  </a:t>
            </a:r>
            <a:r>
              <a:rPr sz="2400" b="1" i="1" spc="-120" dirty="0">
                <a:latin typeface="Arial"/>
                <a:cs typeface="Arial"/>
              </a:rPr>
              <a:t>50</a:t>
            </a:r>
            <a:r>
              <a:rPr sz="2400" b="1" i="1" spc="-140" dirty="0">
                <a:latin typeface="Arial"/>
                <a:cs typeface="Arial"/>
              </a:rPr>
              <a:t> </a:t>
            </a:r>
            <a:r>
              <a:rPr sz="2400" b="1" i="1" spc="-190" dirty="0">
                <a:latin typeface="Arial"/>
                <a:cs typeface="Arial"/>
              </a:rPr>
              <a:t>personel</a:t>
            </a:r>
            <a:endParaRPr sz="2400">
              <a:latin typeface="Arial"/>
              <a:cs typeface="Arial"/>
            </a:endParaRPr>
          </a:p>
          <a:p>
            <a:pPr marL="355600" marR="458470" indent="-342900">
              <a:lnSpc>
                <a:spcPct val="102099"/>
              </a:lnSpc>
              <a:spcBef>
                <a:spcPts val="7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i="1" spc="-395" dirty="0">
                <a:solidFill>
                  <a:srgbClr val="FFFFFF"/>
                </a:solidFill>
                <a:latin typeface="Arial"/>
                <a:cs typeface="Arial"/>
              </a:rPr>
              <a:t>4.BÜYÜK </a:t>
            </a:r>
            <a:r>
              <a:rPr sz="4000" b="1" i="1" spc="-520" dirty="0">
                <a:solidFill>
                  <a:srgbClr val="FFFFFF"/>
                </a:solidFill>
                <a:latin typeface="Arial"/>
                <a:cs typeface="Arial"/>
              </a:rPr>
              <a:t>İŞLETMELER: </a:t>
            </a:r>
            <a:r>
              <a:rPr sz="2400" b="1" i="1" spc="-210" dirty="0">
                <a:latin typeface="Arial"/>
                <a:cs typeface="Arial"/>
              </a:rPr>
              <a:t>Personel </a:t>
            </a:r>
            <a:r>
              <a:rPr sz="2400" b="1" i="1" spc="-204" dirty="0">
                <a:latin typeface="Arial"/>
                <a:cs typeface="Arial"/>
              </a:rPr>
              <a:t>sayısı </a:t>
            </a:r>
            <a:r>
              <a:rPr sz="2400" b="1" i="1" spc="-120" dirty="0">
                <a:latin typeface="Arial"/>
                <a:cs typeface="Arial"/>
              </a:rPr>
              <a:t>50 </a:t>
            </a:r>
            <a:r>
              <a:rPr sz="2400" b="1" i="1" spc="-190" dirty="0">
                <a:latin typeface="Arial"/>
                <a:cs typeface="Arial"/>
              </a:rPr>
              <a:t>den </a:t>
            </a:r>
            <a:r>
              <a:rPr sz="2400" b="1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fazla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0"/>
              </a:spcBef>
              <a:buFont typeface="Arial"/>
              <a:buChar char="•"/>
              <a:tabLst>
                <a:tab pos="355600" algn="l"/>
              </a:tabLst>
            </a:pPr>
            <a:r>
              <a:rPr sz="4000" b="1" i="1" spc="-330" dirty="0">
                <a:solidFill>
                  <a:srgbClr val="FFFFFF"/>
                </a:solidFill>
                <a:latin typeface="Arial"/>
                <a:cs typeface="Arial"/>
              </a:rPr>
              <a:t>5.DEV </a:t>
            </a:r>
            <a:r>
              <a:rPr sz="4000" b="1" i="1" spc="-520" dirty="0">
                <a:solidFill>
                  <a:srgbClr val="FFFFFF"/>
                </a:solidFill>
                <a:latin typeface="Arial"/>
                <a:cs typeface="Arial"/>
              </a:rPr>
              <a:t>İŞLETMELER: </a:t>
            </a:r>
            <a:r>
              <a:rPr sz="2400" b="1" i="1" spc="-210" dirty="0">
                <a:latin typeface="Arial"/>
                <a:cs typeface="Arial"/>
              </a:rPr>
              <a:t>Personel </a:t>
            </a:r>
            <a:r>
              <a:rPr sz="2400" b="1" i="1" spc="-204" dirty="0">
                <a:latin typeface="Arial"/>
                <a:cs typeface="Arial"/>
              </a:rPr>
              <a:t>sayısı </a:t>
            </a:r>
            <a:r>
              <a:rPr sz="2400" b="1" i="1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2000 </a:t>
            </a:r>
            <a:r>
              <a:rPr sz="2400" b="1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den</a:t>
            </a:r>
            <a:r>
              <a:rPr sz="2400" b="1" i="1" u="heavy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fazla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928624"/>
            <a:ext cx="9144000" cy="5001260"/>
          </a:xfrm>
          <a:custGeom>
            <a:avLst/>
            <a:gdLst/>
            <a:ahLst/>
            <a:cxnLst/>
            <a:rect l="l" t="t" r="r" b="b"/>
            <a:pathLst>
              <a:path w="9144000" h="5001260">
                <a:moveTo>
                  <a:pt x="8310499" y="0"/>
                </a:moveTo>
                <a:lnTo>
                  <a:pt x="833462" y="0"/>
                </a:lnTo>
                <a:lnTo>
                  <a:pt x="786167" y="1319"/>
                </a:lnTo>
                <a:lnTo>
                  <a:pt x="739563" y="5231"/>
                </a:lnTo>
                <a:lnTo>
                  <a:pt x="693722" y="11666"/>
                </a:lnTo>
                <a:lnTo>
                  <a:pt x="648714" y="20552"/>
                </a:lnTo>
                <a:lnTo>
                  <a:pt x="604609" y="31819"/>
                </a:lnTo>
                <a:lnTo>
                  <a:pt x="561478" y="45397"/>
                </a:lnTo>
                <a:lnTo>
                  <a:pt x="519390" y="61215"/>
                </a:lnTo>
                <a:lnTo>
                  <a:pt x="478417" y="79204"/>
                </a:lnTo>
                <a:lnTo>
                  <a:pt x="438629" y="99291"/>
                </a:lnTo>
                <a:lnTo>
                  <a:pt x="400096" y="121408"/>
                </a:lnTo>
                <a:lnTo>
                  <a:pt x="362888" y="145484"/>
                </a:lnTo>
                <a:lnTo>
                  <a:pt x="327076" y="171448"/>
                </a:lnTo>
                <a:lnTo>
                  <a:pt x="292730" y="199230"/>
                </a:lnTo>
                <a:lnTo>
                  <a:pt x="259921" y="228759"/>
                </a:lnTo>
                <a:lnTo>
                  <a:pt x="228718" y="259965"/>
                </a:lnTo>
                <a:lnTo>
                  <a:pt x="199193" y="292778"/>
                </a:lnTo>
                <a:lnTo>
                  <a:pt x="171415" y="327127"/>
                </a:lnTo>
                <a:lnTo>
                  <a:pt x="145455" y="362942"/>
                </a:lnTo>
                <a:lnTo>
                  <a:pt x="121383" y="400152"/>
                </a:lnTo>
                <a:lnTo>
                  <a:pt x="99270" y="438687"/>
                </a:lnTo>
                <a:lnTo>
                  <a:pt x="79186" y="478476"/>
                </a:lnTo>
                <a:lnTo>
                  <a:pt x="61201" y="519449"/>
                </a:lnTo>
                <a:lnTo>
                  <a:pt x="45386" y="561536"/>
                </a:lnTo>
                <a:lnTo>
                  <a:pt x="31811" y="604667"/>
                </a:lnTo>
                <a:lnTo>
                  <a:pt x="20547" y="648769"/>
                </a:lnTo>
                <a:lnTo>
                  <a:pt x="11663" y="693775"/>
                </a:lnTo>
                <a:lnTo>
                  <a:pt x="5230" y="739612"/>
                </a:lnTo>
                <a:lnTo>
                  <a:pt x="1319" y="786211"/>
                </a:lnTo>
                <a:lnTo>
                  <a:pt x="0" y="833501"/>
                </a:lnTo>
                <a:lnTo>
                  <a:pt x="0" y="4167251"/>
                </a:lnTo>
                <a:lnTo>
                  <a:pt x="1319" y="4214540"/>
                </a:lnTo>
                <a:lnTo>
                  <a:pt x="5230" y="4261138"/>
                </a:lnTo>
                <a:lnTo>
                  <a:pt x="11663" y="4306975"/>
                </a:lnTo>
                <a:lnTo>
                  <a:pt x="20547" y="4351979"/>
                </a:lnTo>
                <a:lnTo>
                  <a:pt x="31811" y="4396080"/>
                </a:lnTo>
                <a:lnTo>
                  <a:pt x="45386" y="4439209"/>
                </a:lnTo>
                <a:lnTo>
                  <a:pt x="61201" y="4481294"/>
                </a:lnTo>
                <a:lnTo>
                  <a:pt x="79186" y="4522266"/>
                </a:lnTo>
                <a:lnTo>
                  <a:pt x="99270" y="4562053"/>
                </a:lnTo>
                <a:lnTo>
                  <a:pt x="121383" y="4600585"/>
                </a:lnTo>
                <a:lnTo>
                  <a:pt x="145455" y="4637793"/>
                </a:lnTo>
                <a:lnTo>
                  <a:pt x="171415" y="4673605"/>
                </a:lnTo>
                <a:lnTo>
                  <a:pt x="199193" y="4707951"/>
                </a:lnTo>
                <a:lnTo>
                  <a:pt x="228718" y="4740762"/>
                </a:lnTo>
                <a:lnTo>
                  <a:pt x="259921" y="4771965"/>
                </a:lnTo>
                <a:lnTo>
                  <a:pt x="292730" y="4801492"/>
                </a:lnTo>
                <a:lnTo>
                  <a:pt x="327076" y="4829271"/>
                </a:lnTo>
                <a:lnTo>
                  <a:pt x="362888" y="4855232"/>
                </a:lnTo>
                <a:lnTo>
                  <a:pt x="400096" y="4879306"/>
                </a:lnTo>
                <a:lnTo>
                  <a:pt x="438629" y="4901420"/>
                </a:lnTo>
                <a:lnTo>
                  <a:pt x="478417" y="4921506"/>
                </a:lnTo>
                <a:lnTo>
                  <a:pt x="519390" y="4939492"/>
                </a:lnTo>
                <a:lnTo>
                  <a:pt x="561478" y="4955309"/>
                </a:lnTo>
                <a:lnTo>
                  <a:pt x="604609" y="4968885"/>
                </a:lnTo>
                <a:lnTo>
                  <a:pt x="648714" y="4980151"/>
                </a:lnTo>
                <a:lnTo>
                  <a:pt x="693722" y="4989036"/>
                </a:lnTo>
                <a:lnTo>
                  <a:pt x="739563" y="4995469"/>
                </a:lnTo>
                <a:lnTo>
                  <a:pt x="786167" y="4999381"/>
                </a:lnTo>
                <a:lnTo>
                  <a:pt x="833462" y="5000701"/>
                </a:lnTo>
                <a:lnTo>
                  <a:pt x="8310499" y="5000701"/>
                </a:lnTo>
                <a:lnTo>
                  <a:pt x="8357801" y="4999381"/>
                </a:lnTo>
                <a:lnTo>
                  <a:pt x="8404410" y="4995469"/>
                </a:lnTo>
                <a:lnTo>
                  <a:pt x="8450256" y="4989036"/>
                </a:lnTo>
                <a:lnTo>
                  <a:pt x="8495269" y="4980151"/>
                </a:lnTo>
                <a:lnTo>
                  <a:pt x="8539377" y="4968885"/>
                </a:lnTo>
                <a:lnTo>
                  <a:pt x="8582512" y="4955309"/>
                </a:lnTo>
                <a:lnTo>
                  <a:pt x="8624603" y="4939492"/>
                </a:lnTo>
                <a:lnTo>
                  <a:pt x="8665578" y="4921506"/>
                </a:lnTo>
                <a:lnTo>
                  <a:pt x="8705369" y="4901420"/>
                </a:lnTo>
                <a:lnTo>
                  <a:pt x="8743904" y="4879306"/>
                </a:lnTo>
                <a:lnTo>
                  <a:pt x="8781113" y="4855232"/>
                </a:lnTo>
                <a:lnTo>
                  <a:pt x="8816926" y="4829271"/>
                </a:lnTo>
                <a:lnTo>
                  <a:pt x="8851273" y="4801492"/>
                </a:lnTo>
                <a:lnTo>
                  <a:pt x="8884083" y="4771965"/>
                </a:lnTo>
                <a:lnTo>
                  <a:pt x="8915286" y="4740762"/>
                </a:lnTo>
                <a:lnTo>
                  <a:pt x="8944811" y="4707951"/>
                </a:lnTo>
                <a:lnTo>
                  <a:pt x="8972589" y="4673605"/>
                </a:lnTo>
                <a:lnTo>
                  <a:pt x="8998549" y="4637793"/>
                </a:lnTo>
                <a:lnTo>
                  <a:pt x="9022620" y="4600585"/>
                </a:lnTo>
                <a:lnTo>
                  <a:pt x="9044733" y="4562053"/>
                </a:lnTo>
                <a:lnTo>
                  <a:pt x="9064816" y="4522266"/>
                </a:lnTo>
                <a:lnTo>
                  <a:pt x="9082801" y="4481294"/>
                </a:lnTo>
                <a:lnTo>
                  <a:pt x="9098615" y="4439209"/>
                </a:lnTo>
                <a:lnTo>
                  <a:pt x="9112189" y="4396080"/>
                </a:lnTo>
                <a:lnTo>
                  <a:pt x="9123454" y="4351979"/>
                </a:lnTo>
                <a:lnTo>
                  <a:pt x="9132337" y="4306975"/>
                </a:lnTo>
                <a:lnTo>
                  <a:pt x="9138769" y="4261138"/>
                </a:lnTo>
                <a:lnTo>
                  <a:pt x="9142680" y="4214540"/>
                </a:lnTo>
                <a:lnTo>
                  <a:pt x="9144000" y="4167251"/>
                </a:lnTo>
                <a:lnTo>
                  <a:pt x="9144000" y="833501"/>
                </a:lnTo>
                <a:lnTo>
                  <a:pt x="9142680" y="786211"/>
                </a:lnTo>
                <a:lnTo>
                  <a:pt x="9138769" y="739612"/>
                </a:lnTo>
                <a:lnTo>
                  <a:pt x="9132337" y="693775"/>
                </a:lnTo>
                <a:lnTo>
                  <a:pt x="9123454" y="648769"/>
                </a:lnTo>
                <a:lnTo>
                  <a:pt x="9112189" y="604667"/>
                </a:lnTo>
                <a:lnTo>
                  <a:pt x="9098615" y="561536"/>
                </a:lnTo>
                <a:lnTo>
                  <a:pt x="9082801" y="519449"/>
                </a:lnTo>
                <a:lnTo>
                  <a:pt x="9064816" y="478476"/>
                </a:lnTo>
                <a:lnTo>
                  <a:pt x="9044733" y="438687"/>
                </a:lnTo>
                <a:lnTo>
                  <a:pt x="9022620" y="400152"/>
                </a:lnTo>
                <a:lnTo>
                  <a:pt x="8998549" y="362942"/>
                </a:lnTo>
                <a:lnTo>
                  <a:pt x="8972589" y="327127"/>
                </a:lnTo>
                <a:lnTo>
                  <a:pt x="8944811" y="292778"/>
                </a:lnTo>
                <a:lnTo>
                  <a:pt x="8915286" y="259965"/>
                </a:lnTo>
                <a:lnTo>
                  <a:pt x="8884083" y="228759"/>
                </a:lnTo>
                <a:lnTo>
                  <a:pt x="8851273" y="199230"/>
                </a:lnTo>
                <a:lnTo>
                  <a:pt x="8816926" y="171448"/>
                </a:lnTo>
                <a:lnTo>
                  <a:pt x="8781113" y="145484"/>
                </a:lnTo>
                <a:lnTo>
                  <a:pt x="8743904" y="121408"/>
                </a:lnTo>
                <a:lnTo>
                  <a:pt x="8705369" y="99291"/>
                </a:lnTo>
                <a:lnTo>
                  <a:pt x="8665578" y="79204"/>
                </a:lnTo>
                <a:lnTo>
                  <a:pt x="8624603" y="61215"/>
                </a:lnTo>
                <a:lnTo>
                  <a:pt x="8582512" y="45397"/>
                </a:lnTo>
                <a:lnTo>
                  <a:pt x="8539377" y="31819"/>
                </a:lnTo>
                <a:lnTo>
                  <a:pt x="8495269" y="20552"/>
                </a:lnTo>
                <a:lnTo>
                  <a:pt x="8450256" y="11666"/>
                </a:lnTo>
                <a:lnTo>
                  <a:pt x="8404410" y="5231"/>
                </a:lnTo>
                <a:lnTo>
                  <a:pt x="8357801" y="1319"/>
                </a:lnTo>
                <a:lnTo>
                  <a:pt x="831049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928624"/>
            <a:ext cx="9144000" cy="5001260"/>
          </a:xfrm>
          <a:custGeom>
            <a:avLst/>
            <a:gdLst/>
            <a:ahLst/>
            <a:cxnLst/>
            <a:rect l="l" t="t" r="r" b="b"/>
            <a:pathLst>
              <a:path w="9144000" h="5001260">
                <a:moveTo>
                  <a:pt x="0" y="833501"/>
                </a:moveTo>
                <a:lnTo>
                  <a:pt x="1319" y="786211"/>
                </a:lnTo>
                <a:lnTo>
                  <a:pt x="5230" y="739612"/>
                </a:lnTo>
                <a:lnTo>
                  <a:pt x="11663" y="693775"/>
                </a:lnTo>
                <a:lnTo>
                  <a:pt x="20547" y="648769"/>
                </a:lnTo>
                <a:lnTo>
                  <a:pt x="31811" y="604667"/>
                </a:lnTo>
                <a:lnTo>
                  <a:pt x="45386" y="561536"/>
                </a:lnTo>
                <a:lnTo>
                  <a:pt x="61201" y="519449"/>
                </a:lnTo>
                <a:lnTo>
                  <a:pt x="79186" y="478476"/>
                </a:lnTo>
                <a:lnTo>
                  <a:pt x="99270" y="438687"/>
                </a:lnTo>
                <a:lnTo>
                  <a:pt x="121383" y="400152"/>
                </a:lnTo>
                <a:lnTo>
                  <a:pt x="145455" y="362942"/>
                </a:lnTo>
                <a:lnTo>
                  <a:pt x="171415" y="327127"/>
                </a:lnTo>
                <a:lnTo>
                  <a:pt x="199193" y="292778"/>
                </a:lnTo>
                <a:lnTo>
                  <a:pt x="228718" y="259965"/>
                </a:lnTo>
                <a:lnTo>
                  <a:pt x="259921" y="228759"/>
                </a:lnTo>
                <a:lnTo>
                  <a:pt x="292730" y="199230"/>
                </a:lnTo>
                <a:lnTo>
                  <a:pt x="327076" y="171448"/>
                </a:lnTo>
                <a:lnTo>
                  <a:pt x="362888" y="145484"/>
                </a:lnTo>
                <a:lnTo>
                  <a:pt x="400096" y="121408"/>
                </a:lnTo>
                <a:lnTo>
                  <a:pt x="438629" y="99291"/>
                </a:lnTo>
                <a:lnTo>
                  <a:pt x="478417" y="79204"/>
                </a:lnTo>
                <a:lnTo>
                  <a:pt x="519390" y="61215"/>
                </a:lnTo>
                <a:lnTo>
                  <a:pt x="561478" y="45397"/>
                </a:lnTo>
                <a:lnTo>
                  <a:pt x="604609" y="31819"/>
                </a:lnTo>
                <a:lnTo>
                  <a:pt x="648714" y="20552"/>
                </a:lnTo>
                <a:lnTo>
                  <a:pt x="693722" y="11666"/>
                </a:lnTo>
                <a:lnTo>
                  <a:pt x="739563" y="5231"/>
                </a:lnTo>
                <a:lnTo>
                  <a:pt x="786167" y="1319"/>
                </a:lnTo>
                <a:lnTo>
                  <a:pt x="833462" y="0"/>
                </a:lnTo>
                <a:lnTo>
                  <a:pt x="8310499" y="0"/>
                </a:lnTo>
                <a:lnTo>
                  <a:pt x="8357801" y="1319"/>
                </a:lnTo>
                <a:lnTo>
                  <a:pt x="8404410" y="5231"/>
                </a:lnTo>
                <a:lnTo>
                  <a:pt x="8450256" y="11666"/>
                </a:lnTo>
                <a:lnTo>
                  <a:pt x="8495269" y="20552"/>
                </a:lnTo>
                <a:lnTo>
                  <a:pt x="8539377" y="31819"/>
                </a:lnTo>
                <a:lnTo>
                  <a:pt x="8582512" y="45397"/>
                </a:lnTo>
                <a:lnTo>
                  <a:pt x="8624603" y="61215"/>
                </a:lnTo>
                <a:lnTo>
                  <a:pt x="8665578" y="79204"/>
                </a:lnTo>
                <a:lnTo>
                  <a:pt x="8705369" y="99291"/>
                </a:lnTo>
                <a:lnTo>
                  <a:pt x="8743904" y="121408"/>
                </a:lnTo>
                <a:lnTo>
                  <a:pt x="8781113" y="145484"/>
                </a:lnTo>
                <a:lnTo>
                  <a:pt x="8816926" y="171448"/>
                </a:lnTo>
                <a:lnTo>
                  <a:pt x="8851273" y="199230"/>
                </a:lnTo>
                <a:lnTo>
                  <a:pt x="8884083" y="228759"/>
                </a:lnTo>
                <a:lnTo>
                  <a:pt x="8915286" y="259965"/>
                </a:lnTo>
                <a:lnTo>
                  <a:pt x="8944811" y="292778"/>
                </a:lnTo>
                <a:lnTo>
                  <a:pt x="8972589" y="327127"/>
                </a:lnTo>
                <a:lnTo>
                  <a:pt x="8998549" y="362942"/>
                </a:lnTo>
                <a:lnTo>
                  <a:pt x="9022620" y="400152"/>
                </a:lnTo>
                <a:lnTo>
                  <a:pt x="9044733" y="438687"/>
                </a:lnTo>
                <a:lnTo>
                  <a:pt x="9064816" y="478476"/>
                </a:lnTo>
                <a:lnTo>
                  <a:pt x="9082801" y="519449"/>
                </a:lnTo>
                <a:lnTo>
                  <a:pt x="9098615" y="561536"/>
                </a:lnTo>
                <a:lnTo>
                  <a:pt x="9112189" y="604667"/>
                </a:lnTo>
                <a:lnTo>
                  <a:pt x="9123454" y="648769"/>
                </a:lnTo>
                <a:lnTo>
                  <a:pt x="9132337" y="693775"/>
                </a:lnTo>
                <a:lnTo>
                  <a:pt x="9138769" y="739612"/>
                </a:lnTo>
                <a:lnTo>
                  <a:pt x="9142680" y="786211"/>
                </a:lnTo>
                <a:lnTo>
                  <a:pt x="9144000" y="833501"/>
                </a:lnTo>
                <a:lnTo>
                  <a:pt x="9144000" y="4167251"/>
                </a:lnTo>
                <a:lnTo>
                  <a:pt x="9142680" y="4214540"/>
                </a:lnTo>
                <a:lnTo>
                  <a:pt x="9138769" y="4261138"/>
                </a:lnTo>
                <a:lnTo>
                  <a:pt x="9132337" y="4306975"/>
                </a:lnTo>
                <a:lnTo>
                  <a:pt x="9123454" y="4351979"/>
                </a:lnTo>
                <a:lnTo>
                  <a:pt x="9112189" y="4396080"/>
                </a:lnTo>
                <a:lnTo>
                  <a:pt x="9098615" y="4439209"/>
                </a:lnTo>
                <a:lnTo>
                  <a:pt x="9082801" y="4481294"/>
                </a:lnTo>
                <a:lnTo>
                  <a:pt x="9064816" y="4522266"/>
                </a:lnTo>
                <a:lnTo>
                  <a:pt x="9044733" y="4562053"/>
                </a:lnTo>
                <a:lnTo>
                  <a:pt x="9022620" y="4600585"/>
                </a:lnTo>
                <a:lnTo>
                  <a:pt x="8998549" y="4637793"/>
                </a:lnTo>
                <a:lnTo>
                  <a:pt x="8972589" y="4673605"/>
                </a:lnTo>
                <a:lnTo>
                  <a:pt x="8944811" y="4707951"/>
                </a:lnTo>
                <a:lnTo>
                  <a:pt x="8915286" y="4740762"/>
                </a:lnTo>
                <a:lnTo>
                  <a:pt x="8884083" y="4771965"/>
                </a:lnTo>
                <a:lnTo>
                  <a:pt x="8851273" y="4801492"/>
                </a:lnTo>
                <a:lnTo>
                  <a:pt x="8816926" y="4829271"/>
                </a:lnTo>
                <a:lnTo>
                  <a:pt x="8781113" y="4855232"/>
                </a:lnTo>
                <a:lnTo>
                  <a:pt x="8743904" y="4879306"/>
                </a:lnTo>
                <a:lnTo>
                  <a:pt x="8705369" y="4901420"/>
                </a:lnTo>
                <a:lnTo>
                  <a:pt x="8665578" y="4921506"/>
                </a:lnTo>
                <a:lnTo>
                  <a:pt x="8624603" y="4939492"/>
                </a:lnTo>
                <a:lnTo>
                  <a:pt x="8582512" y="4955309"/>
                </a:lnTo>
                <a:lnTo>
                  <a:pt x="8539377" y="4968885"/>
                </a:lnTo>
                <a:lnTo>
                  <a:pt x="8495269" y="4980151"/>
                </a:lnTo>
                <a:lnTo>
                  <a:pt x="8450256" y="4989036"/>
                </a:lnTo>
                <a:lnTo>
                  <a:pt x="8404410" y="4995469"/>
                </a:lnTo>
                <a:lnTo>
                  <a:pt x="8357801" y="4999381"/>
                </a:lnTo>
                <a:lnTo>
                  <a:pt x="8310499" y="5000701"/>
                </a:lnTo>
                <a:lnTo>
                  <a:pt x="833462" y="5000701"/>
                </a:lnTo>
                <a:lnTo>
                  <a:pt x="786167" y="4999381"/>
                </a:lnTo>
                <a:lnTo>
                  <a:pt x="739563" y="4995469"/>
                </a:lnTo>
                <a:lnTo>
                  <a:pt x="693722" y="4989036"/>
                </a:lnTo>
                <a:lnTo>
                  <a:pt x="648714" y="4980151"/>
                </a:lnTo>
                <a:lnTo>
                  <a:pt x="604609" y="4968885"/>
                </a:lnTo>
                <a:lnTo>
                  <a:pt x="561478" y="4955309"/>
                </a:lnTo>
                <a:lnTo>
                  <a:pt x="519390" y="4939492"/>
                </a:lnTo>
                <a:lnTo>
                  <a:pt x="478417" y="4921506"/>
                </a:lnTo>
                <a:lnTo>
                  <a:pt x="438629" y="4901420"/>
                </a:lnTo>
                <a:lnTo>
                  <a:pt x="400096" y="4879306"/>
                </a:lnTo>
                <a:lnTo>
                  <a:pt x="362888" y="4855232"/>
                </a:lnTo>
                <a:lnTo>
                  <a:pt x="327076" y="4829271"/>
                </a:lnTo>
                <a:lnTo>
                  <a:pt x="292730" y="4801492"/>
                </a:lnTo>
                <a:lnTo>
                  <a:pt x="259921" y="4771965"/>
                </a:lnTo>
                <a:lnTo>
                  <a:pt x="228718" y="4740762"/>
                </a:lnTo>
                <a:lnTo>
                  <a:pt x="199193" y="4707951"/>
                </a:lnTo>
                <a:lnTo>
                  <a:pt x="171415" y="4673605"/>
                </a:lnTo>
                <a:lnTo>
                  <a:pt x="145455" y="4637793"/>
                </a:lnTo>
                <a:lnTo>
                  <a:pt x="121383" y="4600585"/>
                </a:lnTo>
                <a:lnTo>
                  <a:pt x="99270" y="4562053"/>
                </a:lnTo>
                <a:lnTo>
                  <a:pt x="79186" y="4522266"/>
                </a:lnTo>
                <a:lnTo>
                  <a:pt x="61201" y="4481294"/>
                </a:lnTo>
                <a:lnTo>
                  <a:pt x="45386" y="4439209"/>
                </a:lnTo>
                <a:lnTo>
                  <a:pt x="31811" y="4396080"/>
                </a:lnTo>
                <a:lnTo>
                  <a:pt x="20547" y="4351979"/>
                </a:lnTo>
                <a:lnTo>
                  <a:pt x="11663" y="4306975"/>
                </a:lnTo>
                <a:lnTo>
                  <a:pt x="5230" y="4261138"/>
                </a:lnTo>
                <a:lnTo>
                  <a:pt x="1319" y="4214540"/>
                </a:lnTo>
                <a:lnTo>
                  <a:pt x="0" y="4167251"/>
                </a:lnTo>
                <a:lnTo>
                  <a:pt x="0" y="83350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301877" y="386334"/>
            <a:ext cx="65424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35" dirty="0"/>
              <a:t>İŞLETMENİN </a:t>
            </a:r>
            <a:r>
              <a:rPr sz="2400" spc="-285" dirty="0"/>
              <a:t>DİĞER </a:t>
            </a:r>
            <a:r>
              <a:rPr sz="2400" spc="-165" dirty="0"/>
              <a:t>BİLİM </a:t>
            </a:r>
            <a:r>
              <a:rPr sz="2400" spc="-305" dirty="0"/>
              <a:t>DALLARI İLE </a:t>
            </a:r>
            <a:r>
              <a:rPr sz="2400" spc="-290" dirty="0"/>
              <a:t>OLAN</a:t>
            </a:r>
            <a:r>
              <a:rPr sz="2400" spc="-335" dirty="0"/>
              <a:t> </a:t>
            </a:r>
            <a:r>
              <a:rPr sz="2400" spc="-245" dirty="0"/>
              <a:t>İLİŞKİSİ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293014" y="823341"/>
            <a:ext cx="8314055" cy="441579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60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İKTİSAT </a:t>
            </a:r>
            <a:r>
              <a:rPr sz="3600" b="1" i="1" spc="-46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İŞLETME </a:t>
            </a:r>
            <a:r>
              <a:rPr sz="3600" b="1" i="1" spc="-240" dirty="0">
                <a:solidFill>
                  <a:srgbClr val="FFFFFF"/>
                </a:solidFill>
                <a:latin typeface="Arial"/>
                <a:cs typeface="Arial"/>
              </a:rPr>
              <a:t>BİLİM</a:t>
            </a:r>
            <a:r>
              <a:rPr sz="3600" b="1" i="1" spc="-5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i="1" spc="-385" dirty="0">
                <a:solidFill>
                  <a:srgbClr val="FFFFFF"/>
                </a:solidFill>
                <a:latin typeface="Arial"/>
                <a:cs typeface="Arial"/>
              </a:rPr>
              <a:t>DALI</a:t>
            </a:r>
            <a:endParaRPr sz="3600">
              <a:latin typeface="Arial"/>
              <a:cs typeface="Arial"/>
            </a:endParaRPr>
          </a:p>
          <a:p>
            <a:pPr marL="355600" marR="49149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i="1" spc="-420" dirty="0">
                <a:solidFill>
                  <a:srgbClr val="FFFFFF"/>
                </a:solidFill>
                <a:latin typeface="Arial"/>
                <a:cs typeface="Arial"/>
              </a:rPr>
              <a:t>DAVRANIŞ </a:t>
            </a:r>
            <a:r>
              <a:rPr sz="3600" b="1" i="1" spc="-350" dirty="0">
                <a:solidFill>
                  <a:srgbClr val="FFFFFF"/>
                </a:solidFill>
                <a:latin typeface="Arial"/>
                <a:cs typeface="Arial"/>
              </a:rPr>
              <a:t>BİLİMLERİ </a:t>
            </a:r>
            <a:r>
              <a:rPr sz="3600" b="1" i="1" spc="-46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İŞLETME </a:t>
            </a:r>
            <a:r>
              <a:rPr sz="3600" b="1" i="1" spc="-240" dirty="0">
                <a:solidFill>
                  <a:srgbClr val="FFFFFF"/>
                </a:solidFill>
                <a:latin typeface="Arial"/>
                <a:cs typeface="Arial"/>
              </a:rPr>
              <a:t>BİLİM  </a:t>
            </a:r>
            <a:r>
              <a:rPr sz="3600" b="1" i="1" spc="-385" dirty="0">
                <a:solidFill>
                  <a:srgbClr val="FFFFFF"/>
                </a:solidFill>
                <a:latin typeface="Arial"/>
                <a:cs typeface="Arial"/>
              </a:rPr>
              <a:t>DALI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9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i="1" spc="-434" dirty="0">
                <a:solidFill>
                  <a:srgbClr val="FFFFFF"/>
                </a:solidFill>
                <a:latin typeface="Arial"/>
                <a:cs typeface="Arial"/>
              </a:rPr>
              <a:t>HUKUK </a:t>
            </a:r>
            <a:r>
              <a:rPr sz="3600" b="1" i="1" spc="-46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İŞLETME </a:t>
            </a:r>
            <a:r>
              <a:rPr sz="3600" b="1" i="1" spc="-240" dirty="0">
                <a:solidFill>
                  <a:srgbClr val="FFFFFF"/>
                </a:solidFill>
                <a:latin typeface="Arial"/>
                <a:cs typeface="Arial"/>
              </a:rPr>
              <a:t>BİLİM</a:t>
            </a:r>
            <a:r>
              <a:rPr sz="3600" b="1" i="1" spc="-5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i="1" spc="-385" dirty="0">
                <a:solidFill>
                  <a:srgbClr val="FFFFFF"/>
                </a:solidFill>
                <a:latin typeface="Arial"/>
                <a:cs typeface="Arial"/>
              </a:rPr>
              <a:t>DALI</a:t>
            </a:r>
            <a:endParaRPr sz="3600">
              <a:latin typeface="Arial"/>
              <a:cs typeface="Arial"/>
            </a:endParaRPr>
          </a:p>
          <a:p>
            <a:pPr marL="355600" marR="9525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i="1" spc="-370" dirty="0">
                <a:solidFill>
                  <a:srgbClr val="FFFFFF"/>
                </a:solidFill>
                <a:latin typeface="Arial"/>
                <a:cs typeface="Arial"/>
              </a:rPr>
              <a:t>MATEMATİK </a:t>
            </a:r>
            <a:r>
              <a:rPr sz="3600" b="1" i="1" spc="-450" dirty="0">
                <a:solidFill>
                  <a:srgbClr val="FFFFFF"/>
                </a:solidFill>
                <a:latin typeface="Arial"/>
                <a:cs typeface="Arial"/>
              </a:rPr>
              <a:t>İSTATİSTİK </a:t>
            </a:r>
            <a:r>
              <a:rPr sz="3600" b="1" i="1" spc="-46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İŞLETME </a:t>
            </a:r>
            <a:r>
              <a:rPr sz="3600" b="1" i="1" spc="-240" dirty="0">
                <a:solidFill>
                  <a:srgbClr val="FFFFFF"/>
                </a:solidFill>
                <a:latin typeface="Arial"/>
                <a:cs typeface="Arial"/>
              </a:rPr>
              <a:t>BİLİM  </a:t>
            </a:r>
            <a:r>
              <a:rPr sz="3600" b="1" i="1" spc="-385" dirty="0">
                <a:solidFill>
                  <a:srgbClr val="FFFFFF"/>
                </a:solidFill>
                <a:latin typeface="Arial"/>
                <a:cs typeface="Arial"/>
              </a:rPr>
              <a:t>DALI</a:t>
            </a:r>
            <a:endParaRPr sz="36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5600" algn="l"/>
              </a:tabLst>
            </a:pPr>
            <a:r>
              <a:rPr sz="3600" b="1" i="1" spc="-395" dirty="0">
                <a:solidFill>
                  <a:srgbClr val="FFFFFF"/>
                </a:solidFill>
                <a:latin typeface="Arial"/>
                <a:cs typeface="Arial"/>
              </a:rPr>
              <a:t>BİLGİ </a:t>
            </a:r>
            <a:r>
              <a:rPr sz="3600" b="1" i="1" spc="-475" dirty="0">
                <a:solidFill>
                  <a:srgbClr val="FFFFFF"/>
                </a:solidFill>
                <a:latin typeface="Arial"/>
                <a:cs typeface="Arial"/>
              </a:rPr>
              <a:t>TEKNOLOJİSİ </a:t>
            </a:r>
            <a:r>
              <a:rPr sz="3600" b="1" i="1" spc="-465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3600" b="1" i="1" spc="-430" dirty="0">
                <a:solidFill>
                  <a:srgbClr val="FFFFFF"/>
                </a:solidFill>
                <a:latin typeface="Arial"/>
                <a:cs typeface="Arial"/>
              </a:rPr>
              <a:t>İŞLETME </a:t>
            </a:r>
            <a:r>
              <a:rPr sz="3600" b="1" i="1" spc="-240" dirty="0">
                <a:solidFill>
                  <a:srgbClr val="FFFFFF"/>
                </a:solidFill>
                <a:latin typeface="Arial"/>
                <a:cs typeface="Arial"/>
              </a:rPr>
              <a:t>BİLİM</a:t>
            </a:r>
            <a:r>
              <a:rPr sz="3600" b="1" i="1" spc="-25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600" b="1" i="1" spc="-385" dirty="0">
                <a:solidFill>
                  <a:srgbClr val="FFFFFF"/>
                </a:solidFill>
                <a:latin typeface="Arial"/>
                <a:cs typeface="Arial"/>
              </a:rPr>
              <a:t>DALI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11074"/>
            <a:ext cx="8895715" cy="643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65350">
              <a:lnSpc>
                <a:spcPct val="100000"/>
              </a:lnSpc>
              <a:spcBef>
                <a:spcPts val="100"/>
              </a:spcBef>
            </a:pPr>
            <a:r>
              <a:rPr sz="2000" b="1" i="1" spc="-120" dirty="0">
                <a:latin typeface="Arial"/>
                <a:cs typeface="Arial"/>
              </a:rPr>
              <a:t>İşletme </a:t>
            </a:r>
            <a:r>
              <a:rPr sz="2000" b="1" i="1" spc="-145" dirty="0">
                <a:latin typeface="Arial"/>
                <a:cs typeface="Arial"/>
              </a:rPr>
              <a:t>İçinden </a:t>
            </a:r>
            <a:r>
              <a:rPr sz="2000" b="1" i="1" spc="-140" dirty="0">
                <a:latin typeface="Arial"/>
                <a:cs typeface="Arial"/>
              </a:rPr>
              <a:t>Kaynaklanan </a:t>
            </a:r>
            <a:r>
              <a:rPr sz="2000" b="1" i="1" spc="-215" dirty="0">
                <a:latin typeface="Arial"/>
                <a:cs typeface="Arial"/>
              </a:rPr>
              <a:t>Risk</a:t>
            </a:r>
            <a:r>
              <a:rPr sz="2000" b="1" i="1" spc="-120" dirty="0">
                <a:latin typeface="Arial"/>
                <a:cs typeface="Arial"/>
              </a:rPr>
              <a:t> </a:t>
            </a:r>
            <a:r>
              <a:rPr sz="2000" b="1" i="1" spc="-125" dirty="0">
                <a:latin typeface="Arial"/>
                <a:cs typeface="Arial"/>
              </a:rPr>
              <a:t>Nedenleri;</a:t>
            </a:r>
            <a:endParaRPr sz="2000">
              <a:latin typeface="Arial"/>
              <a:cs typeface="Arial"/>
            </a:endParaRPr>
          </a:p>
          <a:p>
            <a:pPr marL="355600" marR="257175" indent="-342900">
              <a:lnSpc>
                <a:spcPct val="70000"/>
              </a:lnSpc>
              <a:spcBef>
                <a:spcPts val="123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75" dirty="0">
                <a:latin typeface="Trebuchet MS"/>
                <a:cs typeface="Trebuchet MS"/>
              </a:rPr>
              <a:t>1.İşletme </a:t>
            </a:r>
            <a:r>
              <a:rPr sz="3000" i="1" spc="-120" dirty="0">
                <a:latin typeface="Trebuchet MS"/>
                <a:cs typeface="Trebuchet MS"/>
              </a:rPr>
              <a:t>organizasyonun </a:t>
            </a:r>
            <a:r>
              <a:rPr sz="3000" i="1" spc="-200" dirty="0">
                <a:latin typeface="Trebuchet MS"/>
                <a:cs typeface="Trebuchet MS"/>
              </a:rPr>
              <a:t>yetersiz </a:t>
            </a:r>
            <a:r>
              <a:rPr sz="3000" i="1" spc="-160" dirty="0">
                <a:latin typeface="Trebuchet MS"/>
                <a:cs typeface="Trebuchet MS"/>
              </a:rPr>
              <a:t>ve </a:t>
            </a:r>
            <a:r>
              <a:rPr sz="3000" i="1" spc="-130" dirty="0">
                <a:latin typeface="Trebuchet MS"/>
                <a:cs typeface="Trebuchet MS"/>
              </a:rPr>
              <a:t>gereğinden</a:t>
            </a:r>
            <a:r>
              <a:rPr sz="3000" i="1" spc="-475" dirty="0">
                <a:latin typeface="Trebuchet MS"/>
                <a:cs typeface="Trebuchet MS"/>
              </a:rPr>
              <a:t> </a:t>
            </a:r>
            <a:r>
              <a:rPr sz="3000" i="1" spc="-190" dirty="0">
                <a:latin typeface="Trebuchet MS"/>
                <a:cs typeface="Trebuchet MS"/>
              </a:rPr>
              <a:t>fazla  </a:t>
            </a:r>
            <a:r>
              <a:rPr sz="3000" i="1" spc="-140" dirty="0">
                <a:latin typeface="Trebuchet MS"/>
                <a:cs typeface="Trebuchet MS"/>
              </a:rPr>
              <a:t>karmaşık</a:t>
            </a:r>
            <a:r>
              <a:rPr sz="3000" i="1" spc="-275" dirty="0">
                <a:latin typeface="Trebuchet MS"/>
                <a:cs typeface="Trebuchet MS"/>
              </a:rPr>
              <a:t>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marR="722630" indent="-342900">
              <a:lnSpc>
                <a:spcPct val="7000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70" dirty="0">
                <a:latin typeface="Trebuchet MS"/>
                <a:cs typeface="Trebuchet MS"/>
              </a:rPr>
              <a:t>2.İşletmede </a:t>
            </a:r>
            <a:r>
              <a:rPr sz="3000" i="1" spc="-150" dirty="0">
                <a:latin typeface="Trebuchet MS"/>
                <a:cs typeface="Trebuchet MS"/>
              </a:rPr>
              <a:t>tam </a:t>
            </a:r>
            <a:r>
              <a:rPr sz="3000" i="1" spc="-200" dirty="0">
                <a:latin typeface="Trebuchet MS"/>
                <a:cs typeface="Trebuchet MS"/>
              </a:rPr>
              <a:t>bir </a:t>
            </a:r>
            <a:r>
              <a:rPr sz="3000" i="1" spc="-180" dirty="0">
                <a:latin typeface="Trebuchet MS"/>
                <a:cs typeface="Trebuchet MS"/>
              </a:rPr>
              <a:t>işbirliği </a:t>
            </a:r>
            <a:r>
              <a:rPr sz="3000" i="1" spc="-145" dirty="0">
                <a:latin typeface="Trebuchet MS"/>
                <a:cs typeface="Trebuchet MS"/>
              </a:rPr>
              <a:t>anlayışının</a:t>
            </a:r>
            <a:r>
              <a:rPr sz="3000" i="1" spc="-500" dirty="0">
                <a:latin typeface="Trebuchet MS"/>
                <a:cs typeface="Trebuchet MS"/>
              </a:rPr>
              <a:t> </a:t>
            </a:r>
            <a:r>
              <a:rPr sz="3000" i="1" spc="-155" dirty="0">
                <a:latin typeface="Trebuchet MS"/>
                <a:cs typeface="Trebuchet MS"/>
              </a:rPr>
              <a:t>kurulmamış 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indent="-342900">
              <a:lnSpc>
                <a:spcPts val="30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235" dirty="0">
                <a:latin typeface="Trebuchet MS"/>
                <a:cs typeface="Trebuchet MS"/>
              </a:rPr>
              <a:t>3.Yönetim </a:t>
            </a:r>
            <a:r>
              <a:rPr sz="3000" i="1" spc="-155" dirty="0">
                <a:latin typeface="Trebuchet MS"/>
                <a:cs typeface="Trebuchet MS"/>
              </a:rPr>
              <a:t>masraflarının </a:t>
            </a:r>
            <a:r>
              <a:rPr sz="3000" i="1" spc="-130" dirty="0">
                <a:latin typeface="Trebuchet MS"/>
                <a:cs typeface="Trebuchet MS"/>
              </a:rPr>
              <a:t>gereğinden </a:t>
            </a:r>
            <a:r>
              <a:rPr sz="3000" i="1" spc="-185" dirty="0">
                <a:latin typeface="Trebuchet MS"/>
                <a:cs typeface="Trebuchet MS"/>
              </a:rPr>
              <a:t>fazla </a:t>
            </a:r>
            <a:r>
              <a:rPr sz="3000" i="1" spc="-140" dirty="0">
                <a:latin typeface="Trebuchet MS"/>
                <a:cs typeface="Trebuchet MS"/>
              </a:rPr>
              <a:t>yüksek</a:t>
            </a:r>
            <a:r>
              <a:rPr sz="3000" i="1" spc="-505" dirty="0">
                <a:latin typeface="Trebuchet MS"/>
                <a:cs typeface="Trebuchet MS"/>
              </a:rPr>
              <a:t>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marR="67945" indent="-342900">
              <a:lnSpc>
                <a:spcPct val="70000"/>
              </a:lnSpc>
              <a:spcBef>
                <a:spcPts val="9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65" dirty="0">
                <a:latin typeface="Trebuchet MS"/>
                <a:cs typeface="Trebuchet MS"/>
              </a:rPr>
              <a:t>4.Personel ve </a:t>
            </a:r>
            <a:r>
              <a:rPr sz="3000" i="1" spc="-185" dirty="0">
                <a:latin typeface="Trebuchet MS"/>
                <a:cs typeface="Trebuchet MS"/>
              </a:rPr>
              <a:t>yöneticilerin </a:t>
            </a:r>
            <a:r>
              <a:rPr sz="3000" i="1" spc="-200" dirty="0">
                <a:latin typeface="Trebuchet MS"/>
                <a:cs typeface="Trebuchet MS"/>
              </a:rPr>
              <a:t>iyi </a:t>
            </a:r>
            <a:r>
              <a:rPr sz="3000" i="1" spc="-160" dirty="0">
                <a:latin typeface="Trebuchet MS"/>
                <a:cs typeface="Trebuchet MS"/>
              </a:rPr>
              <a:t>seçilmemiş </a:t>
            </a:r>
            <a:r>
              <a:rPr sz="3000" i="1" spc="-155" dirty="0">
                <a:latin typeface="Trebuchet MS"/>
                <a:cs typeface="Trebuchet MS"/>
              </a:rPr>
              <a:t>ve</a:t>
            </a:r>
            <a:r>
              <a:rPr sz="3000" i="1" spc="-509" dirty="0">
                <a:latin typeface="Trebuchet MS"/>
                <a:cs typeface="Trebuchet MS"/>
              </a:rPr>
              <a:t> </a:t>
            </a:r>
            <a:r>
              <a:rPr sz="3000" i="1" spc="-160" dirty="0">
                <a:latin typeface="Trebuchet MS"/>
                <a:cs typeface="Trebuchet MS"/>
              </a:rPr>
              <a:t>yetişmemiş 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marR="944880" indent="-342900">
              <a:lnSpc>
                <a:spcPct val="7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220" dirty="0">
                <a:latin typeface="Trebuchet MS"/>
                <a:cs typeface="Trebuchet MS"/>
              </a:rPr>
              <a:t>5.Yönetimin </a:t>
            </a:r>
            <a:r>
              <a:rPr sz="3000" i="1" spc="-120" dirty="0">
                <a:latin typeface="Trebuchet MS"/>
                <a:cs typeface="Trebuchet MS"/>
              </a:rPr>
              <a:t>muhasebe </a:t>
            </a:r>
            <a:r>
              <a:rPr sz="3000" i="1" spc="-145" dirty="0">
                <a:latin typeface="Trebuchet MS"/>
                <a:cs typeface="Trebuchet MS"/>
              </a:rPr>
              <a:t>raporlarından </a:t>
            </a:r>
            <a:r>
              <a:rPr sz="3000" i="1" spc="-160" dirty="0">
                <a:latin typeface="Trebuchet MS"/>
                <a:cs typeface="Trebuchet MS"/>
              </a:rPr>
              <a:t>ve</a:t>
            </a:r>
            <a:r>
              <a:rPr sz="3000" i="1" spc="-505" dirty="0">
                <a:latin typeface="Trebuchet MS"/>
                <a:cs typeface="Trebuchet MS"/>
              </a:rPr>
              <a:t> </a:t>
            </a:r>
            <a:r>
              <a:rPr sz="3000" i="1" spc="-195" dirty="0">
                <a:latin typeface="Trebuchet MS"/>
                <a:cs typeface="Trebuchet MS"/>
              </a:rPr>
              <a:t>istatistiki  </a:t>
            </a:r>
            <a:r>
              <a:rPr sz="3000" i="1" spc="-180" dirty="0">
                <a:latin typeface="Trebuchet MS"/>
                <a:cs typeface="Trebuchet MS"/>
              </a:rPr>
              <a:t>bilgilerden</a:t>
            </a:r>
            <a:r>
              <a:rPr sz="3000" i="1" spc="-245" dirty="0">
                <a:latin typeface="Trebuchet MS"/>
                <a:cs typeface="Trebuchet MS"/>
              </a:rPr>
              <a:t> </a:t>
            </a:r>
            <a:r>
              <a:rPr sz="3000" i="1" spc="-120" dirty="0">
                <a:latin typeface="Trebuchet MS"/>
                <a:cs typeface="Trebuchet MS"/>
              </a:rPr>
              <a:t>yararlanmaması</a:t>
            </a:r>
            <a:endParaRPr sz="3000">
              <a:latin typeface="Trebuchet MS"/>
              <a:cs typeface="Trebuchet MS"/>
            </a:endParaRPr>
          </a:p>
          <a:p>
            <a:pPr marL="355600" marR="324485" indent="-342900">
              <a:lnSpc>
                <a:spcPct val="7000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75" dirty="0">
                <a:latin typeface="Trebuchet MS"/>
                <a:cs typeface="Trebuchet MS"/>
              </a:rPr>
              <a:t>6.İşletme </a:t>
            </a:r>
            <a:r>
              <a:rPr sz="3000" i="1" spc="-150" dirty="0">
                <a:latin typeface="Trebuchet MS"/>
                <a:cs typeface="Trebuchet MS"/>
              </a:rPr>
              <a:t>kapasitesinin </a:t>
            </a:r>
            <a:r>
              <a:rPr sz="3000" i="1" spc="-200" dirty="0">
                <a:latin typeface="Trebuchet MS"/>
                <a:cs typeface="Trebuchet MS"/>
              </a:rPr>
              <a:t>yetersiz </a:t>
            </a:r>
            <a:r>
              <a:rPr sz="3000" i="1" spc="-135" dirty="0">
                <a:latin typeface="Trebuchet MS"/>
                <a:cs typeface="Trebuchet MS"/>
              </a:rPr>
              <a:t>veya </a:t>
            </a:r>
            <a:r>
              <a:rPr sz="3000" i="1" spc="-130" dirty="0">
                <a:latin typeface="Trebuchet MS"/>
                <a:cs typeface="Trebuchet MS"/>
              </a:rPr>
              <a:t>gereğinden</a:t>
            </a:r>
            <a:r>
              <a:rPr sz="3000" i="1" spc="-505" dirty="0">
                <a:latin typeface="Trebuchet MS"/>
                <a:cs typeface="Trebuchet MS"/>
              </a:rPr>
              <a:t> </a:t>
            </a:r>
            <a:r>
              <a:rPr sz="3000" i="1" spc="-190" dirty="0">
                <a:latin typeface="Trebuchet MS"/>
                <a:cs typeface="Trebuchet MS"/>
              </a:rPr>
              <a:t>fazla 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indent="-342900">
              <a:lnSpc>
                <a:spcPts val="30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65" dirty="0">
                <a:latin typeface="Trebuchet MS"/>
                <a:cs typeface="Trebuchet MS"/>
              </a:rPr>
              <a:t>7.İşletmenin </a:t>
            </a:r>
            <a:r>
              <a:rPr sz="3000" i="1" spc="-135" dirty="0">
                <a:latin typeface="Trebuchet MS"/>
                <a:cs typeface="Trebuchet MS"/>
              </a:rPr>
              <a:t>sermaye </a:t>
            </a:r>
            <a:r>
              <a:rPr sz="3000" i="1" spc="-150" dirty="0">
                <a:latin typeface="Trebuchet MS"/>
                <a:cs typeface="Trebuchet MS"/>
              </a:rPr>
              <a:t>kaynaklarının </a:t>
            </a:r>
            <a:r>
              <a:rPr sz="3000" i="1" spc="-140" dirty="0">
                <a:latin typeface="Trebuchet MS"/>
                <a:cs typeface="Trebuchet MS"/>
              </a:rPr>
              <a:t>yanlış</a:t>
            </a:r>
            <a:r>
              <a:rPr sz="3000" i="1" spc="-580" dirty="0">
                <a:latin typeface="Trebuchet MS"/>
                <a:cs typeface="Trebuchet MS"/>
              </a:rPr>
              <a:t> </a:t>
            </a:r>
            <a:r>
              <a:rPr sz="3000" i="1" spc="-165" dirty="0">
                <a:latin typeface="Trebuchet MS"/>
                <a:cs typeface="Trebuchet MS"/>
              </a:rPr>
              <a:t>seçilmesi</a:t>
            </a:r>
            <a:endParaRPr sz="3000">
              <a:latin typeface="Trebuchet MS"/>
              <a:cs typeface="Trebuchet MS"/>
            </a:endParaRPr>
          </a:p>
          <a:p>
            <a:pPr marL="355600" marR="431800" indent="-342900">
              <a:lnSpc>
                <a:spcPct val="70000"/>
              </a:lnSpc>
              <a:spcBef>
                <a:spcPts val="9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235" dirty="0">
                <a:latin typeface="Trebuchet MS"/>
                <a:cs typeface="Trebuchet MS"/>
              </a:rPr>
              <a:t>8.Yönetim </a:t>
            </a:r>
            <a:r>
              <a:rPr sz="3000" i="1" spc="-160" dirty="0">
                <a:latin typeface="Trebuchet MS"/>
                <a:cs typeface="Trebuchet MS"/>
              </a:rPr>
              <a:t>binalarının </a:t>
            </a:r>
            <a:r>
              <a:rPr sz="3000" i="1" spc="-135" dirty="0">
                <a:latin typeface="Trebuchet MS"/>
                <a:cs typeface="Trebuchet MS"/>
              </a:rPr>
              <a:t>sağlıkla </a:t>
            </a:r>
            <a:r>
              <a:rPr sz="3000" i="1" spc="-204" dirty="0">
                <a:latin typeface="Trebuchet MS"/>
                <a:cs typeface="Trebuchet MS"/>
              </a:rPr>
              <a:t>ilgili </a:t>
            </a:r>
            <a:r>
              <a:rPr sz="3000" i="1" spc="-160" dirty="0">
                <a:latin typeface="Trebuchet MS"/>
                <a:cs typeface="Trebuchet MS"/>
              </a:rPr>
              <a:t>yapıların </a:t>
            </a:r>
            <a:r>
              <a:rPr sz="3000" i="1" spc="-155" dirty="0">
                <a:latin typeface="Trebuchet MS"/>
                <a:cs typeface="Trebuchet MS"/>
              </a:rPr>
              <a:t>ve</a:t>
            </a:r>
            <a:r>
              <a:rPr sz="3000" i="1" spc="-580" dirty="0">
                <a:latin typeface="Trebuchet MS"/>
                <a:cs typeface="Trebuchet MS"/>
              </a:rPr>
              <a:t> </a:t>
            </a:r>
            <a:r>
              <a:rPr sz="3000" i="1" spc="-114" dirty="0">
                <a:latin typeface="Trebuchet MS"/>
                <a:cs typeface="Trebuchet MS"/>
              </a:rPr>
              <a:t>sosyal  </a:t>
            </a:r>
            <a:r>
              <a:rPr sz="3000" i="1" spc="-160" dirty="0">
                <a:latin typeface="Trebuchet MS"/>
                <a:cs typeface="Trebuchet MS"/>
              </a:rPr>
              <a:t>yapıların</a:t>
            </a:r>
            <a:r>
              <a:rPr sz="3000" i="1" spc="-285" dirty="0">
                <a:latin typeface="Trebuchet MS"/>
                <a:cs typeface="Trebuchet MS"/>
              </a:rPr>
              <a:t> </a:t>
            </a:r>
            <a:r>
              <a:rPr sz="3000" i="1" spc="-195" dirty="0">
                <a:latin typeface="Trebuchet MS"/>
                <a:cs typeface="Trebuchet MS"/>
              </a:rPr>
              <a:t>yetersizliği</a:t>
            </a:r>
            <a:endParaRPr sz="3000">
              <a:latin typeface="Trebuchet MS"/>
              <a:cs typeface="Trebuchet MS"/>
            </a:endParaRPr>
          </a:p>
          <a:p>
            <a:pPr marL="355600" indent="-342900">
              <a:lnSpc>
                <a:spcPts val="306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80" dirty="0">
                <a:latin typeface="Trebuchet MS"/>
                <a:cs typeface="Trebuchet MS"/>
              </a:rPr>
              <a:t>9.Üretimin </a:t>
            </a:r>
            <a:r>
              <a:rPr sz="3000" i="1" spc="-155" dirty="0">
                <a:latin typeface="Trebuchet MS"/>
                <a:cs typeface="Trebuchet MS"/>
              </a:rPr>
              <a:t>yapıldığı </a:t>
            </a:r>
            <a:r>
              <a:rPr sz="3000" i="1" spc="-200" dirty="0">
                <a:latin typeface="Trebuchet MS"/>
                <a:cs typeface="Trebuchet MS"/>
              </a:rPr>
              <a:t>yerlerin </a:t>
            </a:r>
            <a:r>
              <a:rPr sz="3000" i="1" spc="-185" dirty="0">
                <a:latin typeface="Trebuchet MS"/>
                <a:cs typeface="Trebuchet MS"/>
              </a:rPr>
              <a:t>elverişsiz</a:t>
            </a:r>
            <a:r>
              <a:rPr sz="3000" i="1" spc="-409" dirty="0">
                <a:latin typeface="Trebuchet MS"/>
                <a:cs typeface="Trebuchet MS"/>
              </a:rPr>
              <a:t>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  <a:p>
            <a:pPr marL="355600" indent="-342900">
              <a:lnSpc>
                <a:spcPts val="342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i="1" spc="-140" dirty="0">
                <a:latin typeface="Trebuchet MS"/>
                <a:cs typeface="Trebuchet MS"/>
              </a:rPr>
              <a:t>10.Pazarlama </a:t>
            </a:r>
            <a:r>
              <a:rPr sz="3000" i="1" spc="-185" dirty="0">
                <a:latin typeface="Trebuchet MS"/>
                <a:cs typeface="Trebuchet MS"/>
              </a:rPr>
              <a:t>işlerinin </a:t>
            </a:r>
            <a:r>
              <a:rPr sz="3000" i="1" spc="-210" dirty="0">
                <a:latin typeface="Trebuchet MS"/>
                <a:cs typeface="Trebuchet MS"/>
              </a:rPr>
              <a:t>iyi </a:t>
            </a:r>
            <a:r>
              <a:rPr sz="3000" i="1" spc="-140" dirty="0">
                <a:latin typeface="Trebuchet MS"/>
                <a:cs typeface="Trebuchet MS"/>
              </a:rPr>
              <a:t>organize </a:t>
            </a:r>
            <a:r>
              <a:rPr sz="3000" i="1" spc="-170" dirty="0">
                <a:latin typeface="Trebuchet MS"/>
                <a:cs typeface="Trebuchet MS"/>
              </a:rPr>
              <a:t>edilmemiş</a:t>
            </a:r>
            <a:r>
              <a:rPr sz="3000" i="1" spc="-509" dirty="0">
                <a:latin typeface="Trebuchet MS"/>
                <a:cs typeface="Trebuchet MS"/>
              </a:rPr>
              <a:t> </a:t>
            </a:r>
            <a:r>
              <a:rPr sz="3000" i="1" spc="-135" dirty="0">
                <a:latin typeface="Trebuchet MS"/>
                <a:cs typeface="Trebuchet MS"/>
              </a:rPr>
              <a:t>olması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36605"/>
            <a:ext cx="8817610" cy="589153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122805">
              <a:lnSpc>
                <a:spcPct val="100000"/>
              </a:lnSpc>
              <a:spcBef>
                <a:spcPts val="700"/>
              </a:spcBef>
            </a:pPr>
            <a:r>
              <a:rPr sz="2000" b="1" i="1" spc="-120" dirty="0">
                <a:latin typeface="Arial"/>
                <a:cs typeface="Arial"/>
              </a:rPr>
              <a:t>İşletme </a:t>
            </a:r>
            <a:r>
              <a:rPr sz="2000" b="1" i="1" spc="-155" dirty="0">
                <a:latin typeface="Arial"/>
                <a:cs typeface="Arial"/>
              </a:rPr>
              <a:t>Dışından </a:t>
            </a:r>
            <a:r>
              <a:rPr sz="2000" b="1" i="1" spc="-140" dirty="0">
                <a:latin typeface="Arial"/>
                <a:cs typeface="Arial"/>
              </a:rPr>
              <a:t>Kaynaklanan </a:t>
            </a:r>
            <a:r>
              <a:rPr sz="2000" b="1" i="1" spc="-215" dirty="0">
                <a:latin typeface="Arial"/>
                <a:cs typeface="Arial"/>
              </a:rPr>
              <a:t>Risk</a:t>
            </a:r>
            <a:r>
              <a:rPr sz="2000" b="1" i="1" spc="-120" dirty="0">
                <a:latin typeface="Arial"/>
                <a:cs typeface="Arial"/>
              </a:rPr>
              <a:t> </a:t>
            </a:r>
            <a:r>
              <a:rPr sz="2000" b="1" i="1" spc="-125" dirty="0">
                <a:latin typeface="Arial"/>
                <a:cs typeface="Arial"/>
              </a:rPr>
              <a:t>Nedenleri</a:t>
            </a:r>
            <a:endParaRPr sz="20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u="heavy" spc="-7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i="1" u="heavy" spc="-1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işletme </a:t>
            </a:r>
            <a:r>
              <a:rPr sz="2800" b="1" i="1" u="heavy" spc="-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kendi </a:t>
            </a:r>
            <a:r>
              <a:rPr sz="2800" b="1" i="1" u="heavy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dışında </a:t>
            </a:r>
            <a:r>
              <a:rPr sz="28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kalan</a:t>
            </a:r>
            <a:r>
              <a:rPr sz="2800" b="1" i="1" u="heavy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i="1" u="heavy" spc="-1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;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270" dirty="0">
                <a:latin typeface="Arial"/>
                <a:cs typeface="Arial"/>
              </a:rPr>
              <a:t>Yasal</a:t>
            </a:r>
            <a:r>
              <a:rPr sz="2800" b="1" i="1" spc="-155" dirty="0">
                <a:latin typeface="Arial"/>
                <a:cs typeface="Arial"/>
              </a:rPr>
              <a:t> </a:t>
            </a:r>
            <a:r>
              <a:rPr sz="2800" b="1" i="1" spc="-220" dirty="0">
                <a:latin typeface="Arial"/>
                <a:cs typeface="Arial"/>
              </a:rPr>
              <a:t>Sistemi,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295" dirty="0">
                <a:latin typeface="Arial"/>
                <a:cs typeface="Arial"/>
              </a:rPr>
              <a:t>Sosyal</a:t>
            </a:r>
            <a:r>
              <a:rPr sz="2800" b="1" i="1" spc="-155" dirty="0">
                <a:latin typeface="Arial"/>
                <a:cs typeface="Arial"/>
              </a:rPr>
              <a:t>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260" dirty="0">
                <a:latin typeface="Arial"/>
                <a:cs typeface="Arial"/>
              </a:rPr>
              <a:t>Ekonomik</a:t>
            </a:r>
            <a:r>
              <a:rPr sz="2800" b="1" i="1" spc="-150" dirty="0">
                <a:latin typeface="Arial"/>
                <a:cs typeface="Arial"/>
              </a:rPr>
              <a:t>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185" dirty="0">
                <a:latin typeface="Arial"/>
                <a:cs typeface="Arial"/>
              </a:rPr>
              <a:t>Doğal</a:t>
            </a:r>
            <a:r>
              <a:rPr sz="2800" b="1" i="1" spc="-155" dirty="0">
                <a:latin typeface="Arial"/>
                <a:cs typeface="Arial"/>
              </a:rPr>
              <a:t>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220" dirty="0">
                <a:latin typeface="Arial"/>
                <a:cs typeface="Arial"/>
              </a:rPr>
              <a:t>Psikolojik</a:t>
            </a:r>
            <a:r>
              <a:rPr sz="2800" b="1" i="1" spc="-140" dirty="0">
                <a:latin typeface="Arial"/>
                <a:cs typeface="Arial"/>
              </a:rPr>
              <a:t>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165" dirty="0">
                <a:latin typeface="Arial"/>
                <a:cs typeface="Arial"/>
              </a:rPr>
              <a:t>Politik</a:t>
            </a:r>
            <a:r>
              <a:rPr sz="2800" b="1" i="1" spc="-135" dirty="0">
                <a:latin typeface="Arial"/>
                <a:cs typeface="Arial"/>
              </a:rPr>
              <a:t>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b="1" i="1" spc="-180" dirty="0">
                <a:latin typeface="Arial"/>
                <a:cs typeface="Arial"/>
              </a:rPr>
              <a:t>Uluslar </a:t>
            </a:r>
            <a:r>
              <a:rPr sz="2800" b="1" i="1" spc="-165" dirty="0">
                <a:latin typeface="Arial"/>
                <a:cs typeface="Arial"/>
              </a:rPr>
              <a:t>arası </a:t>
            </a:r>
            <a:r>
              <a:rPr sz="2800" b="1" i="1" spc="-245" dirty="0">
                <a:latin typeface="Arial"/>
                <a:cs typeface="Arial"/>
              </a:rPr>
              <a:t>Sistemi</a:t>
            </a:r>
            <a:r>
              <a:rPr sz="2800" b="1" i="1" u="heavy" spc="-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i="1" u="heavy" spc="-1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değiştiremez.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800" u="heavy" spc="-7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i="1" u="heavy" spc="-2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Oysa, </a:t>
            </a:r>
            <a:r>
              <a:rPr sz="2800" b="1" i="1" u="heavy" spc="-3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söz </a:t>
            </a:r>
            <a:r>
              <a:rPr sz="2800" b="1" i="1" u="heavy" spc="-2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konusu </a:t>
            </a:r>
            <a:r>
              <a:rPr sz="2800" b="1" i="1" u="heavy" spc="-2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sistemlerdeki </a:t>
            </a:r>
            <a:r>
              <a:rPr sz="2800" b="1" i="1" u="heavy" spc="-2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bu </a:t>
            </a:r>
            <a:r>
              <a:rPr sz="2800" b="1" i="1" u="heavy" spc="-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değişme,</a:t>
            </a:r>
            <a:r>
              <a:rPr sz="2800" b="1" i="1" u="heavy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i="1" u="heavy" spc="-1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işletmeyi</a:t>
            </a:r>
            <a:endParaRPr sz="28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2800" u="heavy" spc="-7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800" b="1" i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olumlu </a:t>
            </a:r>
            <a:r>
              <a:rPr sz="2800" b="1" i="1" u="heavy" spc="-2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veya </a:t>
            </a:r>
            <a:r>
              <a:rPr sz="2800" b="1" i="1" u="heavy" spc="-2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olumsuz </a:t>
            </a:r>
            <a:r>
              <a:rPr sz="28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bir </a:t>
            </a:r>
            <a:r>
              <a:rPr sz="2800" b="1" i="1" u="heavy" spc="-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biçimde </a:t>
            </a:r>
            <a:r>
              <a:rPr sz="2800" b="1" i="1" u="heavy" spc="-1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etkileyebileceği </a:t>
            </a:r>
            <a:r>
              <a:rPr sz="2800" b="1" i="1" u="heavy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gibi </a:t>
            </a:r>
            <a:r>
              <a:rPr sz="2800" b="1" i="1" u="heavy" spc="-2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onu </a:t>
            </a:r>
            <a:r>
              <a:rPr sz="2800" b="1" i="1" spc="-220" dirty="0">
                <a:latin typeface="Arial"/>
                <a:cs typeface="Arial"/>
              </a:rPr>
              <a:t> </a:t>
            </a:r>
            <a:r>
              <a:rPr sz="2800" b="1" i="1" u="heavy" spc="-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temelinden </a:t>
            </a:r>
            <a:r>
              <a:rPr sz="2800" b="1" i="1" u="heavy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 </a:t>
            </a:r>
            <a:r>
              <a:rPr sz="2800" b="1" i="1" u="heavy" spc="-229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yok</a:t>
            </a:r>
            <a:r>
              <a:rPr sz="2800" b="1" i="1" u="heavy" spc="-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b="1" i="1" u="heavy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edebilir.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85873"/>
            <a:ext cx="9144000" cy="1571625"/>
          </a:xfrm>
          <a:custGeom>
            <a:avLst/>
            <a:gdLst/>
            <a:ahLst/>
            <a:cxnLst/>
            <a:rect l="l" t="t" r="r" b="b"/>
            <a:pathLst>
              <a:path w="9144000" h="1571625">
                <a:moveTo>
                  <a:pt x="8881999" y="0"/>
                </a:moveTo>
                <a:lnTo>
                  <a:pt x="261950" y="0"/>
                </a:lnTo>
                <a:lnTo>
                  <a:pt x="214863" y="4222"/>
                </a:lnTo>
                <a:lnTo>
                  <a:pt x="170546" y="16396"/>
                </a:lnTo>
                <a:lnTo>
                  <a:pt x="129737" y="35781"/>
                </a:lnTo>
                <a:lnTo>
                  <a:pt x="93178" y="61634"/>
                </a:lnTo>
                <a:lnTo>
                  <a:pt x="61606" y="93216"/>
                </a:lnTo>
                <a:lnTo>
                  <a:pt x="35763" y="129784"/>
                </a:lnTo>
                <a:lnTo>
                  <a:pt x="16388" y="170598"/>
                </a:lnTo>
                <a:lnTo>
                  <a:pt x="4220" y="214918"/>
                </a:lnTo>
                <a:lnTo>
                  <a:pt x="0" y="262000"/>
                </a:lnTo>
                <a:lnTo>
                  <a:pt x="0" y="1309751"/>
                </a:lnTo>
                <a:lnTo>
                  <a:pt x="4220" y="1356829"/>
                </a:lnTo>
                <a:lnTo>
                  <a:pt x="16388" y="1401136"/>
                </a:lnTo>
                <a:lnTo>
                  <a:pt x="35763" y="1441934"/>
                </a:lnTo>
                <a:lnTo>
                  <a:pt x="61606" y="1478482"/>
                </a:lnTo>
                <a:lnTo>
                  <a:pt x="93178" y="1510043"/>
                </a:lnTo>
                <a:lnTo>
                  <a:pt x="129737" y="1535876"/>
                </a:lnTo>
                <a:lnTo>
                  <a:pt x="170546" y="1555244"/>
                </a:lnTo>
                <a:lnTo>
                  <a:pt x="214863" y="1567406"/>
                </a:lnTo>
                <a:lnTo>
                  <a:pt x="261950" y="1571625"/>
                </a:lnTo>
                <a:lnTo>
                  <a:pt x="8881999" y="1571625"/>
                </a:lnTo>
                <a:lnTo>
                  <a:pt x="8929115" y="1567406"/>
                </a:lnTo>
                <a:lnTo>
                  <a:pt x="8973452" y="1555244"/>
                </a:lnTo>
                <a:lnTo>
                  <a:pt x="9014271" y="1535876"/>
                </a:lnTo>
                <a:lnTo>
                  <a:pt x="9050836" y="1510043"/>
                </a:lnTo>
                <a:lnTo>
                  <a:pt x="9082407" y="1478482"/>
                </a:lnTo>
                <a:lnTo>
                  <a:pt x="9108247" y="1441934"/>
                </a:lnTo>
                <a:lnTo>
                  <a:pt x="9127617" y="1401136"/>
                </a:lnTo>
                <a:lnTo>
                  <a:pt x="9139781" y="1356829"/>
                </a:lnTo>
                <a:lnTo>
                  <a:pt x="9144000" y="1309751"/>
                </a:lnTo>
                <a:lnTo>
                  <a:pt x="9144000" y="262000"/>
                </a:lnTo>
                <a:lnTo>
                  <a:pt x="9139781" y="214918"/>
                </a:lnTo>
                <a:lnTo>
                  <a:pt x="9127617" y="170598"/>
                </a:lnTo>
                <a:lnTo>
                  <a:pt x="9108247" y="129784"/>
                </a:lnTo>
                <a:lnTo>
                  <a:pt x="9082407" y="93216"/>
                </a:lnTo>
                <a:lnTo>
                  <a:pt x="9050836" y="61634"/>
                </a:lnTo>
                <a:lnTo>
                  <a:pt x="9014271" y="35781"/>
                </a:lnTo>
                <a:lnTo>
                  <a:pt x="8973452" y="16396"/>
                </a:lnTo>
                <a:lnTo>
                  <a:pt x="8929115" y="4222"/>
                </a:lnTo>
                <a:lnTo>
                  <a:pt x="888199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785873"/>
            <a:ext cx="9144000" cy="1571625"/>
          </a:xfrm>
          <a:custGeom>
            <a:avLst/>
            <a:gdLst/>
            <a:ahLst/>
            <a:cxnLst/>
            <a:rect l="l" t="t" r="r" b="b"/>
            <a:pathLst>
              <a:path w="9144000" h="1571625">
                <a:moveTo>
                  <a:pt x="0" y="262000"/>
                </a:moveTo>
                <a:lnTo>
                  <a:pt x="4220" y="214918"/>
                </a:lnTo>
                <a:lnTo>
                  <a:pt x="16388" y="170598"/>
                </a:lnTo>
                <a:lnTo>
                  <a:pt x="35763" y="129784"/>
                </a:lnTo>
                <a:lnTo>
                  <a:pt x="61606" y="93216"/>
                </a:lnTo>
                <a:lnTo>
                  <a:pt x="93178" y="61634"/>
                </a:lnTo>
                <a:lnTo>
                  <a:pt x="129737" y="35781"/>
                </a:lnTo>
                <a:lnTo>
                  <a:pt x="170546" y="16396"/>
                </a:lnTo>
                <a:lnTo>
                  <a:pt x="214863" y="4222"/>
                </a:lnTo>
                <a:lnTo>
                  <a:pt x="261950" y="0"/>
                </a:lnTo>
                <a:lnTo>
                  <a:pt x="8881999" y="0"/>
                </a:lnTo>
                <a:lnTo>
                  <a:pt x="8929115" y="4222"/>
                </a:lnTo>
                <a:lnTo>
                  <a:pt x="8973452" y="16396"/>
                </a:lnTo>
                <a:lnTo>
                  <a:pt x="9014271" y="35781"/>
                </a:lnTo>
                <a:lnTo>
                  <a:pt x="9050836" y="61634"/>
                </a:lnTo>
                <a:lnTo>
                  <a:pt x="9082407" y="93216"/>
                </a:lnTo>
                <a:lnTo>
                  <a:pt x="9108247" y="129784"/>
                </a:lnTo>
                <a:lnTo>
                  <a:pt x="9127617" y="170598"/>
                </a:lnTo>
                <a:lnTo>
                  <a:pt x="9139781" y="214918"/>
                </a:lnTo>
                <a:lnTo>
                  <a:pt x="9144000" y="262000"/>
                </a:lnTo>
                <a:lnTo>
                  <a:pt x="9144000" y="1309751"/>
                </a:lnTo>
                <a:lnTo>
                  <a:pt x="9139781" y="1356829"/>
                </a:lnTo>
                <a:lnTo>
                  <a:pt x="9127617" y="1401136"/>
                </a:lnTo>
                <a:lnTo>
                  <a:pt x="9108247" y="1441934"/>
                </a:lnTo>
                <a:lnTo>
                  <a:pt x="9082407" y="1478482"/>
                </a:lnTo>
                <a:lnTo>
                  <a:pt x="9050836" y="1510043"/>
                </a:lnTo>
                <a:lnTo>
                  <a:pt x="9014271" y="1535876"/>
                </a:lnTo>
                <a:lnTo>
                  <a:pt x="8973452" y="1555244"/>
                </a:lnTo>
                <a:lnTo>
                  <a:pt x="8929115" y="1567406"/>
                </a:lnTo>
                <a:lnTo>
                  <a:pt x="8881999" y="1571625"/>
                </a:lnTo>
                <a:lnTo>
                  <a:pt x="261950" y="1571625"/>
                </a:lnTo>
                <a:lnTo>
                  <a:pt x="214863" y="1567406"/>
                </a:lnTo>
                <a:lnTo>
                  <a:pt x="170546" y="1555244"/>
                </a:lnTo>
                <a:lnTo>
                  <a:pt x="129737" y="1535876"/>
                </a:lnTo>
                <a:lnTo>
                  <a:pt x="93178" y="1510043"/>
                </a:lnTo>
                <a:lnTo>
                  <a:pt x="61606" y="1478482"/>
                </a:lnTo>
                <a:lnTo>
                  <a:pt x="35763" y="1441934"/>
                </a:lnTo>
                <a:lnTo>
                  <a:pt x="16388" y="1401136"/>
                </a:lnTo>
                <a:lnTo>
                  <a:pt x="4220" y="1356829"/>
                </a:lnTo>
                <a:lnTo>
                  <a:pt x="0" y="1309751"/>
                </a:lnTo>
                <a:lnTo>
                  <a:pt x="0" y="2620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4143375"/>
            <a:ext cx="9144000" cy="2072005"/>
          </a:xfrm>
          <a:custGeom>
            <a:avLst/>
            <a:gdLst/>
            <a:ahLst/>
            <a:cxnLst/>
            <a:rect l="l" t="t" r="r" b="b"/>
            <a:pathLst>
              <a:path w="9144000" h="2072004">
                <a:moveTo>
                  <a:pt x="8798687" y="0"/>
                </a:moveTo>
                <a:lnTo>
                  <a:pt x="345287" y="0"/>
                </a:lnTo>
                <a:lnTo>
                  <a:pt x="298435" y="3151"/>
                </a:lnTo>
                <a:lnTo>
                  <a:pt x="253498" y="12331"/>
                </a:lnTo>
                <a:lnTo>
                  <a:pt x="210888" y="27130"/>
                </a:lnTo>
                <a:lnTo>
                  <a:pt x="171017" y="47135"/>
                </a:lnTo>
                <a:lnTo>
                  <a:pt x="134295" y="71937"/>
                </a:lnTo>
                <a:lnTo>
                  <a:pt x="101134" y="101123"/>
                </a:lnTo>
                <a:lnTo>
                  <a:pt x="71947" y="134284"/>
                </a:lnTo>
                <a:lnTo>
                  <a:pt x="47143" y="171007"/>
                </a:lnTo>
                <a:lnTo>
                  <a:pt x="27135" y="210883"/>
                </a:lnTo>
                <a:lnTo>
                  <a:pt x="12334" y="253500"/>
                </a:lnTo>
                <a:lnTo>
                  <a:pt x="3152" y="298447"/>
                </a:lnTo>
                <a:lnTo>
                  <a:pt x="0" y="345313"/>
                </a:lnTo>
                <a:lnTo>
                  <a:pt x="0" y="1726412"/>
                </a:lnTo>
                <a:lnTo>
                  <a:pt x="3152" y="1773267"/>
                </a:lnTo>
                <a:lnTo>
                  <a:pt x="12334" y="1818205"/>
                </a:lnTo>
                <a:lnTo>
                  <a:pt x="27135" y="1860816"/>
                </a:lnTo>
                <a:lnTo>
                  <a:pt x="47143" y="1900688"/>
                </a:lnTo>
                <a:lnTo>
                  <a:pt x="71947" y="1937410"/>
                </a:lnTo>
                <a:lnTo>
                  <a:pt x="101134" y="1970570"/>
                </a:lnTo>
                <a:lnTo>
                  <a:pt x="134295" y="1999757"/>
                </a:lnTo>
                <a:lnTo>
                  <a:pt x="171017" y="2024559"/>
                </a:lnTo>
                <a:lnTo>
                  <a:pt x="210888" y="2044566"/>
                </a:lnTo>
                <a:lnTo>
                  <a:pt x="253498" y="2059366"/>
                </a:lnTo>
                <a:lnTo>
                  <a:pt x="298435" y="2068548"/>
                </a:lnTo>
                <a:lnTo>
                  <a:pt x="345287" y="2071700"/>
                </a:lnTo>
                <a:lnTo>
                  <a:pt x="8798687" y="2071700"/>
                </a:lnTo>
                <a:lnTo>
                  <a:pt x="8845552" y="2068548"/>
                </a:lnTo>
                <a:lnTo>
                  <a:pt x="8890499" y="2059366"/>
                </a:lnTo>
                <a:lnTo>
                  <a:pt x="8933116" y="2044566"/>
                </a:lnTo>
                <a:lnTo>
                  <a:pt x="8972992" y="2024559"/>
                </a:lnTo>
                <a:lnTo>
                  <a:pt x="9009715" y="1999757"/>
                </a:lnTo>
                <a:lnTo>
                  <a:pt x="9042876" y="1970570"/>
                </a:lnTo>
                <a:lnTo>
                  <a:pt x="9072062" y="1937410"/>
                </a:lnTo>
                <a:lnTo>
                  <a:pt x="9096864" y="1900688"/>
                </a:lnTo>
                <a:lnTo>
                  <a:pt x="9116869" y="1860816"/>
                </a:lnTo>
                <a:lnTo>
                  <a:pt x="9131668" y="1818205"/>
                </a:lnTo>
                <a:lnTo>
                  <a:pt x="9140848" y="1773267"/>
                </a:lnTo>
                <a:lnTo>
                  <a:pt x="9144000" y="1726412"/>
                </a:lnTo>
                <a:lnTo>
                  <a:pt x="9144000" y="345313"/>
                </a:lnTo>
                <a:lnTo>
                  <a:pt x="9140848" y="298447"/>
                </a:lnTo>
                <a:lnTo>
                  <a:pt x="9131668" y="253500"/>
                </a:lnTo>
                <a:lnTo>
                  <a:pt x="9116869" y="210883"/>
                </a:lnTo>
                <a:lnTo>
                  <a:pt x="9096864" y="171007"/>
                </a:lnTo>
                <a:lnTo>
                  <a:pt x="9072062" y="134284"/>
                </a:lnTo>
                <a:lnTo>
                  <a:pt x="9042876" y="101123"/>
                </a:lnTo>
                <a:lnTo>
                  <a:pt x="9009715" y="71937"/>
                </a:lnTo>
                <a:lnTo>
                  <a:pt x="8972992" y="47135"/>
                </a:lnTo>
                <a:lnTo>
                  <a:pt x="8933116" y="27130"/>
                </a:lnTo>
                <a:lnTo>
                  <a:pt x="8890499" y="12331"/>
                </a:lnTo>
                <a:lnTo>
                  <a:pt x="8845552" y="3151"/>
                </a:lnTo>
                <a:lnTo>
                  <a:pt x="8798687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4143375"/>
            <a:ext cx="9144000" cy="2072005"/>
          </a:xfrm>
          <a:custGeom>
            <a:avLst/>
            <a:gdLst/>
            <a:ahLst/>
            <a:cxnLst/>
            <a:rect l="l" t="t" r="r" b="b"/>
            <a:pathLst>
              <a:path w="9144000" h="2072004">
                <a:moveTo>
                  <a:pt x="0" y="345313"/>
                </a:moveTo>
                <a:lnTo>
                  <a:pt x="3152" y="298447"/>
                </a:lnTo>
                <a:lnTo>
                  <a:pt x="12334" y="253500"/>
                </a:lnTo>
                <a:lnTo>
                  <a:pt x="27135" y="210883"/>
                </a:lnTo>
                <a:lnTo>
                  <a:pt x="47143" y="171007"/>
                </a:lnTo>
                <a:lnTo>
                  <a:pt x="71947" y="134284"/>
                </a:lnTo>
                <a:lnTo>
                  <a:pt x="101134" y="101123"/>
                </a:lnTo>
                <a:lnTo>
                  <a:pt x="134295" y="71937"/>
                </a:lnTo>
                <a:lnTo>
                  <a:pt x="171017" y="47135"/>
                </a:lnTo>
                <a:lnTo>
                  <a:pt x="210888" y="27130"/>
                </a:lnTo>
                <a:lnTo>
                  <a:pt x="253498" y="12331"/>
                </a:lnTo>
                <a:lnTo>
                  <a:pt x="298435" y="3151"/>
                </a:lnTo>
                <a:lnTo>
                  <a:pt x="345287" y="0"/>
                </a:lnTo>
                <a:lnTo>
                  <a:pt x="8798687" y="0"/>
                </a:lnTo>
                <a:lnTo>
                  <a:pt x="8845552" y="3151"/>
                </a:lnTo>
                <a:lnTo>
                  <a:pt x="8890499" y="12331"/>
                </a:lnTo>
                <a:lnTo>
                  <a:pt x="8933116" y="27130"/>
                </a:lnTo>
                <a:lnTo>
                  <a:pt x="8972992" y="47135"/>
                </a:lnTo>
                <a:lnTo>
                  <a:pt x="9009715" y="71937"/>
                </a:lnTo>
                <a:lnTo>
                  <a:pt x="9042876" y="101123"/>
                </a:lnTo>
                <a:lnTo>
                  <a:pt x="9072062" y="134284"/>
                </a:lnTo>
                <a:lnTo>
                  <a:pt x="9096864" y="171007"/>
                </a:lnTo>
                <a:lnTo>
                  <a:pt x="9116869" y="210883"/>
                </a:lnTo>
                <a:lnTo>
                  <a:pt x="9131668" y="253500"/>
                </a:lnTo>
                <a:lnTo>
                  <a:pt x="9140848" y="298447"/>
                </a:lnTo>
                <a:lnTo>
                  <a:pt x="9144000" y="345313"/>
                </a:lnTo>
                <a:lnTo>
                  <a:pt x="9144000" y="1726412"/>
                </a:lnTo>
                <a:lnTo>
                  <a:pt x="9140848" y="1773267"/>
                </a:lnTo>
                <a:lnTo>
                  <a:pt x="9131668" y="1818205"/>
                </a:lnTo>
                <a:lnTo>
                  <a:pt x="9116869" y="1860816"/>
                </a:lnTo>
                <a:lnTo>
                  <a:pt x="9096864" y="1900688"/>
                </a:lnTo>
                <a:lnTo>
                  <a:pt x="9072062" y="1937410"/>
                </a:lnTo>
                <a:lnTo>
                  <a:pt x="9042876" y="1970570"/>
                </a:lnTo>
                <a:lnTo>
                  <a:pt x="9009715" y="1999757"/>
                </a:lnTo>
                <a:lnTo>
                  <a:pt x="8972992" y="2024559"/>
                </a:lnTo>
                <a:lnTo>
                  <a:pt x="8933116" y="2044566"/>
                </a:lnTo>
                <a:lnTo>
                  <a:pt x="8890499" y="2059366"/>
                </a:lnTo>
                <a:lnTo>
                  <a:pt x="8845552" y="2068548"/>
                </a:lnTo>
                <a:lnTo>
                  <a:pt x="8798687" y="2071700"/>
                </a:lnTo>
                <a:lnTo>
                  <a:pt x="345287" y="2071700"/>
                </a:lnTo>
                <a:lnTo>
                  <a:pt x="298435" y="2068548"/>
                </a:lnTo>
                <a:lnTo>
                  <a:pt x="253498" y="2059366"/>
                </a:lnTo>
                <a:lnTo>
                  <a:pt x="210888" y="2044566"/>
                </a:lnTo>
                <a:lnTo>
                  <a:pt x="171017" y="2024559"/>
                </a:lnTo>
                <a:lnTo>
                  <a:pt x="134295" y="1999757"/>
                </a:lnTo>
                <a:lnTo>
                  <a:pt x="101134" y="1970570"/>
                </a:lnTo>
                <a:lnTo>
                  <a:pt x="71947" y="1937410"/>
                </a:lnTo>
                <a:lnTo>
                  <a:pt x="47143" y="1900688"/>
                </a:lnTo>
                <a:lnTo>
                  <a:pt x="27135" y="1860816"/>
                </a:lnTo>
                <a:lnTo>
                  <a:pt x="12334" y="1818205"/>
                </a:lnTo>
                <a:lnTo>
                  <a:pt x="3152" y="1773267"/>
                </a:lnTo>
                <a:lnTo>
                  <a:pt x="0" y="1726412"/>
                </a:lnTo>
                <a:lnTo>
                  <a:pt x="0" y="345313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39264" y="236601"/>
            <a:ext cx="5666105" cy="467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00" spc="-175" dirty="0"/>
              <a:t>İşletme </a:t>
            </a:r>
            <a:r>
              <a:rPr sz="2900" spc="-245" dirty="0"/>
              <a:t>Kurma </a:t>
            </a:r>
            <a:r>
              <a:rPr sz="2900" spc="-204" dirty="0"/>
              <a:t>Kavramı </a:t>
            </a:r>
            <a:r>
              <a:rPr sz="2900" spc="-225" dirty="0"/>
              <a:t>ve</a:t>
            </a:r>
            <a:r>
              <a:rPr sz="2900" spc="-120" dirty="0"/>
              <a:t> </a:t>
            </a:r>
            <a:r>
              <a:rPr sz="2900" spc="-180" dirty="0"/>
              <a:t>Aşamaları</a:t>
            </a:r>
            <a:endParaRPr sz="2900"/>
          </a:p>
        </p:txBody>
      </p:sp>
      <p:sp>
        <p:nvSpPr>
          <p:cNvPr id="7" name="object 7"/>
          <p:cNvSpPr txBox="1"/>
          <p:nvPr/>
        </p:nvSpPr>
        <p:spPr>
          <a:xfrm>
            <a:off x="78739" y="654531"/>
            <a:ext cx="8854440" cy="35013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spc="-140" dirty="0">
                <a:latin typeface="Trebuchet MS"/>
                <a:cs typeface="Trebuchet MS"/>
              </a:rPr>
              <a:t>İşletmeyi </a:t>
            </a:r>
            <a:r>
              <a:rPr sz="2400" i="1" spc="-130" dirty="0">
                <a:latin typeface="Trebuchet MS"/>
                <a:cs typeface="Trebuchet MS"/>
              </a:rPr>
              <a:t>kurucu </a:t>
            </a:r>
            <a:r>
              <a:rPr sz="2400" i="1" spc="-135" dirty="0">
                <a:latin typeface="Trebuchet MS"/>
                <a:cs typeface="Trebuchet MS"/>
              </a:rPr>
              <a:t>müteşebbisler</a:t>
            </a:r>
            <a:r>
              <a:rPr sz="2400" i="1" spc="-315" dirty="0">
                <a:latin typeface="Trebuchet MS"/>
                <a:cs typeface="Trebuchet MS"/>
              </a:rPr>
              <a:t> </a:t>
            </a:r>
            <a:r>
              <a:rPr sz="2400" i="1" spc="-190" dirty="0">
                <a:latin typeface="Trebuchet MS"/>
                <a:cs typeface="Trebuchet MS"/>
              </a:rPr>
              <a:t>kurar.</a:t>
            </a:r>
            <a:endParaRPr sz="2400">
              <a:latin typeface="Trebuchet MS"/>
              <a:cs typeface="Trebuchet MS"/>
            </a:endParaRPr>
          </a:p>
          <a:p>
            <a:pPr marL="355600" marR="238125" indent="-342900">
              <a:lnSpc>
                <a:spcPts val="2590"/>
              </a:lnSpc>
              <a:spcBef>
                <a:spcPts val="6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i="1" spc="-185" dirty="0">
                <a:latin typeface="Trebuchet MS"/>
                <a:cs typeface="Trebuchet MS"/>
              </a:rPr>
              <a:t>Yatırım </a:t>
            </a:r>
            <a:r>
              <a:rPr sz="2400" i="1" spc="-140" dirty="0">
                <a:latin typeface="Trebuchet MS"/>
                <a:cs typeface="Trebuchet MS"/>
              </a:rPr>
              <a:t>projesinin </a:t>
            </a:r>
            <a:r>
              <a:rPr sz="2400" i="1" spc="-114" dirty="0">
                <a:latin typeface="Trebuchet MS"/>
                <a:cs typeface="Trebuchet MS"/>
              </a:rPr>
              <a:t>hazırlanması </a:t>
            </a:r>
            <a:r>
              <a:rPr sz="2400" i="1" spc="-120" dirty="0">
                <a:latin typeface="Trebuchet MS"/>
                <a:cs typeface="Trebuchet MS"/>
              </a:rPr>
              <a:t>güç, </a:t>
            </a:r>
            <a:r>
              <a:rPr sz="2400" i="1" spc="-145" dirty="0">
                <a:latin typeface="Trebuchet MS"/>
                <a:cs typeface="Trebuchet MS"/>
              </a:rPr>
              <a:t>masraflı, </a:t>
            </a:r>
            <a:r>
              <a:rPr sz="2400" i="1" spc="-114" dirty="0">
                <a:latin typeface="Trebuchet MS"/>
                <a:cs typeface="Trebuchet MS"/>
              </a:rPr>
              <a:t>karmaşık </a:t>
            </a:r>
            <a:r>
              <a:rPr sz="2400" i="1" spc="-125" dirty="0">
                <a:latin typeface="Trebuchet MS"/>
                <a:cs typeface="Trebuchet MS"/>
              </a:rPr>
              <a:t>ve</a:t>
            </a:r>
            <a:r>
              <a:rPr sz="2400" i="1" spc="-420" dirty="0">
                <a:latin typeface="Trebuchet MS"/>
                <a:cs typeface="Trebuchet MS"/>
              </a:rPr>
              <a:t> </a:t>
            </a:r>
            <a:r>
              <a:rPr sz="2400" i="1" spc="-135" dirty="0">
                <a:latin typeface="Trebuchet MS"/>
                <a:cs typeface="Trebuchet MS"/>
              </a:rPr>
              <a:t>uzmanlık  </a:t>
            </a:r>
            <a:r>
              <a:rPr sz="2400" i="1" spc="-140" dirty="0">
                <a:latin typeface="Trebuchet MS"/>
                <a:cs typeface="Trebuchet MS"/>
              </a:rPr>
              <a:t>isteyen </a:t>
            </a:r>
            <a:r>
              <a:rPr sz="2400" i="1" spc="-160" dirty="0">
                <a:latin typeface="Trebuchet MS"/>
                <a:cs typeface="Trebuchet MS"/>
              </a:rPr>
              <a:t>bir</a:t>
            </a:r>
            <a:r>
              <a:rPr sz="2400" i="1" spc="-235" dirty="0">
                <a:latin typeface="Trebuchet MS"/>
                <a:cs typeface="Trebuchet MS"/>
              </a:rPr>
              <a:t> </a:t>
            </a:r>
            <a:r>
              <a:rPr sz="2400" i="1" spc="-215" dirty="0">
                <a:latin typeface="Trebuchet MS"/>
                <a:cs typeface="Trebuchet MS"/>
              </a:rPr>
              <a:t>iştir.</a:t>
            </a:r>
            <a:endParaRPr sz="24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u="heavy" spc="-60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i="1" u="heavy" spc="-14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İşletme</a:t>
            </a:r>
            <a:r>
              <a:rPr sz="2400" b="1" i="1" u="heavy" spc="-13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9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Kurarken;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i="1" spc="-150" dirty="0">
                <a:solidFill>
                  <a:srgbClr val="FFFF00"/>
                </a:solidFill>
                <a:latin typeface="Arial"/>
                <a:cs typeface="Arial"/>
              </a:rPr>
              <a:t>İşletmenin</a:t>
            </a:r>
            <a:r>
              <a:rPr sz="2400" b="1" i="1" spc="-1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i="1" spc="-190" dirty="0">
                <a:solidFill>
                  <a:srgbClr val="FFFF00"/>
                </a:solidFill>
                <a:latin typeface="Arial"/>
                <a:cs typeface="Arial"/>
              </a:rPr>
              <a:t>büyüklüğüne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i="1" spc="-210" dirty="0">
                <a:solidFill>
                  <a:srgbClr val="FFFF00"/>
                </a:solidFill>
                <a:latin typeface="Arial"/>
                <a:cs typeface="Arial"/>
              </a:rPr>
              <a:t>Türüne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i="1" spc="-160" dirty="0">
                <a:solidFill>
                  <a:srgbClr val="FFFF00"/>
                </a:solidFill>
                <a:latin typeface="Arial"/>
                <a:cs typeface="Arial"/>
              </a:rPr>
              <a:t>Özelliğine </a:t>
            </a:r>
            <a:r>
              <a:rPr sz="2400" b="1" i="1" spc="-165" dirty="0">
                <a:solidFill>
                  <a:srgbClr val="FFFF00"/>
                </a:solidFill>
                <a:latin typeface="Arial"/>
                <a:cs typeface="Arial"/>
              </a:rPr>
              <a:t>göre </a:t>
            </a:r>
            <a:r>
              <a:rPr sz="2400" b="1" i="1" spc="-125" dirty="0">
                <a:solidFill>
                  <a:srgbClr val="FFFF00"/>
                </a:solidFill>
                <a:latin typeface="Arial"/>
                <a:cs typeface="Arial"/>
              </a:rPr>
              <a:t>bir </a:t>
            </a:r>
            <a:r>
              <a:rPr sz="2400" b="1" i="1" spc="-170" dirty="0">
                <a:solidFill>
                  <a:srgbClr val="FFFF00"/>
                </a:solidFill>
                <a:latin typeface="Arial"/>
                <a:cs typeface="Arial"/>
              </a:rPr>
              <a:t>veya</a:t>
            </a:r>
            <a:r>
              <a:rPr sz="2400" b="1" i="1" u="heavy" spc="-17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7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birkaç </a:t>
            </a:r>
            <a:r>
              <a:rPr sz="2400" b="1" i="1" u="heavy" spc="-18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uzmandan </a:t>
            </a:r>
            <a:r>
              <a:rPr sz="2400" b="1" i="1" u="heavy" spc="-12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yararlanmak</a:t>
            </a:r>
            <a:r>
              <a:rPr sz="2400" b="1" i="1" spc="-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b="1" i="1" spc="-150" dirty="0">
                <a:solidFill>
                  <a:srgbClr val="FFFF00"/>
                </a:solidFill>
                <a:latin typeface="Arial"/>
                <a:cs typeface="Arial"/>
              </a:rPr>
              <a:t>gerekir.</a:t>
            </a:r>
            <a:endParaRPr sz="2400">
              <a:latin typeface="Arial"/>
              <a:cs typeface="Arial"/>
            </a:endParaRPr>
          </a:p>
          <a:p>
            <a:pPr marL="355600" indent="-342900">
              <a:lnSpc>
                <a:spcPts val="2735"/>
              </a:lnSpc>
              <a:spcBef>
                <a:spcPts val="2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u="heavy" spc="-6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İşletme </a:t>
            </a:r>
            <a:r>
              <a:rPr sz="2400" b="1" i="1" u="heavy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kurma </a:t>
            </a:r>
            <a:r>
              <a:rPr sz="2400" b="1" i="1" u="heavy" spc="-2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düşüncesinin </a:t>
            </a:r>
            <a:r>
              <a:rPr sz="2400" b="1" i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doğuşundan, </a:t>
            </a:r>
            <a:r>
              <a:rPr sz="24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işletmenin açılışına</a:t>
            </a:r>
            <a:r>
              <a:rPr sz="2400" b="1" i="1" u="heavy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kadar</a:t>
            </a:r>
            <a:endParaRPr sz="2400">
              <a:latin typeface="Arial"/>
              <a:cs typeface="Arial"/>
            </a:endParaRPr>
          </a:p>
          <a:p>
            <a:pPr marL="355600">
              <a:lnSpc>
                <a:spcPts val="2735"/>
              </a:lnSpc>
            </a:pPr>
            <a:r>
              <a:rPr sz="2400" u="heavy" spc="-6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b="1" i="1" u="heavy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ki</a:t>
            </a:r>
            <a:r>
              <a:rPr sz="2400" b="1" i="1" u="heavy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i="1" u="heavy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aşamalar;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36614" y="4698872"/>
            <a:ext cx="11988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Yatırım</a:t>
            </a:r>
            <a:r>
              <a:rPr sz="1600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Projesi</a:t>
            </a:r>
            <a:endParaRPr sz="1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62067" y="4405147"/>
            <a:ext cx="729615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8890">
              <a:lnSpc>
                <a:spcPct val="110100"/>
              </a:lnSpc>
              <a:spcBef>
                <a:spcPts val="100"/>
              </a:spcBef>
            </a:pP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Dene</a:t>
            </a:r>
            <a:r>
              <a:rPr sz="1600" spc="-135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üretimi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18955" y="4405147"/>
            <a:ext cx="534035" cy="562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7780">
              <a:lnSpc>
                <a:spcPct val="110100"/>
              </a:lnSpc>
              <a:spcBef>
                <a:spcPts val="100"/>
              </a:spcBef>
            </a:pPr>
            <a:r>
              <a:rPr sz="1600" spc="-100" dirty="0">
                <a:solidFill>
                  <a:srgbClr val="FFFFFF"/>
                </a:solidFill>
                <a:latin typeface="Arial"/>
                <a:cs typeface="Arial"/>
              </a:rPr>
              <a:t>Açılış  </a:t>
            </a:r>
            <a:r>
              <a:rPr sz="1600" spc="-34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600" spc="-25" dirty="0">
                <a:solidFill>
                  <a:srgbClr val="FFFFFF"/>
                </a:solidFill>
                <a:latin typeface="Arial"/>
                <a:cs typeface="Arial"/>
              </a:rPr>
              <a:t>ö</a:t>
            </a:r>
            <a:r>
              <a:rPr sz="1600" spc="-45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50" dirty="0">
                <a:solidFill>
                  <a:srgbClr val="FFFFFF"/>
                </a:solidFill>
                <a:latin typeface="Arial"/>
                <a:cs typeface="Arial"/>
              </a:rPr>
              <a:t>eni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50606" y="4405147"/>
            <a:ext cx="681355" cy="830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720" marR="5080" indent="-33655">
              <a:lnSpc>
                <a:spcPct val="110100"/>
              </a:lnSpc>
              <a:spcBef>
                <a:spcPts val="100"/>
              </a:spcBef>
            </a:pP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Yatırım  </a:t>
            </a:r>
            <a:r>
              <a:rPr sz="1600" spc="-110" dirty="0">
                <a:solidFill>
                  <a:srgbClr val="FFFFFF"/>
                </a:solidFill>
                <a:latin typeface="Arial"/>
                <a:cs typeface="Arial"/>
              </a:rPr>
              <a:t>k</a:t>
            </a:r>
            <a:r>
              <a:rPr sz="1600" spc="-65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1600" spc="-60" dirty="0">
                <a:solidFill>
                  <a:srgbClr val="FFFFFF"/>
                </a:solidFill>
                <a:latin typeface="Arial"/>
                <a:cs typeface="Arial"/>
              </a:rPr>
              <a:t>arın</a:t>
            </a:r>
            <a:r>
              <a:rPr sz="1600" spc="-80" dirty="0">
                <a:solidFill>
                  <a:srgbClr val="FFFFFF"/>
                </a:solidFill>
                <a:latin typeface="Arial"/>
                <a:cs typeface="Arial"/>
              </a:rPr>
              <a:t>ı  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verme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79219" y="4405147"/>
            <a:ext cx="826135" cy="830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785">
              <a:lnSpc>
                <a:spcPct val="110100"/>
              </a:lnSpc>
              <a:spcBef>
                <a:spcPts val="100"/>
              </a:spcBef>
            </a:pP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Yatırım  </a:t>
            </a:r>
            <a:r>
              <a:rPr sz="1600" spc="-75" dirty="0">
                <a:solidFill>
                  <a:srgbClr val="FFFFFF"/>
                </a:solidFill>
                <a:latin typeface="Arial"/>
                <a:cs typeface="Arial"/>
              </a:rPr>
              <a:t>kararını  u</a:t>
            </a:r>
            <a:r>
              <a:rPr sz="1600" spc="-95" dirty="0">
                <a:solidFill>
                  <a:srgbClr val="FFFFFF"/>
                </a:solidFill>
                <a:latin typeface="Arial"/>
                <a:cs typeface="Arial"/>
              </a:rPr>
              <a:t>yg</a:t>
            </a:r>
            <a:r>
              <a:rPr sz="1600" spc="-90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1600" spc="10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1600" spc="-105" dirty="0">
                <a:solidFill>
                  <a:srgbClr val="FFFFFF"/>
                </a:solidFill>
                <a:latin typeface="Arial"/>
                <a:cs typeface="Arial"/>
              </a:rPr>
              <a:t>ama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8739" y="4405147"/>
            <a:ext cx="1591310" cy="109918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2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85" dirty="0">
                <a:solidFill>
                  <a:srgbClr val="FFFFFF"/>
                </a:solidFill>
                <a:latin typeface="Trebuchet MS"/>
                <a:cs typeface="Trebuchet MS"/>
              </a:rPr>
              <a:t>İşletme</a:t>
            </a:r>
            <a:r>
              <a:rPr sz="1600" b="1" spc="-1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600" b="1" spc="-100" dirty="0">
                <a:solidFill>
                  <a:srgbClr val="FFFFFF"/>
                </a:solidFill>
                <a:latin typeface="Trebuchet MS"/>
                <a:cs typeface="Trebuchet MS"/>
              </a:rPr>
              <a:t>Kurma</a:t>
            </a:r>
            <a:endParaRPr sz="16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600" b="1" spc="-90" dirty="0">
                <a:solidFill>
                  <a:srgbClr val="FFFFFF"/>
                </a:solidFill>
                <a:latin typeface="Trebuchet MS"/>
                <a:cs typeface="Trebuchet MS"/>
              </a:rPr>
              <a:t>Düşüncesi</a:t>
            </a:r>
            <a:endParaRPr sz="16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6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151633" y="4405147"/>
            <a:ext cx="1661160" cy="1099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100"/>
              </a:spcBef>
            </a:pPr>
            <a:r>
              <a:rPr sz="1600" spc="-90" dirty="0">
                <a:solidFill>
                  <a:srgbClr val="FFFFFF"/>
                </a:solidFill>
                <a:latin typeface="Arial"/>
                <a:cs typeface="Arial"/>
              </a:rPr>
              <a:t>Ekonomik</a:t>
            </a:r>
            <a:r>
              <a:rPr sz="16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araştırma  </a:t>
            </a:r>
            <a:r>
              <a:rPr sz="1600" spc="-165" dirty="0">
                <a:solidFill>
                  <a:srgbClr val="FFFFFF"/>
                </a:solidFill>
                <a:latin typeface="Arial"/>
                <a:cs typeface="Arial"/>
              </a:rPr>
              <a:t>Yasal</a:t>
            </a:r>
            <a:r>
              <a:rPr sz="1600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araştırma</a:t>
            </a:r>
            <a:endParaRPr sz="1600">
              <a:latin typeface="Arial"/>
              <a:cs typeface="Arial"/>
            </a:endParaRPr>
          </a:p>
          <a:p>
            <a:pPr marL="32384" marR="274320">
              <a:lnSpc>
                <a:spcPct val="110000"/>
              </a:lnSpc>
            </a:pPr>
            <a:r>
              <a:rPr sz="1600" spc="-20" dirty="0">
                <a:solidFill>
                  <a:srgbClr val="FFFFFF"/>
                </a:solidFill>
                <a:latin typeface="Arial"/>
                <a:cs typeface="Arial"/>
              </a:rPr>
              <a:t>Mali 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araştırma  </a:t>
            </a:r>
            <a:r>
              <a:rPr sz="1600" spc="-110" dirty="0">
                <a:solidFill>
                  <a:srgbClr val="FFFFFF"/>
                </a:solidFill>
                <a:latin typeface="Arial"/>
                <a:cs typeface="Arial"/>
              </a:rPr>
              <a:t>Teknik</a:t>
            </a:r>
            <a:r>
              <a:rPr sz="1600" spc="-1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FFFFFF"/>
                </a:solidFill>
                <a:latin typeface="Arial"/>
                <a:cs typeface="Arial"/>
              </a:rPr>
              <a:t>araştırma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428750" y="4643501"/>
            <a:ext cx="500380" cy="285750"/>
          </a:xfrm>
          <a:custGeom>
            <a:avLst/>
            <a:gdLst/>
            <a:ahLst/>
            <a:cxnLst/>
            <a:rect l="l" t="t" r="r" b="b"/>
            <a:pathLst>
              <a:path w="500380" h="285750">
                <a:moveTo>
                  <a:pt x="357124" y="0"/>
                </a:moveTo>
                <a:lnTo>
                  <a:pt x="357124" y="71374"/>
                </a:lnTo>
                <a:lnTo>
                  <a:pt x="0" y="71374"/>
                </a:lnTo>
                <a:lnTo>
                  <a:pt x="0" y="214249"/>
                </a:lnTo>
                <a:lnTo>
                  <a:pt x="357124" y="214249"/>
                </a:lnTo>
                <a:lnTo>
                  <a:pt x="357124" y="285750"/>
                </a:lnTo>
                <a:lnTo>
                  <a:pt x="499999" y="142875"/>
                </a:lnTo>
                <a:lnTo>
                  <a:pt x="357124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428750" y="4643501"/>
            <a:ext cx="500380" cy="285750"/>
          </a:xfrm>
          <a:custGeom>
            <a:avLst/>
            <a:gdLst/>
            <a:ahLst/>
            <a:cxnLst/>
            <a:rect l="l" t="t" r="r" b="b"/>
            <a:pathLst>
              <a:path w="500380" h="285750">
                <a:moveTo>
                  <a:pt x="0" y="71374"/>
                </a:moveTo>
                <a:lnTo>
                  <a:pt x="357124" y="71374"/>
                </a:lnTo>
                <a:lnTo>
                  <a:pt x="357124" y="0"/>
                </a:lnTo>
                <a:lnTo>
                  <a:pt x="499999" y="142875"/>
                </a:lnTo>
                <a:lnTo>
                  <a:pt x="357124" y="285750"/>
                </a:lnTo>
                <a:lnTo>
                  <a:pt x="357124" y="214249"/>
                </a:lnTo>
                <a:lnTo>
                  <a:pt x="0" y="214249"/>
                </a:lnTo>
                <a:lnTo>
                  <a:pt x="0" y="71374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00373" y="4714875"/>
            <a:ext cx="357505" cy="285750"/>
          </a:xfrm>
          <a:custGeom>
            <a:avLst/>
            <a:gdLst/>
            <a:ahLst/>
            <a:cxnLst/>
            <a:rect l="l" t="t" r="r" b="b"/>
            <a:pathLst>
              <a:path w="357504" h="285750">
                <a:moveTo>
                  <a:pt x="214375" y="0"/>
                </a:moveTo>
                <a:lnTo>
                  <a:pt x="214375" y="71500"/>
                </a:lnTo>
                <a:lnTo>
                  <a:pt x="0" y="71500"/>
                </a:lnTo>
                <a:lnTo>
                  <a:pt x="0" y="214375"/>
                </a:lnTo>
                <a:lnTo>
                  <a:pt x="214375" y="214375"/>
                </a:lnTo>
                <a:lnTo>
                  <a:pt x="214375" y="285750"/>
                </a:lnTo>
                <a:lnTo>
                  <a:pt x="357250" y="142875"/>
                </a:lnTo>
                <a:lnTo>
                  <a:pt x="214375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00373" y="4714875"/>
            <a:ext cx="357505" cy="285750"/>
          </a:xfrm>
          <a:custGeom>
            <a:avLst/>
            <a:gdLst/>
            <a:ahLst/>
            <a:cxnLst/>
            <a:rect l="l" t="t" r="r" b="b"/>
            <a:pathLst>
              <a:path w="357504" h="285750">
                <a:moveTo>
                  <a:pt x="0" y="71500"/>
                </a:moveTo>
                <a:lnTo>
                  <a:pt x="214375" y="71500"/>
                </a:lnTo>
                <a:lnTo>
                  <a:pt x="214375" y="0"/>
                </a:lnTo>
                <a:lnTo>
                  <a:pt x="357250" y="142875"/>
                </a:lnTo>
                <a:lnTo>
                  <a:pt x="214375" y="285750"/>
                </a:lnTo>
                <a:lnTo>
                  <a:pt x="214375" y="214375"/>
                </a:lnTo>
                <a:lnTo>
                  <a:pt x="0" y="214375"/>
                </a:lnTo>
                <a:lnTo>
                  <a:pt x="0" y="71500"/>
                </a:lnTo>
                <a:close/>
              </a:path>
            </a:pathLst>
          </a:custGeom>
          <a:ln w="25399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202301" y="4702175"/>
            <a:ext cx="239649" cy="2397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59551" y="4773676"/>
            <a:ext cx="239649" cy="2396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72376" y="4714875"/>
            <a:ext cx="285750" cy="214629"/>
          </a:xfrm>
          <a:custGeom>
            <a:avLst/>
            <a:gdLst/>
            <a:ahLst/>
            <a:cxnLst/>
            <a:rect l="l" t="t" r="r" b="b"/>
            <a:pathLst>
              <a:path w="285750" h="214629">
                <a:moveTo>
                  <a:pt x="178562" y="0"/>
                </a:moveTo>
                <a:lnTo>
                  <a:pt x="178562" y="53593"/>
                </a:lnTo>
                <a:lnTo>
                  <a:pt x="0" y="53593"/>
                </a:lnTo>
                <a:lnTo>
                  <a:pt x="0" y="160781"/>
                </a:lnTo>
                <a:lnTo>
                  <a:pt x="178562" y="160781"/>
                </a:lnTo>
                <a:lnTo>
                  <a:pt x="178562" y="214375"/>
                </a:lnTo>
                <a:lnTo>
                  <a:pt x="285750" y="107187"/>
                </a:lnTo>
                <a:lnTo>
                  <a:pt x="17856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72376" y="4714875"/>
            <a:ext cx="285750" cy="214629"/>
          </a:xfrm>
          <a:custGeom>
            <a:avLst/>
            <a:gdLst/>
            <a:ahLst/>
            <a:cxnLst/>
            <a:rect l="l" t="t" r="r" b="b"/>
            <a:pathLst>
              <a:path w="285750" h="214629">
                <a:moveTo>
                  <a:pt x="0" y="53593"/>
                </a:moveTo>
                <a:lnTo>
                  <a:pt x="178562" y="53593"/>
                </a:lnTo>
                <a:lnTo>
                  <a:pt x="178562" y="0"/>
                </a:lnTo>
                <a:lnTo>
                  <a:pt x="285750" y="107187"/>
                </a:lnTo>
                <a:lnTo>
                  <a:pt x="178562" y="214375"/>
                </a:lnTo>
                <a:lnTo>
                  <a:pt x="178562" y="160781"/>
                </a:lnTo>
                <a:lnTo>
                  <a:pt x="0" y="160781"/>
                </a:lnTo>
                <a:lnTo>
                  <a:pt x="0" y="53593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072501" y="4572000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142875" y="0"/>
                </a:moveTo>
                <a:lnTo>
                  <a:pt x="142875" y="71500"/>
                </a:lnTo>
                <a:lnTo>
                  <a:pt x="0" y="71500"/>
                </a:lnTo>
                <a:lnTo>
                  <a:pt x="0" y="214375"/>
                </a:lnTo>
                <a:lnTo>
                  <a:pt x="142875" y="214375"/>
                </a:lnTo>
                <a:lnTo>
                  <a:pt x="142875" y="285750"/>
                </a:lnTo>
                <a:lnTo>
                  <a:pt x="285750" y="142875"/>
                </a:lnTo>
                <a:lnTo>
                  <a:pt x="142875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72501" y="4572000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0" y="71500"/>
                </a:moveTo>
                <a:lnTo>
                  <a:pt x="142875" y="71500"/>
                </a:lnTo>
                <a:lnTo>
                  <a:pt x="142875" y="0"/>
                </a:lnTo>
                <a:lnTo>
                  <a:pt x="285750" y="142875"/>
                </a:lnTo>
                <a:lnTo>
                  <a:pt x="142875" y="285750"/>
                </a:lnTo>
                <a:lnTo>
                  <a:pt x="142875" y="214375"/>
                </a:lnTo>
                <a:lnTo>
                  <a:pt x="0" y="214375"/>
                </a:lnTo>
                <a:lnTo>
                  <a:pt x="0" y="71500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00125"/>
            <a:ext cx="9144000" cy="5001260"/>
          </a:xfrm>
          <a:custGeom>
            <a:avLst/>
            <a:gdLst/>
            <a:ahLst/>
            <a:cxnLst/>
            <a:rect l="l" t="t" r="r" b="b"/>
            <a:pathLst>
              <a:path w="9144000" h="5001260">
                <a:moveTo>
                  <a:pt x="8310499" y="0"/>
                </a:moveTo>
                <a:lnTo>
                  <a:pt x="833462" y="0"/>
                </a:lnTo>
                <a:lnTo>
                  <a:pt x="786167" y="1319"/>
                </a:lnTo>
                <a:lnTo>
                  <a:pt x="739563" y="5230"/>
                </a:lnTo>
                <a:lnTo>
                  <a:pt x="693722" y="11662"/>
                </a:lnTo>
                <a:lnTo>
                  <a:pt x="648714" y="20545"/>
                </a:lnTo>
                <a:lnTo>
                  <a:pt x="604609" y="31810"/>
                </a:lnTo>
                <a:lnTo>
                  <a:pt x="561478" y="45384"/>
                </a:lnTo>
                <a:lnTo>
                  <a:pt x="519390" y="61198"/>
                </a:lnTo>
                <a:lnTo>
                  <a:pt x="478417" y="79183"/>
                </a:lnTo>
                <a:lnTo>
                  <a:pt x="438629" y="99266"/>
                </a:lnTo>
                <a:lnTo>
                  <a:pt x="400096" y="121379"/>
                </a:lnTo>
                <a:lnTo>
                  <a:pt x="362888" y="145450"/>
                </a:lnTo>
                <a:lnTo>
                  <a:pt x="327076" y="171410"/>
                </a:lnTo>
                <a:lnTo>
                  <a:pt x="292730" y="199188"/>
                </a:lnTo>
                <a:lnTo>
                  <a:pt x="259921" y="228713"/>
                </a:lnTo>
                <a:lnTo>
                  <a:pt x="228718" y="259916"/>
                </a:lnTo>
                <a:lnTo>
                  <a:pt x="199193" y="292726"/>
                </a:lnTo>
                <a:lnTo>
                  <a:pt x="171415" y="327073"/>
                </a:lnTo>
                <a:lnTo>
                  <a:pt x="145455" y="362886"/>
                </a:lnTo>
                <a:lnTo>
                  <a:pt x="121383" y="400095"/>
                </a:lnTo>
                <a:lnTo>
                  <a:pt x="99270" y="438630"/>
                </a:lnTo>
                <a:lnTo>
                  <a:pt x="79186" y="478421"/>
                </a:lnTo>
                <a:lnTo>
                  <a:pt x="61201" y="519396"/>
                </a:lnTo>
                <a:lnTo>
                  <a:pt x="45386" y="561487"/>
                </a:lnTo>
                <a:lnTo>
                  <a:pt x="31811" y="604622"/>
                </a:lnTo>
                <a:lnTo>
                  <a:pt x="20547" y="648730"/>
                </a:lnTo>
                <a:lnTo>
                  <a:pt x="11663" y="693743"/>
                </a:lnTo>
                <a:lnTo>
                  <a:pt x="5230" y="739589"/>
                </a:lnTo>
                <a:lnTo>
                  <a:pt x="1319" y="786198"/>
                </a:lnTo>
                <a:lnTo>
                  <a:pt x="0" y="833501"/>
                </a:lnTo>
                <a:lnTo>
                  <a:pt x="0" y="4167124"/>
                </a:lnTo>
                <a:lnTo>
                  <a:pt x="1319" y="4214424"/>
                </a:lnTo>
                <a:lnTo>
                  <a:pt x="5230" y="4261033"/>
                </a:lnTo>
                <a:lnTo>
                  <a:pt x="11663" y="4306878"/>
                </a:lnTo>
                <a:lnTo>
                  <a:pt x="20547" y="4351890"/>
                </a:lnTo>
                <a:lnTo>
                  <a:pt x="31811" y="4395999"/>
                </a:lnTo>
                <a:lnTo>
                  <a:pt x="45386" y="4439134"/>
                </a:lnTo>
                <a:lnTo>
                  <a:pt x="61201" y="4481224"/>
                </a:lnTo>
                <a:lnTo>
                  <a:pt x="79186" y="4522200"/>
                </a:lnTo>
                <a:lnTo>
                  <a:pt x="99270" y="4561991"/>
                </a:lnTo>
                <a:lnTo>
                  <a:pt x="121383" y="4600526"/>
                </a:lnTo>
                <a:lnTo>
                  <a:pt x="145455" y="4637736"/>
                </a:lnTo>
                <a:lnTo>
                  <a:pt x="171415" y="4673550"/>
                </a:lnTo>
                <a:lnTo>
                  <a:pt x="199193" y="4707898"/>
                </a:lnTo>
                <a:lnTo>
                  <a:pt x="228718" y="4740709"/>
                </a:lnTo>
                <a:lnTo>
                  <a:pt x="259921" y="4771913"/>
                </a:lnTo>
                <a:lnTo>
                  <a:pt x="292730" y="4801439"/>
                </a:lnTo>
                <a:lnTo>
                  <a:pt x="327076" y="4829218"/>
                </a:lnTo>
                <a:lnTo>
                  <a:pt x="362888" y="4855179"/>
                </a:lnTo>
                <a:lnTo>
                  <a:pt x="400096" y="4879251"/>
                </a:lnTo>
                <a:lnTo>
                  <a:pt x="438629" y="4901365"/>
                </a:lnTo>
                <a:lnTo>
                  <a:pt x="478417" y="4921450"/>
                </a:lnTo>
                <a:lnTo>
                  <a:pt x="519390" y="4939435"/>
                </a:lnTo>
                <a:lnTo>
                  <a:pt x="561478" y="4955250"/>
                </a:lnTo>
                <a:lnTo>
                  <a:pt x="604609" y="4968825"/>
                </a:lnTo>
                <a:lnTo>
                  <a:pt x="648714" y="4980090"/>
                </a:lnTo>
                <a:lnTo>
                  <a:pt x="693722" y="4988974"/>
                </a:lnTo>
                <a:lnTo>
                  <a:pt x="739563" y="4995407"/>
                </a:lnTo>
                <a:lnTo>
                  <a:pt x="786167" y="4999318"/>
                </a:lnTo>
                <a:lnTo>
                  <a:pt x="833462" y="5000637"/>
                </a:lnTo>
                <a:lnTo>
                  <a:pt x="8310499" y="5000637"/>
                </a:lnTo>
                <a:lnTo>
                  <a:pt x="8357801" y="4999318"/>
                </a:lnTo>
                <a:lnTo>
                  <a:pt x="8404410" y="4995407"/>
                </a:lnTo>
                <a:lnTo>
                  <a:pt x="8450256" y="4988974"/>
                </a:lnTo>
                <a:lnTo>
                  <a:pt x="8495269" y="4980090"/>
                </a:lnTo>
                <a:lnTo>
                  <a:pt x="8539377" y="4968825"/>
                </a:lnTo>
                <a:lnTo>
                  <a:pt x="8582512" y="4955250"/>
                </a:lnTo>
                <a:lnTo>
                  <a:pt x="8624603" y="4939435"/>
                </a:lnTo>
                <a:lnTo>
                  <a:pt x="8665578" y="4921450"/>
                </a:lnTo>
                <a:lnTo>
                  <a:pt x="8705369" y="4901365"/>
                </a:lnTo>
                <a:lnTo>
                  <a:pt x="8743904" y="4879251"/>
                </a:lnTo>
                <a:lnTo>
                  <a:pt x="8781113" y="4855179"/>
                </a:lnTo>
                <a:lnTo>
                  <a:pt x="8816926" y="4829218"/>
                </a:lnTo>
                <a:lnTo>
                  <a:pt x="8851273" y="4801439"/>
                </a:lnTo>
                <a:lnTo>
                  <a:pt x="8884083" y="4771913"/>
                </a:lnTo>
                <a:lnTo>
                  <a:pt x="8915286" y="4740709"/>
                </a:lnTo>
                <a:lnTo>
                  <a:pt x="8944811" y="4707898"/>
                </a:lnTo>
                <a:lnTo>
                  <a:pt x="8972589" y="4673550"/>
                </a:lnTo>
                <a:lnTo>
                  <a:pt x="8998549" y="4637736"/>
                </a:lnTo>
                <a:lnTo>
                  <a:pt x="9022620" y="4600526"/>
                </a:lnTo>
                <a:lnTo>
                  <a:pt x="9044733" y="4561991"/>
                </a:lnTo>
                <a:lnTo>
                  <a:pt x="9064816" y="4522200"/>
                </a:lnTo>
                <a:lnTo>
                  <a:pt x="9082801" y="4481224"/>
                </a:lnTo>
                <a:lnTo>
                  <a:pt x="9098615" y="4439134"/>
                </a:lnTo>
                <a:lnTo>
                  <a:pt x="9112189" y="4395999"/>
                </a:lnTo>
                <a:lnTo>
                  <a:pt x="9123454" y="4351890"/>
                </a:lnTo>
                <a:lnTo>
                  <a:pt x="9132337" y="4306878"/>
                </a:lnTo>
                <a:lnTo>
                  <a:pt x="9138769" y="4261033"/>
                </a:lnTo>
                <a:lnTo>
                  <a:pt x="9142680" y="4214424"/>
                </a:lnTo>
                <a:lnTo>
                  <a:pt x="9144000" y="4167124"/>
                </a:lnTo>
                <a:lnTo>
                  <a:pt x="9144000" y="833501"/>
                </a:lnTo>
                <a:lnTo>
                  <a:pt x="9142680" y="786198"/>
                </a:lnTo>
                <a:lnTo>
                  <a:pt x="9138769" y="739589"/>
                </a:lnTo>
                <a:lnTo>
                  <a:pt x="9132337" y="693743"/>
                </a:lnTo>
                <a:lnTo>
                  <a:pt x="9123454" y="648730"/>
                </a:lnTo>
                <a:lnTo>
                  <a:pt x="9112189" y="604622"/>
                </a:lnTo>
                <a:lnTo>
                  <a:pt x="9098615" y="561487"/>
                </a:lnTo>
                <a:lnTo>
                  <a:pt x="9082801" y="519396"/>
                </a:lnTo>
                <a:lnTo>
                  <a:pt x="9064816" y="478421"/>
                </a:lnTo>
                <a:lnTo>
                  <a:pt x="9044733" y="438630"/>
                </a:lnTo>
                <a:lnTo>
                  <a:pt x="9022620" y="400095"/>
                </a:lnTo>
                <a:lnTo>
                  <a:pt x="8998549" y="362886"/>
                </a:lnTo>
                <a:lnTo>
                  <a:pt x="8972589" y="327073"/>
                </a:lnTo>
                <a:lnTo>
                  <a:pt x="8944811" y="292726"/>
                </a:lnTo>
                <a:lnTo>
                  <a:pt x="8915286" y="259916"/>
                </a:lnTo>
                <a:lnTo>
                  <a:pt x="8884083" y="228713"/>
                </a:lnTo>
                <a:lnTo>
                  <a:pt x="8851273" y="199188"/>
                </a:lnTo>
                <a:lnTo>
                  <a:pt x="8816926" y="171410"/>
                </a:lnTo>
                <a:lnTo>
                  <a:pt x="8781113" y="145450"/>
                </a:lnTo>
                <a:lnTo>
                  <a:pt x="8743904" y="121379"/>
                </a:lnTo>
                <a:lnTo>
                  <a:pt x="8705369" y="99266"/>
                </a:lnTo>
                <a:lnTo>
                  <a:pt x="8665578" y="79183"/>
                </a:lnTo>
                <a:lnTo>
                  <a:pt x="8624603" y="61198"/>
                </a:lnTo>
                <a:lnTo>
                  <a:pt x="8582512" y="45384"/>
                </a:lnTo>
                <a:lnTo>
                  <a:pt x="8539377" y="31810"/>
                </a:lnTo>
                <a:lnTo>
                  <a:pt x="8495269" y="20545"/>
                </a:lnTo>
                <a:lnTo>
                  <a:pt x="8450256" y="11662"/>
                </a:lnTo>
                <a:lnTo>
                  <a:pt x="8404410" y="5230"/>
                </a:lnTo>
                <a:lnTo>
                  <a:pt x="8357801" y="1319"/>
                </a:lnTo>
                <a:lnTo>
                  <a:pt x="831049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000125"/>
            <a:ext cx="9144000" cy="5001260"/>
          </a:xfrm>
          <a:custGeom>
            <a:avLst/>
            <a:gdLst/>
            <a:ahLst/>
            <a:cxnLst/>
            <a:rect l="l" t="t" r="r" b="b"/>
            <a:pathLst>
              <a:path w="9144000" h="5001260">
                <a:moveTo>
                  <a:pt x="0" y="833501"/>
                </a:moveTo>
                <a:lnTo>
                  <a:pt x="1319" y="786198"/>
                </a:lnTo>
                <a:lnTo>
                  <a:pt x="5230" y="739589"/>
                </a:lnTo>
                <a:lnTo>
                  <a:pt x="11663" y="693743"/>
                </a:lnTo>
                <a:lnTo>
                  <a:pt x="20547" y="648730"/>
                </a:lnTo>
                <a:lnTo>
                  <a:pt x="31811" y="604622"/>
                </a:lnTo>
                <a:lnTo>
                  <a:pt x="45386" y="561487"/>
                </a:lnTo>
                <a:lnTo>
                  <a:pt x="61201" y="519396"/>
                </a:lnTo>
                <a:lnTo>
                  <a:pt x="79186" y="478421"/>
                </a:lnTo>
                <a:lnTo>
                  <a:pt x="99270" y="438630"/>
                </a:lnTo>
                <a:lnTo>
                  <a:pt x="121383" y="400095"/>
                </a:lnTo>
                <a:lnTo>
                  <a:pt x="145455" y="362886"/>
                </a:lnTo>
                <a:lnTo>
                  <a:pt x="171415" y="327073"/>
                </a:lnTo>
                <a:lnTo>
                  <a:pt x="199193" y="292726"/>
                </a:lnTo>
                <a:lnTo>
                  <a:pt x="228718" y="259916"/>
                </a:lnTo>
                <a:lnTo>
                  <a:pt x="259921" y="228713"/>
                </a:lnTo>
                <a:lnTo>
                  <a:pt x="292730" y="199188"/>
                </a:lnTo>
                <a:lnTo>
                  <a:pt x="327076" y="171410"/>
                </a:lnTo>
                <a:lnTo>
                  <a:pt x="362888" y="145450"/>
                </a:lnTo>
                <a:lnTo>
                  <a:pt x="400096" y="121379"/>
                </a:lnTo>
                <a:lnTo>
                  <a:pt x="438629" y="99266"/>
                </a:lnTo>
                <a:lnTo>
                  <a:pt x="478417" y="79183"/>
                </a:lnTo>
                <a:lnTo>
                  <a:pt x="519390" y="61198"/>
                </a:lnTo>
                <a:lnTo>
                  <a:pt x="561478" y="45384"/>
                </a:lnTo>
                <a:lnTo>
                  <a:pt x="604609" y="31810"/>
                </a:lnTo>
                <a:lnTo>
                  <a:pt x="648714" y="20545"/>
                </a:lnTo>
                <a:lnTo>
                  <a:pt x="693722" y="11662"/>
                </a:lnTo>
                <a:lnTo>
                  <a:pt x="739563" y="5230"/>
                </a:lnTo>
                <a:lnTo>
                  <a:pt x="786167" y="1319"/>
                </a:lnTo>
                <a:lnTo>
                  <a:pt x="833462" y="0"/>
                </a:lnTo>
                <a:lnTo>
                  <a:pt x="8310499" y="0"/>
                </a:lnTo>
                <a:lnTo>
                  <a:pt x="8357801" y="1319"/>
                </a:lnTo>
                <a:lnTo>
                  <a:pt x="8404410" y="5230"/>
                </a:lnTo>
                <a:lnTo>
                  <a:pt x="8450256" y="11662"/>
                </a:lnTo>
                <a:lnTo>
                  <a:pt x="8495269" y="20545"/>
                </a:lnTo>
                <a:lnTo>
                  <a:pt x="8539377" y="31810"/>
                </a:lnTo>
                <a:lnTo>
                  <a:pt x="8582512" y="45384"/>
                </a:lnTo>
                <a:lnTo>
                  <a:pt x="8624603" y="61198"/>
                </a:lnTo>
                <a:lnTo>
                  <a:pt x="8665578" y="79183"/>
                </a:lnTo>
                <a:lnTo>
                  <a:pt x="8705369" y="99266"/>
                </a:lnTo>
                <a:lnTo>
                  <a:pt x="8743904" y="121379"/>
                </a:lnTo>
                <a:lnTo>
                  <a:pt x="8781113" y="145450"/>
                </a:lnTo>
                <a:lnTo>
                  <a:pt x="8816926" y="171410"/>
                </a:lnTo>
                <a:lnTo>
                  <a:pt x="8851273" y="199188"/>
                </a:lnTo>
                <a:lnTo>
                  <a:pt x="8884083" y="228713"/>
                </a:lnTo>
                <a:lnTo>
                  <a:pt x="8915286" y="259916"/>
                </a:lnTo>
                <a:lnTo>
                  <a:pt x="8944811" y="292726"/>
                </a:lnTo>
                <a:lnTo>
                  <a:pt x="8972589" y="327073"/>
                </a:lnTo>
                <a:lnTo>
                  <a:pt x="8998549" y="362886"/>
                </a:lnTo>
                <a:lnTo>
                  <a:pt x="9022620" y="400095"/>
                </a:lnTo>
                <a:lnTo>
                  <a:pt x="9044733" y="438630"/>
                </a:lnTo>
                <a:lnTo>
                  <a:pt x="9064816" y="478421"/>
                </a:lnTo>
                <a:lnTo>
                  <a:pt x="9082801" y="519396"/>
                </a:lnTo>
                <a:lnTo>
                  <a:pt x="9098615" y="561487"/>
                </a:lnTo>
                <a:lnTo>
                  <a:pt x="9112189" y="604622"/>
                </a:lnTo>
                <a:lnTo>
                  <a:pt x="9123454" y="648730"/>
                </a:lnTo>
                <a:lnTo>
                  <a:pt x="9132337" y="693743"/>
                </a:lnTo>
                <a:lnTo>
                  <a:pt x="9138769" y="739589"/>
                </a:lnTo>
                <a:lnTo>
                  <a:pt x="9142680" y="786198"/>
                </a:lnTo>
                <a:lnTo>
                  <a:pt x="9144000" y="833501"/>
                </a:lnTo>
                <a:lnTo>
                  <a:pt x="9144000" y="4167124"/>
                </a:lnTo>
                <a:lnTo>
                  <a:pt x="9142680" y="4214424"/>
                </a:lnTo>
                <a:lnTo>
                  <a:pt x="9138769" y="4261033"/>
                </a:lnTo>
                <a:lnTo>
                  <a:pt x="9132337" y="4306878"/>
                </a:lnTo>
                <a:lnTo>
                  <a:pt x="9123454" y="4351890"/>
                </a:lnTo>
                <a:lnTo>
                  <a:pt x="9112189" y="4395999"/>
                </a:lnTo>
                <a:lnTo>
                  <a:pt x="9098615" y="4439134"/>
                </a:lnTo>
                <a:lnTo>
                  <a:pt x="9082801" y="4481224"/>
                </a:lnTo>
                <a:lnTo>
                  <a:pt x="9064816" y="4522200"/>
                </a:lnTo>
                <a:lnTo>
                  <a:pt x="9044733" y="4561991"/>
                </a:lnTo>
                <a:lnTo>
                  <a:pt x="9022620" y="4600526"/>
                </a:lnTo>
                <a:lnTo>
                  <a:pt x="8998549" y="4637736"/>
                </a:lnTo>
                <a:lnTo>
                  <a:pt x="8972589" y="4673550"/>
                </a:lnTo>
                <a:lnTo>
                  <a:pt x="8944811" y="4707898"/>
                </a:lnTo>
                <a:lnTo>
                  <a:pt x="8915286" y="4740709"/>
                </a:lnTo>
                <a:lnTo>
                  <a:pt x="8884083" y="4771913"/>
                </a:lnTo>
                <a:lnTo>
                  <a:pt x="8851273" y="4801439"/>
                </a:lnTo>
                <a:lnTo>
                  <a:pt x="8816926" y="4829218"/>
                </a:lnTo>
                <a:lnTo>
                  <a:pt x="8781113" y="4855179"/>
                </a:lnTo>
                <a:lnTo>
                  <a:pt x="8743904" y="4879251"/>
                </a:lnTo>
                <a:lnTo>
                  <a:pt x="8705369" y="4901365"/>
                </a:lnTo>
                <a:lnTo>
                  <a:pt x="8665578" y="4921450"/>
                </a:lnTo>
                <a:lnTo>
                  <a:pt x="8624603" y="4939435"/>
                </a:lnTo>
                <a:lnTo>
                  <a:pt x="8582512" y="4955250"/>
                </a:lnTo>
                <a:lnTo>
                  <a:pt x="8539377" y="4968825"/>
                </a:lnTo>
                <a:lnTo>
                  <a:pt x="8495269" y="4980090"/>
                </a:lnTo>
                <a:lnTo>
                  <a:pt x="8450256" y="4988974"/>
                </a:lnTo>
                <a:lnTo>
                  <a:pt x="8404410" y="4995407"/>
                </a:lnTo>
                <a:lnTo>
                  <a:pt x="8357801" y="4999318"/>
                </a:lnTo>
                <a:lnTo>
                  <a:pt x="8310499" y="5000637"/>
                </a:lnTo>
                <a:lnTo>
                  <a:pt x="833462" y="5000637"/>
                </a:lnTo>
                <a:lnTo>
                  <a:pt x="786167" y="4999318"/>
                </a:lnTo>
                <a:lnTo>
                  <a:pt x="739563" y="4995407"/>
                </a:lnTo>
                <a:lnTo>
                  <a:pt x="693722" y="4988974"/>
                </a:lnTo>
                <a:lnTo>
                  <a:pt x="648714" y="4980090"/>
                </a:lnTo>
                <a:lnTo>
                  <a:pt x="604609" y="4968825"/>
                </a:lnTo>
                <a:lnTo>
                  <a:pt x="561478" y="4955250"/>
                </a:lnTo>
                <a:lnTo>
                  <a:pt x="519390" y="4939435"/>
                </a:lnTo>
                <a:lnTo>
                  <a:pt x="478417" y="4921450"/>
                </a:lnTo>
                <a:lnTo>
                  <a:pt x="438629" y="4901365"/>
                </a:lnTo>
                <a:lnTo>
                  <a:pt x="400096" y="4879251"/>
                </a:lnTo>
                <a:lnTo>
                  <a:pt x="362888" y="4855179"/>
                </a:lnTo>
                <a:lnTo>
                  <a:pt x="327076" y="4829218"/>
                </a:lnTo>
                <a:lnTo>
                  <a:pt x="292730" y="4801439"/>
                </a:lnTo>
                <a:lnTo>
                  <a:pt x="259921" y="4771913"/>
                </a:lnTo>
                <a:lnTo>
                  <a:pt x="228718" y="4740709"/>
                </a:lnTo>
                <a:lnTo>
                  <a:pt x="199193" y="4707898"/>
                </a:lnTo>
                <a:lnTo>
                  <a:pt x="171415" y="4673550"/>
                </a:lnTo>
                <a:lnTo>
                  <a:pt x="145455" y="4637736"/>
                </a:lnTo>
                <a:lnTo>
                  <a:pt x="121383" y="4600526"/>
                </a:lnTo>
                <a:lnTo>
                  <a:pt x="99270" y="4561991"/>
                </a:lnTo>
                <a:lnTo>
                  <a:pt x="79186" y="4522200"/>
                </a:lnTo>
                <a:lnTo>
                  <a:pt x="61201" y="4481224"/>
                </a:lnTo>
                <a:lnTo>
                  <a:pt x="45386" y="4439134"/>
                </a:lnTo>
                <a:lnTo>
                  <a:pt x="31811" y="4395999"/>
                </a:lnTo>
                <a:lnTo>
                  <a:pt x="20547" y="4351890"/>
                </a:lnTo>
                <a:lnTo>
                  <a:pt x="11663" y="4306878"/>
                </a:lnTo>
                <a:lnTo>
                  <a:pt x="5230" y="4261033"/>
                </a:lnTo>
                <a:lnTo>
                  <a:pt x="1319" y="4214424"/>
                </a:lnTo>
                <a:lnTo>
                  <a:pt x="0" y="4167124"/>
                </a:lnTo>
                <a:lnTo>
                  <a:pt x="0" y="83350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37257" y="285699"/>
            <a:ext cx="427609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355" dirty="0"/>
              <a:t>İŞLETMENİN</a:t>
            </a:r>
            <a:r>
              <a:rPr sz="3600" spc="-204" dirty="0"/>
              <a:t> </a:t>
            </a:r>
            <a:r>
              <a:rPr sz="3600" spc="-480" dirty="0"/>
              <a:t>İŞLEVLERİ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293014" y="910687"/>
            <a:ext cx="5364480" cy="4708525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300" dirty="0">
                <a:solidFill>
                  <a:srgbClr val="FFFF00"/>
                </a:solidFill>
                <a:latin typeface="Arial"/>
                <a:cs typeface="Arial"/>
              </a:rPr>
              <a:t>1.SATIN </a:t>
            </a:r>
            <a:r>
              <a:rPr sz="3200" b="1" i="1" spc="-305" dirty="0">
                <a:solidFill>
                  <a:srgbClr val="FFFF00"/>
                </a:solidFill>
                <a:latin typeface="Arial"/>
                <a:cs typeface="Arial"/>
              </a:rPr>
              <a:t>ALMA</a:t>
            </a:r>
            <a:r>
              <a:rPr sz="3200" b="1" i="1" spc="-8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b="1" i="1" spc="-355" dirty="0">
                <a:solidFill>
                  <a:srgbClr val="FFFF00"/>
                </a:solidFill>
                <a:latin typeface="Arial"/>
                <a:cs typeface="Arial"/>
              </a:rPr>
              <a:t>İŞLEVİ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229" dirty="0">
                <a:solidFill>
                  <a:srgbClr val="FFFF00"/>
                </a:solidFill>
                <a:latin typeface="Arial"/>
                <a:cs typeface="Arial"/>
              </a:rPr>
              <a:t>2.ÜRETİM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340" dirty="0">
                <a:solidFill>
                  <a:srgbClr val="FFFF00"/>
                </a:solidFill>
                <a:latin typeface="Arial"/>
                <a:cs typeface="Arial"/>
              </a:rPr>
              <a:t>3.PAZARLAMA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270" dirty="0">
                <a:solidFill>
                  <a:srgbClr val="FFFF00"/>
                </a:solidFill>
                <a:latin typeface="Arial"/>
                <a:cs typeface="Arial"/>
              </a:rPr>
              <a:t>4.FİNANS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420" dirty="0">
                <a:solidFill>
                  <a:srgbClr val="FFFF00"/>
                </a:solidFill>
                <a:latin typeface="Arial"/>
                <a:cs typeface="Arial"/>
              </a:rPr>
              <a:t>5.PERSONEL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330" dirty="0">
                <a:solidFill>
                  <a:srgbClr val="FFFF00"/>
                </a:solidFill>
                <a:latin typeface="Arial"/>
                <a:cs typeface="Arial"/>
              </a:rPr>
              <a:t>6.MUHASEBE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300" dirty="0">
                <a:solidFill>
                  <a:srgbClr val="FFFF00"/>
                </a:solidFill>
                <a:latin typeface="Arial"/>
                <a:cs typeface="Arial"/>
              </a:rPr>
              <a:t>7.ARAŞTIRMA </a:t>
            </a:r>
            <a:r>
              <a:rPr sz="3200" b="1" i="1" spc="-409" dirty="0">
                <a:solidFill>
                  <a:srgbClr val="FFFF00"/>
                </a:solidFill>
                <a:latin typeface="Arial"/>
                <a:cs typeface="Arial"/>
              </a:rPr>
              <a:t>VE</a:t>
            </a:r>
            <a:r>
              <a:rPr sz="3200" b="1" i="1" spc="-12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b="1" i="1" spc="-375" dirty="0">
                <a:solidFill>
                  <a:srgbClr val="FFFF00"/>
                </a:solidFill>
                <a:latin typeface="Arial"/>
                <a:cs typeface="Arial"/>
              </a:rPr>
              <a:t>GELİŞTİRME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375" dirty="0">
                <a:solidFill>
                  <a:srgbClr val="FFFF00"/>
                </a:solidFill>
                <a:latin typeface="Arial"/>
                <a:cs typeface="Arial"/>
              </a:rPr>
              <a:t>8.HALKLA</a:t>
            </a:r>
            <a:r>
              <a:rPr sz="3200" b="1" i="1" spc="-19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b="1" i="1" spc="-405" dirty="0">
                <a:solidFill>
                  <a:srgbClr val="FFFF00"/>
                </a:solidFill>
                <a:latin typeface="Arial"/>
                <a:cs typeface="Arial"/>
              </a:rPr>
              <a:t>İLİŞKİLER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85748"/>
            <a:ext cx="9144000" cy="5786755"/>
          </a:xfrm>
          <a:custGeom>
            <a:avLst/>
            <a:gdLst/>
            <a:ahLst/>
            <a:cxnLst/>
            <a:rect l="l" t="t" r="r" b="b"/>
            <a:pathLst>
              <a:path w="9144000" h="5786755">
                <a:moveTo>
                  <a:pt x="8179561" y="0"/>
                </a:moveTo>
                <a:lnTo>
                  <a:pt x="964438" y="0"/>
                </a:lnTo>
                <a:lnTo>
                  <a:pt x="916302" y="1180"/>
                </a:lnTo>
                <a:lnTo>
                  <a:pt x="868777" y="4684"/>
                </a:lnTo>
                <a:lnTo>
                  <a:pt x="821919" y="10457"/>
                </a:lnTo>
                <a:lnTo>
                  <a:pt x="775781" y="18443"/>
                </a:lnTo>
                <a:lnTo>
                  <a:pt x="730421" y="28587"/>
                </a:lnTo>
                <a:lnTo>
                  <a:pt x="685893" y="40833"/>
                </a:lnTo>
                <a:lnTo>
                  <a:pt x="642252" y="55128"/>
                </a:lnTo>
                <a:lnTo>
                  <a:pt x="599553" y="71414"/>
                </a:lnTo>
                <a:lnTo>
                  <a:pt x="557852" y="89638"/>
                </a:lnTo>
                <a:lnTo>
                  <a:pt x="517204" y="109743"/>
                </a:lnTo>
                <a:lnTo>
                  <a:pt x="477664" y="131675"/>
                </a:lnTo>
                <a:lnTo>
                  <a:pt x="439288" y="155378"/>
                </a:lnTo>
                <a:lnTo>
                  <a:pt x="402131" y="180797"/>
                </a:lnTo>
                <a:lnTo>
                  <a:pt x="366247" y="207877"/>
                </a:lnTo>
                <a:lnTo>
                  <a:pt x="331693" y="236562"/>
                </a:lnTo>
                <a:lnTo>
                  <a:pt x="298523" y="266797"/>
                </a:lnTo>
                <a:lnTo>
                  <a:pt x="266793" y="298528"/>
                </a:lnTo>
                <a:lnTo>
                  <a:pt x="236558" y="331698"/>
                </a:lnTo>
                <a:lnTo>
                  <a:pt x="207873" y="366252"/>
                </a:lnTo>
                <a:lnTo>
                  <a:pt x="180793" y="402136"/>
                </a:lnTo>
                <a:lnTo>
                  <a:pt x="155375" y="439294"/>
                </a:lnTo>
                <a:lnTo>
                  <a:pt x="131672" y="477670"/>
                </a:lnTo>
                <a:lnTo>
                  <a:pt x="109741" y="517210"/>
                </a:lnTo>
                <a:lnTo>
                  <a:pt x="89636" y="557858"/>
                </a:lnTo>
                <a:lnTo>
                  <a:pt x="71413" y="599558"/>
                </a:lnTo>
                <a:lnTo>
                  <a:pt x="55126" y="642257"/>
                </a:lnTo>
                <a:lnTo>
                  <a:pt x="40832" y="685897"/>
                </a:lnTo>
                <a:lnTo>
                  <a:pt x="28586" y="730425"/>
                </a:lnTo>
                <a:lnTo>
                  <a:pt x="18442" y="775785"/>
                </a:lnTo>
                <a:lnTo>
                  <a:pt x="10456" y="821921"/>
                </a:lnTo>
                <a:lnTo>
                  <a:pt x="4684" y="868779"/>
                </a:lnTo>
                <a:lnTo>
                  <a:pt x="1180" y="916303"/>
                </a:lnTo>
                <a:lnTo>
                  <a:pt x="0" y="964438"/>
                </a:lnTo>
                <a:lnTo>
                  <a:pt x="0" y="4822088"/>
                </a:lnTo>
                <a:lnTo>
                  <a:pt x="1180" y="4870223"/>
                </a:lnTo>
                <a:lnTo>
                  <a:pt x="4684" y="4917746"/>
                </a:lnTo>
                <a:lnTo>
                  <a:pt x="10456" y="4964604"/>
                </a:lnTo>
                <a:lnTo>
                  <a:pt x="18442" y="5010740"/>
                </a:lnTo>
                <a:lnTo>
                  <a:pt x="28586" y="5056100"/>
                </a:lnTo>
                <a:lnTo>
                  <a:pt x="40832" y="5100628"/>
                </a:lnTo>
                <a:lnTo>
                  <a:pt x="55126" y="5144269"/>
                </a:lnTo>
                <a:lnTo>
                  <a:pt x="71413" y="5186967"/>
                </a:lnTo>
                <a:lnTo>
                  <a:pt x="89636" y="5228668"/>
                </a:lnTo>
                <a:lnTo>
                  <a:pt x="109741" y="5269316"/>
                </a:lnTo>
                <a:lnTo>
                  <a:pt x="131672" y="5308855"/>
                </a:lnTo>
                <a:lnTo>
                  <a:pt x="155375" y="5347232"/>
                </a:lnTo>
                <a:lnTo>
                  <a:pt x="180793" y="5384389"/>
                </a:lnTo>
                <a:lnTo>
                  <a:pt x="207873" y="5420273"/>
                </a:lnTo>
                <a:lnTo>
                  <a:pt x="236558" y="5454827"/>
                </a:lnTo>
                <a:lnTo>
                  <a:pt x="266793" y="5487998"/>
                </a:lnTo>
                <a:lnTo>
                  <a:pt x="298523" y="5519728"/>
                </a:lnTo>
                <a:lnTo>
                  <a:pt x="331693" y="5549963"/>
                </a:lnTo>
                <a:lnTo>
                  <a:pt x="366247" y="5578649"/>
                </a:lnTo>
                <a:lnTo>
                  <a:pt x="402131" y="5605728"/>
                </a:lnTo>
                <a:lnTo>
                  <a:pt x="439288" y="5631147"/>
                </a:lnTo>
                <a:lnTo>
                  <a:pt x="477664" y="5654850"/>
                </a:lnTo>
                <a:lnTo>
                  <a:pt x="517204" y="5676782"/>
                </a:lnTo>
                <a:lnTo>
                  <a:pt x="557852" y="5696888"/>
                </a:lnTo>
                <a:lnTo>
                  <a:pt x="599553" y="5715111"/>
                </a:lnTo>
                <a:lnTo>
                  <a:pt x="642252" y="5731398"/>
                </a:lnTo>
                <a:lnTo>
                  <a:pt x="685893" y="5745692"/>
                </a:lnTo>
                <a:lnTo>
                  <a:pt x="730421" y="5757939"/>
                </a:lnTo>
                <a:lnTo>
                  <a:pt x="775781" y="5768083"/>
                </a:lnTo>
                <a:lnTo>
                  <a:pt x="821919" y="5776069"/>
                </a:lnTo>
                <a:lnTo>
                  <a:pt x="868777" y="5781841"/>
                </a:lnTo>
                <a:lnTo>
                  <a:pt x="916302" y="5785346"/>
                </a:lnTo>
                <a:lnTo>
                  <a:pt x="964438" y="5786526"/>
                </a:lnTo>
                <a:lnTo>
                  <a:pt x="8179561" y="5786526"/>
                </a:lnTo>
                <a:lnTo>
                  <a:pt x="8227696" y="5785346"/>
                </a:lnTo>
                <a:lnTo>
                  <a:pt x="8275220" y="5781841"/>
                </a:lnTo>
                <a:lnTo>
                  <a:pt x="8322078" y="5776069"/>
                </a:lnTo>
                <a:lnTo>
                  <a:pt x="8368214" y="5768083"/>
                </a:lnTo>
                <a:lnTo>
                  <a:pt x="8413574" y="5757939"/>
                </a:lnTo>
                <a:lnTo>
                  <a:pt x="8458102" y="5745692"/>
                </a:lnTo>
                <a:lnTo>
                  <a:pt x="8501742" y="5731398"/>
                </a:lnTo>
                <a:lnTo>
                  <a:pt x="8544441" y="5715111"/>
                </a:lnTo>
                <a:lnTo>
                  <a:pt x="8586141" y="5696888"/>
                </a:lnTo>
                <a:lnTo>
                  <a:pt x="8626789" y="5676782"/>
                </a:lnTo>
                <a:lnTo>
                  <a:pt x="8666329" y="5654850"/>
                </a:lnTo>
                <a:lnTo>
                  <a:pt x="8704705" y="5631147"/>
                </a:lnTo>
                <a:lnTo>
                  <a:pt x="8741863" y="5605728"/>
                </a:lnTo>
                <a:lnTo>
                  <a:pt x="8777747" y="5578649"/>
                </a:lnTo>
                <a:lnTo>
                  <a:pt x="8812301" y="5549963"/>
                </a:lnTo>
                <a:lnTo>
                  <a:pt x="8845471" y="5519728"/>
                </a:lnTo>
                <a:lnTo>
                  <a:pt x="8877202" y="5487998"/>
                </a:lnTo>
                <a:lnTo>
                  <a:pt x="8907437" y="5454827"/>
                </a:lnTo>
                <a:lnTo>
                  <a:pt x="8936122" y="5420273"/>
                </a:lnTo>
                <a:lnTo>
                  <a:pt x="8963202" y="5384389"/>
                </a:lnTo>
                <a:lnTo>
                  <a:pt x="8988621" y="5347232"/>
                </a:lnTo>
                <a:lnTo>
                  <a:pt x="9012324" y="5308855"/>
                </a:lnTo>
                <a:lnTo>
                  <a:pt x="9034256" y="5269316"/>
                </a:lnTo>
                <a:lnTo>
                  <a:pt x="9054361" y="5228668"/>
                </a:lnTo>
                <a:lnTo>
                  <a:pt x="9072585" y="5186967"/>
                </a:lnTo>
                <a:lnTo>
                  <a:pt x="9088871" y="5144269"/>
                </a:lnTo>
                <a:lnTo>
                  <a:pt x="9103166" y="5100628"/>
                </a:lnTo>
                <a:lnTo>
                  <a:pt x="9115412" y="5056100"/>
                </a:lnTo>
                <a:lnTo>
                  <a:pt x="9125556" y="5010740"/>
                </a:lnTo>
                <a:lnTo>
                  <a:pt x="9133542" y="4964604"/>
                </a:lnTo>
                <a:lnTo>
                  <a:pt x="9139315" y="4917746"/>
                </a:lnTo>
                <a:lnTo>
                  <a:pt x="9142819" y="4870223"/>
                </a:lnTo>
                <a:lnTo>
                  <a:pt x="9144000" y="4822088"/>
                </a:lnTo>
                <a:lnTo>
                  <a:pt x="9144000" y="964438"/>
                </a:lnTo>
                <a:lnTo>
                  <a:pt x="9142819" y="916303"/>
                </a:lnTo>
                <a:lnTo>
                  <a:pt x="9139315" y="868779"/>
                </a:lnTo>
                <a:lnTo>
                  <a:pt x="9133542" y="821921"/>
                </a:lnTo>
                <a:lnTo>
                  <a:pt x="9125556" y="775785"/>
                </a:lnTo>
                <a:lnTo>
                  <a:pt x="9115412" y="730425"/>
                </a:lnTo>
                <a:lnTo>
                  <a:pt x="9103166" y="685897"/>
                </a:lnTo>
                <a:lnTo>
                  <a:pt x="9088871" y="642257"/>
                </a:lnTo>
                <a:lnTo>
                  <a:pt x="9072585" y="599558"/>
                </a:lnTo>
                <a:lnTo>
                  <a:pt x="9054361" y="557858"/>
                </a:lnTo>
                <a:lnTo>
                  <a:pt x="9034256" y="517210"/>
                </a:lnTo>
                <a:lnTo>
                  <a:pt x="9012324" y="477670"/>
                </a:lnTo>
                <a:lnTo>
                  <a:pt x="8988621" y="439294"/>
                </a:lnTo>
                <a:lnTo>
                  <a:pt x="8963202" y="402136"/>
                </a:lnTo>
                <a:lnTo>
                  <a:pt x="8936122" y="366252"/>
                </a:lnTo>
                <a:lnTo>
                  <a:pt x="8907437" y="331698"/>
                </a:lnTo>
                <a:lnTo>
                  <a:pt x="8877202" y="298528"/>
                </a:lnTo>
                <a:lnTo>
                  <a:pt x="8845471" y="266797"/>
                </a:lnTo>
                <a:lnTo>
                  <a:pt x="8812301" y="236562"/>
                </a:lnTo>
                <a:lnTo>
                  <a:pt x="8777747" y="207877"/>
                </a:lnTo>
                <a:lnTo>
                  <a:pt x="8741863" y="180797"/>
                </a:lnTo>
                <a:lnTo>
                  <a:pt x="8704705" y="155378"/>
                </a:lnTo>
                <a:lnTo>
                  <a:pt x="8666329" y="131675"/>
                </a:lnTo>
                <a:lnTo>
                  <a:pt x="8626789" y="109743"/>
                </a:lnTo>
                <a:lnTo>
                  <a:pt x="8586141" y="89638"/>
                </a:lnTo>
                <a:lnTo>
                  <a:pt x="8544441" y="71414"/>
                </a:lnTo>
                <a:lnTo>
                  <a:pt x="8501742" y="55128"/>
                </a:lnTo>
                <a:lnTo>
                  <a:pt x="8458102" y="40833"/>
                </a:lnTo>
                <a:lnTo>
                  <a:pt x="8413574" y="28587"/>
                </a:lnTo>
                <a:lnTo>
                  <a:pt x="8368214" y="18443"/>
                </a:lnTo>
                <a:lnTo>
                  <a:pt x="8322078" y="10457"/>
                </a:lnTo>
                <a:lnTo>
                  <a:pt x="8275220" y="4684"/>
                </a:lnTo>
                <a:lnTo>
                  <a:pt x="8227696" y="1180"/>
                </a:lnTo>
                <a:lnTo>
                  <a:pt x="8179561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85748"/>
            <a:ext cx="9144000" cy="5786755"/>
          </a:xfrm>
          <a:custGeom>
            <a:avLst/>
            <a:gdLst/>
            <a:ahLst/>
            <a:cxnLst/>
            <a:rect l="l" t="t" r="r" b="b"/>
            <a:pathLst>
              <a:path w="9144000" h="5786755">
                <a:moveTo>
                  <a:pt x="0" y="964438"/>
                </a:moveTo>
                <a:lnTo>
                  <a:pt x="1180" y="916303"/>
                </a:lnTo>
                <a:lnTo>
                  <a:pt x="4684" y="868779"/>
                </a:lnTo>
                <a:lnTo>
                  <a:pt x="10456" y="821921"/>
                </a:lnTo>
                <a:lnTo>
                  <a:pt x="18442" y="775785"/>
                </a:lnTo>
                <a:lnTo>
                  <a:pt x="28586" y="730425"/>
                </a:lnTo>
                <a:lnTo>
                  <a:pt x="40832" y="685897"/>
                </a:lnTo>
                <a:lnTo>
                  <a:pt x="55126" y="642257"/>
                </a:lnTo>
                <a:lnTo>
                  <a:pt x="71413" y="599558"/>
                </a:lnTo>
                <a:lnTo>
                  <a:pt x="89636" y="557858"/>
                </a:lnTo>
                <a:lnTo>
                  <a:pt x="109741" y="517210"/>
                </a:lnTo>
                <a:lnTo>
                  <a:pt x="131672" y="477670"/>
                </a:lnTo>
                <a:lnTo>
                  <a:pt x="155375" y="439294"/>
                </a:lnTo>
                <a:lnTo>
                  <a:pt x="180793" y="402136"/>
                </a:lnTo>
                <a:lnTo>
                  <a:pt x="207873" y="366252"/>
                </a:lnTo>
                <a:lnTo>
                  <a:pt x="236558" y="331698"/>
                </a:lnTo>
                <a:lnTo>
                  <a:pt x="266793" y="298528"/>
                </a:lnTo>
                <a:lnTo>
                  <a:pt x="298523" y="266797"/>
                </a:lnTo>
                <a:lnTo>
                  <a:pt x="331693" y="236562"/>
                </a:lnTo>
                <a:lnTo>
                  <a:pt x="366247" y="207877"/>
                </a:lnTo>
                <a:lnTo>
                  <a:pt x="402131" y="180797"/>
                </a:lnTo>
                <a:lnTo>
                  <a:pt x="439288" y="155378"/>
                </a:lnTo>
                <a:lnTo>
                  <a:pt x="477664" y="131675"/>
                </a:lnTo>
                <a:lnTo>
                  <a:pt x="517204" y="109743"/>
                </a:lnTo>
                <a:lnTo>
                  <a:pt x="557852" y="89638"/>
                </a:lnTo>
                <a:lnTo>
                  <a:pt x="599553" y="71414"/>
                </a:lnTo>
                <a:lnTo>
                  <a:pt x="642252" y="55128"/>
                </a:lnTo>
                <a:lnTo>
                  <a:pt x="685893" y="40833"/>
                </a:lnTo>
                <a:lnTo>
                  <a:pt x="730421" y="28587"/>
                </a:lnTo>
                <a:lnTo>
                  <a:pt x="775781" y="18443"/>
                </a:lnTo>
                <a:lnTo>
                  <a:pt x="821919" y="10457"/>
                </a:lnTo>
                <a:lnTo>
                  <a:pt x="868777" y="4684"/>
                </a:lnTo>
                <a:lnTo>
                  <a:pt x="916302" y="1180"/>
                </a:lnTo>
                <a:lnTo>
                  <a:pt x="964438" y="0"/>
                </a:lnTo>
                <a:lnTo>
                  <a:pt x="8179561" y="0"/>
                </a:lnTo>
                <a:lnTo>
                  <a:pt x="8227696" y="1180"/>
                </a:lnTo>
                <a:lnTo>
                  <a:pt x="8275220" y="4684"/>
                </a:lnTo>
                <a:lnTo>
                  <a:pt x="8322078" y="10457"/>
                </a:lnTo>
                <a:lnTo>
                  <a:pt x="8368214" y="18443"/>
                </a:lnTo>
                <a:lnTo>
                  <a:pt x="8413574" y="28587"/>
                </a:lnTo>
                <a:lnTo>
                  <a:pt x="8458102" y="40833"/>
                </a:lnTo>
                <a:lnTo>
                  <a:pt x="8501742" y="55128"/>
                </a:lnTo>
                <a:lnTo>
                  <a:pt x="8544441" y="71414"/>
                </a:lnTo>
                <a:lnTo>
                  <a:pt x="8586141" y="89638"/>
                </a:lnTo>
                <a:lnTo>
                  <a:pt x="8626789" y="109743"/>
                </a:lnTo>
                <a:lnTo>
                  <a:pt x="8666329" y="131675"/>
                </a:lnTo>
                <a:lnTo>
                  <a:pt x="8704705" y="155378"/>
                </a:lnTo>
                <a:lnTo>
                  <a:pt x="8741863" y="180797"/>
                </a:lnTo>
                <a:lnTo>
                  <a:pt x="8777747" y="207877"/>
                </a:lnTo>
                <a:lnTo>
                  <a:pt x="8812301" y="236562"/>
                </a:lnTo>
                <a:lnTo>
                  <a:pt x="8845471" y="266797"/>
                </a:lnTo>
                <a:lnTo>
                  <a:pt x="8877202" y="298528"/>
                </a:lnTo>
                <a:lnTo>
                  <a:pt x="8907437" y="331698"/>
                </a:lnTo>
                <a:lnTo>
                  <a:pt x="8936122" y="366252"/>
                </a:lnTo>
                <a:lnTo>
                  <a:pt x="8963202" y="402136"/>
                </a:lnTo>
                <a:lnTo>
                  <a:pt x="8988621" y="439294"/>
                </a:lnTo>
                <a:lnTo>
                  <a:pt x="9012324" y="477670"/>
                </a:lnTo>
                <a:lnTo>
                  <a:pt x="9034256" y="517210"/>
                </a:lnTo>
                <a:lnTo>
                  <a:pt x="9054361" y="557858"/>
                </a:lnTo>
                <a:lnTo>
                  <a:pt x="9072585" y="599558"/>
                </a:lnTo>
                <a:lnTo>
                  <a:pt x="9088871" y="642257"/>
                </a:lnTo>
                <a:lnTo>
                  <a:pt x="9103166" y="685897"/>
                </a:lnTo>
                <a:lnTo>
                  <a:pt x="9115412" y="730425"/>
                </a:lnTo>
                <a:lnTo>
                  <a:pt x="9125556" y="775785"/>
                </a:lnTo>
                <a:lnTo>
                  <a:pt x="9133542" y="821921"/>
                </a:lnTo>
                <a:lnTo>
                  <a:pt x="9139315" y="868779"/>
                </a:lnTo>
                <a:lnTo>
                  <a:pt x="9142819" y="916303"/>
                </a:lnTo>
                <a:lnTo>
                  <a:pt x="9144000" y="964438"/>
                </a:lnTo>
                <a:lnTo>
                  <a:pt x="9144000" y="4822088"/>
                </a:lnTo>
                <a:lnTo>
                  <a:pt x="9142819" y="4870223"/>
                </a:lnTo>
                <a:lnTo>
                  <a:pt x="9139315" y="4917746"/>
                </a:lnTo>
                <a:lnTo>
                  <a:pt x="9133542" y="4964604"/>
                </a:lnTo>
                <a:lnTo>
                  <a:pt x="9125556" y="5010740"/>
                </a:lnTo>
                <a:lnTo>
                  <a:pt x="9115412" y="5056100"/>
                </a:lnTo>
                <a:lnTo>
                  <a:pt x="9103166" y="5100628"/>
                </a:lnTo>
                <a:lnTo>
                  <a:pt x="9088871" y="5144269"/>
                </a:lnTo>
                <a:lnTo>
                  <a:pt x="9072585" y="5186967"/>
                </a:lnTo>
                <a:lnTo>
                  <a:pt x="9054361" y="5228668"/>
                </a:lnTo>
                <a:lnTo>
                  <a:pt x="9034256" y="5269316"/>
                </a:lnTo>
                <a:lnTo>
                  <a:pt x="9012324" y="5308855"/>
                </a:lnTo>
                <a:lnTo>
                  <a:pt x="8988621" y="5347232"/>
                </a:lnTo>
                <a:lnTo>
                  <a:pt x="8963202" y="5384389"/>
                </a:lnTo>
                <a:lnTo>
                  <a:pt x="8936122" y="5420273"/>
                </a:lnTo>
                <a:lnTo>
                  <a:pt x="8907437" y="5454827"/>
                </a:lnTo>
                <a:lnTo>
                  <a:pt x="8877202" y="5487998"/>
                </a:lnTo>
                <a:lnTo>
                  <a:pt x="8845471" y="5519728"/>
                </a:lnTo>
                <a:lnTo>
                  <a:pt x="8812301" y="5549963"/>
                </a:lnTo>
                <a:lnTo>
                  <a:pt x="8777747" y="5578649"/>
                </a:lnTo>
                <a:lnTo>
                  <a:pt x="8741863" y="5605728"/>
                </a:lnTo>
                <a:lnTo>
                  <a:pt x="8704705" y="5631147"/>
                </a:lnTo>
                <a:lnTo>
                  <a:pt x="8666329" y="5654850"/>
                </a:lnTo>
                <a:lnTo>
                  <a:pt x="8626789" y="5676782"/>
                </a:lnTo>
                <a:lnTo>
                  <a:pt x="8586141" y="5696888"/>
                </a:lnTo>
                <a:lnTo>
                  <a:pt x="8544441" y="5715111"/>
                </a:lnTo>
                <a:lnTo>
                  <a:pt x="8501742" y="5731398"/>
                </a:lnTo>
                <a:lnTo>
                  <a:pt x="8458102" y="5745692"/>
                </a:lnTo>
                <a:lnTo>
                  <a:pt x="8413574" y="5757939"/>
                </a:lnTo>
                <a:lnTo>
                  <a:pt x="8368214" y="5768083"/>
                </a:lnTo>
                <a:lnTo>
                  <a:pt x="8322078" y="5776069"/>
                </a:lnTo>
                <a:lnTo>
                  <a:pt x="8275220" y="5781841"/>
                </a:lnTo>
                <a:lnTo>
                  <a:pt x="8227696" y="5785346"/>
                </a:lnTo>
                <a:lnTo>
                  <a:pt x="8179561" y="5786526"/>
                </a:lnTo>
                <a:lnTo>
                  <a:pt x="964438" y="5786526"/>
                </a:lnTo>
                <a:lnTo>
                  <a:pt x="916302" y="5785346"/>
                </a:lnTo>
                <a:lnTo>
                  <a:pt x="868777" y="5781841"/>
                </a:lnTo>
                <a:lnTo>
                  <a:pt x="821919" y="5776069"/>
                </a:lnTo>
                <a:lnTo>
                  <a:pt x="775781" y="5768083"/>
                </a:lnTo>
                <a:lnTo>
                  <a:pt x="730421" y="5757939"/>
                </a:lnTo>
                <a:lnTo>
                  <a:pt x="685893" y="5745692"/>
                </a:lnTo>
                <a:lnTo>
                  <a:pt x="642252" y="5731398"/>
                </a:lnTo>
                <a:lnTo>
                  <a:pt x="599553" y="5715111"/>
                </a:lnTo>
                <a:lnTo>
                  <a:pt x="557852" y="5696888"/>
                </a:lnTo>
                <a:lnTo>
                  <a:pt x="517204" y="5676782"/>
                </a:lnTo>
                <a:lnTo>
                  <a:pt x="477664" y="5654850"/>
                </a:lnTo>
                <a:lnTo>
                  <a:pt x="439288" y="5631147"/>
                </a:lnTo>
                <a:lnTo>
                  <a:pt x="402131" y="5605728"/>
                </a:lnTo>
                <a:lnTo>
                  <a:pt x="366247" y="5578649"/>
                </a:lnTo>
                <a:lnTo>
                  <a:pt x="331693" y="5549963"/>
                </a:lnTo>
                <a:lnTo>
                  <a:pt x="298523" y="5519728"/>
                </a:lnTo>
                <a:lnTo>
                  <a:pt x="266793" y="5487998"/>
                </a:lnTo>
                <a:lnTo>
                  <a:pt x="236558" y="5454827"/>
                </a:lnTo>
                <a:lnTo>
                  <a:pt x="207873" y="5420273"/>
                </a:lnTo>
                <a:lnTo>
                  <a:pt x="180793" y="5384389"/>
                </a:lnTo>
                <a:lnTo>
                  <a:pt x="155375" y="5347232"/>
                </a:lnTo>
                <a:lnTo>
                  <a:pt x="131672" y="5308855"/>
                </a:lnTo>
                <a:lnTo>
                  <a:pt x="109741" y="5269316"/>
                </a:lnTo>
                <a:lnTo>
                  <a:pt x="89636" y="5228668"/>
                </a:lnTo>
                <a:lnTo>
                  <a:pt x="71413" y="5186967"/>
                </a:lnTo>
                <a:lnTo>
                  <a:pt x="55126" y="5144269"/>
                </a:lnTo>
                <a:lnTo>
                  <a:pt x="40832" y="5100628"/>
                </a:lnTo>
                <a:lnTo>
                  <a:pt x="28586" y="5056100"/>
                </a:lnTo>
                <a:lnTo>
                  <a:pt x="18442" y="5010740"/>
                </a:lnTo>
                <a:lnTo>
                  <a:pt x="10456" y="4964604"/>
                </a:lnTo>
                <a:lnTo>
                  <a:pt x="4684" y="4917746"/>
                </a:lnTo>
                <a:lnTo>
                  <a:pt x="1180" y="4870223"/>
                </a:lnTo>
                <a:lnTo>
                  <a:pt x="0" y="4822088"/>
                </a:lnTo>
                <a:lnTo>
                  <a:pt x="0" y="964438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64642" y="207944"/>
            <a:ext cx="8338820" cy="6243955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962025">
              <a:lnSpc>
                <a:spcPct val="100000"/>
              </a:lnSpc>
              <a:spcBef>
                <a:spcPts val="875"/>
              </a:spcBef>
            </a:pPr>
            <a:r>
              <a:rPr sz="2500" b="1" spc="-120" dirty="0">
                <a:latin typeface="Trebuchet MS"/>
                <a:cs typeface="Trebuchet MS"/>
              </a:rPr>
              <a:t>Spor </a:t>
            </a:r>
            <a:r>
              <a:rPr sz="2500" b="1" spc="-200" dirty="0">
                <a:latin typeface="Trebuchet MS"/>
                <a:cs typeface="Trebuchet MS"/>
              </a:rPr>
              <a:t>Tesis </a:t>
            </a:r>
            <a:r>
              <a:rPr sz="2500" b="1" spc="-145" dirty="0">
                <a:latin typeface="Trebuchet MS"/>
                <a:cs typeface="Trebuchet MS"/>
              </a:rPr>
              <a:t>Politikaları; </a:t>
            </a:r>
            <a:r>
              <a:rPr sz="2500" b="1" spc="-95" dirty="0">
                <a:latin typeface="Trebuchet MS"/>
                <a:cs typeface="Trebuchet MS"/>
              </a:rPr>
              <a:t>Mevcut </a:t>
            </a:r>
            <a:r>
              <a:rPr sz="2500" b="1" spc="-125" dirty="0">
                <a:latin typeface="Trebuchet MS"/>
                <a:cs typeface="Trebuchet MS"/>
              </a:rPr>
              <a:t>Durum </a:t>
            </a:r>
            <a:r>
              <a:rPr sz="2500" b="1" spc="-180" dirty="0">
                <a:latin typeface="Trebuchet MS"/>
                <a:cs typeface="Trebuchet MS"/>
              </a:rPr>
              <a:t>ve</a:t>
            </a:r>
            <a:r>
              <a:rPr sz="2500" b="1" spc="-415" dirty="0">
                <a:latin typeface="Trebuchet MS"/>
                <a:cs typeface="Trebuchet MS"/>
              </a:rPr>
              <a:t> </a:t>
            </a:r>
            <a:r>
              <a:rPr sz="2500" b="1" spc="-130" dirty="0">
                <a:latin typeface="Trebuchet MS"/>
                <a:cs typeface="Trebuchet MS"/>
              </a:rPr>
              <a:t>Sorunlar</a:t>
            </a:r>
            <a:endParaRPr sz="2500">
              <a:latin typeface="Trebuchet MS"/>
              <a:cs typeface="Trebuchet MS"/>
            </a:endParaRPr>
          </a:p>
          <a:p>
            <a:pPr marL="355600" marR="5080" indent="-342900">
              <a:lnSpc>
                <a:spcPts val="3460"/>
              </a:lnSpc>
              <a:spcBef>
                <a:spcPts val="144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85" dirty="0">
                <a:solidFill>
                  <a:srgbClr val="FFFF00"/>
                </a:solidFill>
                <a:latin typeface="Arial"/>
                <a:cs typeface="Arial"/>
              </a:rPr>
              <a:t>Son </a:t>
            </a:r>
            <a:r>
              <a:rPr sz="3200" spc="-114" dirty="0">
                <a:solidFill>
                  <a:srgbClr val="FFFF00"/>
                </a:solidFill>
                <a:latin typeface="Arial"/>
                <a:cs typeface="Arial"/>
              </a:rPr>
              <a:t>nüfus </a:t>
            </a:r>
            <a:r>
              <a:rPr sz="3200" spc="-200" dirty="0">
                <a:solidFill>
                  <a:srgbClr val="FFFF00"/>
                </a:solidFill>
                <a:latin typeface="Arial"/>
                <a:cs typeface="Arial"/>
              </a:rPr>
              <a:t>sayımına </a:t>
            </a:r>
            <a:r>
              <a:rPr sz="3200" spc="-120" dirty="0">
                <a:solidFill>
                  <a:srgbClr val="FFFF00"/>
                </a:solidFill>
                <a:latin typeface="Arial"/>
                <a:cs typeface="Arial"/>
              </a:rPr>
              <a:t>göre; </a:t>
            </a:r>
            <a:r>
              <a:rPr sz="3200" spc="-114" dirty="0">
                <a:solidFill>
                  <a:srgbClr val="FFFF00"/>
                </a:solidFill>
                <a:latin typeface="Arial"/>
                <a:cs typeface="Arial"/>
              </a:rPr>
              <a:t>nüfusun </a:t>
            </a:r>
            <a:r>
              <a:rPr sz="3200" b="1" spc="-200" dirty="0">
                <a:solidFill>
                  <a:srgbClr val="FFFF00"/>
                </a:solidFill>
                <a:latin typeface="Trebuchet MS"/>
                <a:cs typeface="Trebuchet MS"/>
              </a:rPr>
              <a:t>%44-45’i </a:t>
            </a:r>
            <a:r>
              <a:rPr sz="3200" b="1" spc="-170" dirty="0">
                <a:solidFill>
                  <a:srgbClr val="FFFF00"/>
                </a:solidFill>
                <a:latin typeface="Trebuchet MS"/>
                <a:cs typeface="Trebuchet MS"/>
              </a:rPr>
              <a:t>aktif  </a:t>
            </a:r>
            <a:r>
              <a:rPr sz="3200" b="1" spc="-145" dirty="0">
                <a:solidFill>
                  <a:srgbClr val="FFFF00"/>
                </a:solidFill>
                <a:latin typeface="Trebuchet MS"/>
                <a:cs typeface="Trebuchet MS"/>
              </a:rPr>
              <a:t>spor </a:t>
            </a:r>
            <a:r>
              <a:rPr sz="3200" b="1" spc="-155" dirty="0">
                <a:solidFill>
                  <a:srgbClr val="FFFF00"/>
                </a:solidFill>
                <a:latin typeface="Trebuchet MS"/>
                <a:cs typeface="Trebuchet MS"/>
              </a:rPr>
              <a:t>yapması </a:t>
            </a:r>
            <a:r>
              <a:rPr sz="3200" b="1" spc="-225" dirty="0">
                <a:solidFill>
                  <a:srgbClr val="FFFF00"/>
                </a:solidFill>
                <a:latin typeface="Trebuchet MS"/>
                <a:cs typeface="Trebuchet MS"/>
              </a:rPr>
              <a:t>gereken </a:t>
            </a:r>
            <a:r>
              <a:rPr sz="3200" b="1" spc="-240" dirty="0">
                <a:solidFill>
                  <a:srgbClr val="FFFF00"/>
                </a:solidFill>
                <a:latin typeface="Trebuchet MS"/>
                <a:cs typeface="Trebuchet MS"/>
              </a:rPr>
              <a:t>5-24 </a:t>
            </a:r>
            <a:r>
              <a:rPr sz="3200" b="1" spc="-160" dirty="0">
                <a:solidFill>
                  <a:srgbClr val="FFFF00"/>
                </a:solidFill>
                <a:latin typeface="Trebuchet MS"/>
                <a:cs typeface="Trebuchet MS"/>
              </a:rPr>
              <a:t>yaş grubunda</a:t>
            </a:r>
            <a:r>
              <a:rPr sz="3200" b="1" spc="-610" dirty="0">
                <a:solidFill>
                  <a:srgbClr val="FFFF00"/>
                </a:solidFill>
                <a:latin typeface="Trebuchet MS"/>
                <a:cs typeface="Trebuchet MS"/>
              </a:rPr>
              <a:t> </a:t>
            </a:r>
            <a:r>
              <a:rPr sz="3200" b="1" spc="-235" dirty="0">
                <a:solidFill>
                  <a:srgbClr val="FFFF00"/>
                </a:solidFill>
                <a:latin typeface="Trebuchet MS"/>
                <a:cs typeface="Trebuchet MS"/>
              </a:rPr>
              <a:t>yer</a:t>
            </a:r>
            <a:endParaRPr sz="3200">
              <a:latin typeface="Trebuchet MS"/>
              <a:cs typeface="Trebuchet MS"/>
            </a:endParaRPr>
          </a:p>
          <a:p>
            <a:pPr marL="355600">
              <a:lnSpc>
                <a:spcPts val="3404"/>
              </a:lnSpc>
            </a:pPr>
            <a:r>
              <a:rPr sz="3200" b="1" spc="-204" dirty="0">
                <a:solidFill>
                  <a:srgbClr val="FFFF00"/>
                </a:solidFill>
                <a:latin typeface="Trebuchet MS"/>
                <a:cs typeface="Trebuchet MS"/>
              </a:rPr>
              <a:t>almaktadır.</a:t>
            </a:r>
            <a:endParaRPr sz="3200">
              <a:latin typeface="Trebuchet MS"/>
              <a:cs typeface="Trebuchet MS"/>
            </a:endParaRPr>
          </a:p>
          <a:p>
            <a:pPr marL="355600" marR="388620" indent="-342900">
              <a:lnSpc>
                <a:spcPts val="3460"/>
              </a:lnSpc>
              <a:spcBef>
                <a:spcPts val="82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210" dirty="0">
                <a:solidFill>
                  <a:srgbClr val="FFFF00"/>
                </a:solidFill>
                <a:latin typeface="Arial"/>
                <a:cs typeface="Arial"/>
              </a:rPr>
              <a:t>Ancak </a:t>
            </a:r>
            <a:r>
              <a:rPr sz="3200" spc="-155" dirty="0">
                <a:solidFill>
                  <a:srgbClr val="FFFF00"/>
                </a:solidFill>
                <a:latin typeface="Arial"/>
                <a:cs typeface="Arial"/>
              </a:rPr>
              <a:t>gelişmiş </a:t>
            </a:r>
            <a:r>
              <a:rPr sz="3200" spc="-110" dirty="0">
                <a:solidFill>
                  <a:srgbClr val="FFFF00"/>
                </a:solidFill>
                <a:latin typeface="Arial"/>
                <a:cs typeface="Arial"/>
              </a:rPr>
              <a:t>ülkelerde </a:t>
            </a:r>
            <a:r>
              <a:rPr sz="3200" spc="-100" dirty="0">
                <a:solidFill>
                  <a:srgbClr val="FFFF00"/>
                </a:solidFill>
                <a:latin typeface="Arial"/>
                <a:cs typeface="Arial"/>
              </a:rPr>
              <a:t>bu </a:t>
            </a:r>
            <a:r>
              <a:rPr sz="3200" spc="-265" dirty="0">
                <a:solidFill>
                  <a:srgbClr val="FFFF00"/>
                </a:solidFill>
                <a:latin typeface="Arial"/>
                <a:cs typeface="Arial"/>
              </a:rPr>
              <a:t>yaş </a:t>
            </a:r>
            <a:r>
              <a:rPr sz="3200" spc="-125" dirty="0">
                <a:solidFill>
                  <a:srgbClr val="FFFF00"/>
                </a:solidFill>
                <a:latin typeface="Arial"/>
                <a:cs typeface="Arial"/>
              </a:rPr>
              <a:t>grubunda </a:t>
            </a:r>
            <a:r>
              <a:rPr sz="3200" spc="-110" dirty="0">
                <a:solidFill>
                  <a:srgbClr val="FFFF00"/>
                </a:solidFill>
                <a:latin typeface="Arial"/>
                <a:cs typeface="Arial"/>
              </a:rPr>
              <a:t>yer  </a:t>
            </a:r>
            <a:r>
              <a:rPr sz="3200" spc="-145" dirty="0">
                <a:solidFill>
                  <a:srgbClr val="FFFF00"/>
                </a:solidFill>
                <a:latin typeface="Arial"/>
                <a:cs typeface="Arial"/>
              </a:rPr>
              <a:t>alan </a:t>
            </a:r>
            <a:r>
              <a:rPr sz="3200" spc="-114" dirty="0">
                <a:solidFill>
                  <a:srgbClr val="FFFF00"/>
                </a:solidFill>
                <a:latin typeface="Arial"/>
                <a:cs typeface="Arial"/>
              </a:rPr>
              <a:t>nüfusun </a:t>
            </a:r>
            <a:r>
              <a:rPr sz="3200" spc="-165" dirty="0">
                <a:solidFill>
                  <a:srgbClr val="FFFF00"/>
                </a:solidFill>
                <a:latin typeface="Arial"/>
                <a:cs typeface="Arial"/>
              </a:rPr>
              <a:t>neredeyse</a:t>
            </a:r>
            <a:r>
              <a:rPr sz="3200" u="heavy" spc="-16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3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tamamına </a:t>
            </a:r>
            <a:r>
              <a:rPr sz="3200" u="heavy" spc="-17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yakını</a:t>
            </a:r>
            <a:r>
              <a:rPr sz="3200" u="heavy" spc="-24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2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aktif</a:t>
            </a:r>
            <a:endParaRPr sz="3200">
              <a:latin typeface="Arial"/>
              <a:cs typeface="Arial"/>
            </a:endParaRPr>
          </a:p>
          <a:p>
            <a:pPr marL="354965">
              <a:lnSpc>
                <a:spcPts val="3400"/>
              </a:lnSpc>
            </a:pPr>
            <a:r>
              <a:rPr sz="3200" u="heavy" spc="-80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heavy" spc="-12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spor</a:t>
            </a:r>
            <a:r>
              <a:rPr sz="3200" u="heavy" spc="-17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5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yapmaktadır</a:t>
            </a:r>
            <a:r>
              <a:rPr sz="3200" spc="-150" dirty="0">
                <a:solidFill>
                  <a:srgbClr val="FFFF00"/>
                </a:solidFill>
                <a:latin typeface="Arial"/>
                <a:cs typeface="Arial"/>
              </a:rPr>
              <a:t>.</a:t>
            </a:r>
            <a:endParaRPr sz="3200">
              <a:latin typeface="Arial"/>
              <a:cs typeface="Arial"/>
            </a:endParaRPr>
          </a:p>
          <a:p>
            <a:pPr marL="354965" indent="-342265">
              <a:lnSpc>
                <a:spcPts val="3650"/>
              </a:lnSpc>
              <a:spcBef>
                <a:spcPts val="3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u="heavy" spc="-80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b="1" u="heavy" spc="-254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rebuchet MS"/>
                <a:cs typeface="Trebuchet MS"/>
              </a:rPr>
              <a:t>2017 </a:t>
            </a:r>
            <a:r>
              <a:rPr sz="3200" b="1" u="heavy" spc="-204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rebuchet MS"/>
                <a:cs typeface="Trebuchet MS"/>
              </a:rPr>
              <a:t>verilerine </a:t>
            </a:r>
            <a:r>
              <a:rPr sz="3200" b="1" u="heavy" spc="-15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rebuchet MS"/>
                <a:cs typeface="Trebuchet MS"/>
              </a:rPr>
              <a:t>göre</a:t>
            </a:r>
            <a:r>
              <a:rPr sz="3200" spc="-155" dirty="0">
                <a:solidFill>
                  <a:srgbClr val="FFFF00"/>
                </a:solidFill>
                <a:latin typeface="Arial"/>
                <a:cs typeface="Arial"/>
              </a:rPr>
              <a:t>, </a:t>
            </a:r>
            <a:r>
              <a:rPr sz="3200" spc="-160" dirty="0">
                <a:solidFill>
                  <a:srgbClr val="FFFF00"/>
                </a:solidFill>
                <a:latin typeface="Arial"/>
                <a:cs typeface="Arial"/>
              </a:rPr>
              <a:t>Türkiye’de </a:t>
            </a:r>
            <a:r>
              <a:rPr sz="3200" spc="-185" dirty="0">
                <a:solidFill>
                  <a:srgbClr val="FFFF00"/>
                </a:solidFill>
                <a:latin typeface="Arial"/>
                <a:cs typeface="Arial"/>
              </a:rPr>
              <a:t>yaklaşık</a:t>
            </a:r>
            <a:r>
              <a:rPr sz="3200" spc="-2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b="1" spc="-270" dirty="0">
                <a:solidFill>
                  <a:srgbClr val="FFFF00"/>
                </a:solidFill>
                <a:latin typeface="Trebuchet MS"/>
                <a:cs typeface="Trebuchet MS"/>
              </a:rPr>
              <a:t>13.441</a:t>
            </a:r>
            <a:endParaRPr sz="3200">
              <a:latin typeface="Trebuchet MS"/>
              <a:cs typeface="Trebuchet MS"/>
            </a:endParaRPr>
          </a:p>
          <a:p>
            <a:pPr marL="355600" marR="553720">
              <a:lnSpc>
                <a:spcPts val="3460"/>
              </a:lnSpc>
              <a:spcBef>
                <a:spcPts val="240"/>
              </a:spcBef>
              <a:tabLst>
                <a:tab pos="3801110" algn="l"/>
              </a:tabLst>
            </a:pPr>
            <a:r>
              <a:rPr sz="3200" spc="-90" dirty="0">
                <a:solidFill>
                  <a:srgbClr val="FFFF00"/>
                </a:solidFill>
                <a:latin typeface="Arial"/>
                <a:cs typeface="Arial"/>
              </a:rPr>
              <a:t>adet </a:t>
            </a:r>
            <a:r>
              <a:rPr sz="3200" spc="-125" dirty="0">
                <a:solidFill>
                  <a:srgbClr val="FFFF00"/>
                </a:solidFill>
                <a:latin typeface="Arial"/>
                <a:cs typeface="Arial"/>
              </a:rPr>
              <a:t>spor</a:t>
            </a:r>
            <a:r>
              <a:rPr sz="3200" spc="-23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100" dirty="0">
                <a:solidFill>
                  <a:srgbClr val="FFFF00"/>
                </a:solidFill>
                <a:latin typeface="Arial"/>
                <a:cs typeface="Arial"/>
              </a:rPr>
              <a:t>kulübü</a:t>
            </a:r>
            <a:r>
              <a:rPr sz="3200" spc="-1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190" dirty="0">
                <a:solidFill>
                  <a:srgbClr val="FFFF00"/>
                </a:solidFill>
                <a:latin typeface="Arial"/>
                <a:cs typeface="Arial"/>
              </a:rPr>
              <a:t>ve	</a:t>
            </a:r>
            <a:r>
              <a:rPr sz="3200" spc="-185" dirty="0">
                <a:solidFill>
                  <a:srgbClr val="FFFF00"/>
                </a:solidFill>
                <a:latin typeface="Arial"/>
                <a:cs typeface="Arial"/>
              </a:rPr>
              <a:t>yaklaşık </a:t>
            </a:r>
            <a:r>
              <a:rPr sz="3200" b="1" spc="-275" dirty="0">
                <a:solidFill>
                  <a:srgbClr val="FFFF00"/>
                </a:solidFill>
                <a:latin typeface="Trebuchet MS"/>
                <a:cs typeface="Trebuchet MS"/>
              </a:rPr>
              <a:t>6.000.000 </a:t>
            </a:r>
            <a:r>
              <a:rPr sz="3200" spc="-110" dirty="0">
                <a:solidFill>
                  <a:srgbClr val="FFFF00"/>
                </a:solidFill>
                <a:latin typeface="Arial"/>
                <a:cs typeface="Arial"/>
              </a:rPr>
              <a:t>(faal)  </a:t>
            </a:r>
            <a:r>
              <a:rPr sz="3200" spc="-145" dirty="0">
                <a:solidFill>
                  <a:srgbClr val="FFFF00"/>
                </a:solidFill>
                <a:latin typeface="Arial"/>
                <a:cs typeface="Arial"/>
              </a:rPr>
              <a:t>lisanslı </a:t>
            </a:r>
            <a:r>
              <a:rPr sz="3200" spc="-150" dirty="0">
                <a:solidFill>
                  <a:srgbClr val="FFFF00"/>
                </a:solidFill>
                <a:latin typeface="Arial"/>
                <a:cs typeface="Arial"/>
              </a:rPr>
              <a:t>sporcu </a:t>
            </a:r>
            <a:r>
              <a:rPr sz="3200" spc="-20" dirty="0">
                <a:solidFill>
                  <a:srgbClr val="FFFF00"/>
                </a:solidFill>
                <a:latin typeface="Arial"/>
                <a:cs typeface="Arial"/>
              </a:rPr>
              <a:t>(futbol </a:t>
            </a:r>
            <a:r>
              <a:rPr sz="3200" spc="-90" dirty="0">
                <a:solidFill>
                  <a:srgbClr val="FFFF00"/>
                </a:solidFill>
                <a:latin typeface="Arial"/>
                <a:cs typeface="Arial"/>
              </a:rPr>
              <a:t>dahil)</a:t>
            </a:r>
            <a:r>
              <a:rPr sz="3200" spc="-28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120" dirty="0">
                <a:solidFill>
                  <a:srgbClr val="FFFF00"/>
                </a:solidFill>
                <a:latin typeface="Arial"/>
                <a:cs typeface="Arial"/>
              </a:rPr>
              <a:t>bulunmaktadır.</a:t>
            </a:r>
            <a:endParaRPr sz="3200">
              <a:latin typeface="Arial"/>
              <a:cs typeface="Arial"/>
            </a:endParaRPr>
          </a:p>
          <a:p>
            <a:pPr marL="355600" marR="157480" indent="-342900">
              <a:lnSpc>
                <a:spcPct val="90000"/>
              </a:lnSpc>
              <a:spcBef>
                <a:spcPts val="7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u="heavy" spc="-80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heavy" spc="-24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Bu </a:t>
            </a:r>
            <a:r>
              <a:rPr sz="3200" u="heavy" spc="-12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oranlara </a:t>
            </a:r>
            <a:r>
              <a:rPr sz="3200" u="heavy" spc="-13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göre</a:t>
            </a:r>
            <a:r>
              <a:rPr sz="3200" spc="-135" dirty="0">
                <a:solidFill>
                  <a:srgbClr val="FFFF00"/>
                </a:solidFill>
                <a:latin typeface="Arial"/>
                <a:cs typeface="Arial"/>
              </a:rPr>
              <a:t>, </a:t>
            </a:r>
            <a:r>
              <a:rPr sz="3200" spc="-220" dirty="0">
                <a:solidFill>
                  <a:srgbClr val="FFFF00"/>
                </a:solidFill>
                <a:latin typeface="Arial"/>
                <a:cs typeface="Arial"/>
              </a:rPr>
              <a:t>Anayasamızın </a:t>
            </a:r>
            <a:r>
              <a:rPr sz="3200" b="1" spc="-275" dirty="0">
                <a:solidFill>
                  <a:srgbClr val="FFFF00"/>
                </a:solidFill>
                <a:latin typeface="Trebuchet MS"/>
                <a:cs typeface="Trebuchet MS"/>
              </a:rPr>
              <a:t>59. </a:t>
            </a:r>
            <a:r>
              <a:rPr sz="3200" b="1" spc="-75" dirty="0">
                <a:solidFill>
                  <a:srgbClr val="FFFF00"/>
                </a:solidFill>
                <a:latin typeface="Trebuchet MS"/>
                <a:cs typeface="Trebuchet MS"/>
              </a:rPr>
              <a:t>Maddesi </a:t>
            </a:r>
            <a:r>
              <a:rPr sz="3200" spc="-190" dirty="0">
                <a:solidFill>
                  <a:srgbClr val="FFFF00"/>
                </a:solidFill>
                <a:latin typeface="Arial"/>
                <a:cs typeface="Arial"/>
              </a:rPr>
              <a:t>ve  </a:t>
            </a:r>
            <a:r>
              <a:rPr sz="3200" b="1" spc="-254" dirty="0">
                <a:solidFill>
                  <a:srgbClr val="FFFF00"/>
                </a:solidFill>
                <a:latin typeface="Trebuchet MS"/>
                <a:cs typeface="Trebuchet MS"/>
              </a:rPr>
              <a:t>3289 </a:t>
            </a:r>
            <a:r>
              <a:rPr sz="3200" b="1" spc="-165" dirty="0">
                <a:solidFill>
                  <a:srgbClr val="FFFF00"/>
                </a:solidFill>
                <a:latin typeface="Trebuchet MS"/>
                <a:cs typeface="Trebuchet MS"/>
              </a:rPr>
              <a:t>sayılı </a:t>
            </a:r>
            <a:r>
              <a:rPr sz="3200" b="1" spc="-170" dirty="0">
                <a:solidFill>
                  <a:srgbClr val="FFFF00"/>
                </a:solidFill>
                <a:latin typeface="Trebuchet MS"/>
                <a:cs typeface="Trebuchet MS"/>
              </a:rPr>
              <a:t>kanunla </a:t>
            </a:r>
            <a:r>
              <a:rPr sz="3200" spc="-105" dirty="0">
                <a:solidFill>
                  <a:srgbClr val="FFFF00"/>
                </a:solidFill>
                <a:latin typeface="Arial"/>
                <a:cs typeface="Arial"/>
              </a:rPr>
              <a:t>Belirlenen </a:t>
            </a:r>
            <a:r>
              <a:rPr sz="3200" spc="-120" dirty="0">
                <a:solidFill>
                  <a:srgbClr val="FFFF00"/>
                </a:solidFill>
                <a:latin typeface="Arial"/>
                <a:cs typeface="Arial"/>
              </a:rPr>
              <a:t>görevlerde  </a:t>
            </a:r>
            <a:r>
              <a:rPr sz="3200" spc="-114" dirty="0">
                <a:solidFill>
                  <a:srgbClr val="FFFF00"/>
                </a:solidFill>
                <a:latin typeface="Arial"/>
                <a:cs typeface="Arial"/>
              </a:rPr>
              <a:t>istenen</a:t>
            </a:r>
            <a:r>
              <a:rPr sz="3200" u="heavy" spc="-114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90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başarıya</a:t>
            </a:r>
            <a:r>
              <a:rPr sz="3200" u="heavy" spc="-21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 </a:t>
            </a:r>
            <a:r>
              <a:rPr sz="3200" u="heavy" spc="-155" dirty="0">
                <a:solidFill>
                  <a:srgbClr val="FFFF00"/>
                </a:solidFill>
                <a:uFill>
                  <a:solidFill>
                    <a:srgbClr val="FFFF00"/>
                  </a:solidFill>
                </a:uFill>
                <a:latin typeface="Arial"/>
                <a:cs typeface="Arial"/>
              </a:rPr>
              <a:t>ulaşılamamıştır.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pc="-330" dirty="0"/>
              <a:t>SONUÇ </a:t>
            </a:r>
            <a:r>
              <a:rPr spc="-325" dirty="0"/>
              <a:t>VE</a:t>
            </a:r>
            <a:r>
              <a:rPr spc="-370" dirty="0"/>
              <a:t> </a:t>
            </a:r>
            <a:r>
              <a:rPr spc="-335" dirty="0"/>
              <a:t>ÖNERİLER</a:t>
            </a:r>
          </a:p>
          <a:p>
            <a:pPr marL="1905" algn="ctr">
              <a:lnSpc>
                <a:spcPct val="100000"/>
              </a:lnSpc>
            </a:pPr>
            <a:r>
              <a:rPr spc="-130" dirty="0"/>
              <a:t>1.Planlama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97051"/>
            <a:ext cx="8826500" cy="5156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51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i="1" spc="-160" dirty="0">
                <a:latin typeface="Arial"/>
                <a:cs typeface="Arial"/>
              </a:rPr>
              <a:t>1.Spora </a:t>
            </a:r>
            <a:r>
              <a:rPr sz="2200" b="1" i="1" spc="-175" dirty="0">
                <a:latin typeface="Arial"/>
                <a:cs typeface="Arial"/>
              </a:rPr>
              <a:t>tahsis </a:t>
            </a:r>
            <a:r>
              <a:rPr sz="2200" b="1" i="1" spc="-165" dirty="0">
                <a:latin typeface="Arial"/>
                <a:cs typeface="Arial"/>
              </a:rPr>
              <a:t>edilecek </a:t>
            </a:r>
            <a:r>
              <a:rPr sz="2200" b="1" i="1" spc="-130" dirty="0">
                <a:latin typeface="Arial"/>
                <a:cs typeface="Arial"/>
              </a:rPr>
              <a:t>mekanlar </a:t>
            </a:r>
            <a:r>
              <a:rPr sz="2200" b="1" i="1" spc="-165" dirty="0">
                <a:latin typeface="Arial"/>
                <a:cs typeface="Arial"/>
              </a:rPr>
              <a:t>için </a:t>
            </a:r>
            <a:r>
              <a:rPr sz="2200" b="1" i="1" spc="-120" dirty="0">
                <a:latin typeface="Arial"/>
                <a:cs typeface="Arial"/>
              </a:rPr>
              <a:t>standart </a:t>
            </a:r>
            <a:r>
              <a:rPr sz="2200" b="1" i="1" spc="-130" dirty="0">
                <a:latin typeface="Arial"/>
                <a:cs typeface="Arial"/>
              </a:rPr>
              <a:t>ölçütleri</a:t>
            </a:r>
            <a:r>
              <a:rPr sz="2200" b="1" i="1" spc="90" dirty="0">
                <a:latin typeface="Arial"/>
                <a:cs typeface="Arial"/>
              </a:rPr>
              <a:t> </a:t>
            </a:r>
            <a:r>
              <a:rPr sz="2200" b="1" i="1" spc="-155" dirty="0">
                <a:latin typeface="Arial"/>
                <a:cs typeface="Arial"/>
              </a:rPr>
              <a:t>belirleyecek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ts val="2510"/>
              </a:lnSpc>
            </a:pPr>
            <a:r>
              <a:rPr sz="2200" b="1" i="1" spc="-105" dirty="0">
                <a:latin typeface="Arial"/>
                <a:cs typeface="Arial"/>
              </a:rPr>
              <a:t>araştırmalar </a:t>
            </a:r>
            <a:r>
              <a:rPr sz="2200" b="1" i="1" spc="-120" dirty="0">
                <a:latin typeface="Arial"/>
                <a:cs typeface="Arial"/>
              </a:rPr>
              <a:t>yapılmalıdır.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2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i="1" spc="-235" dirty="0">
                <a:latin typeface="Arial"/>
                <a:cs typeface="Arial"/>
              </a:rPr>
              <a:t>2.Tesis </a:t>
            </a:r>
            <a:r>
              <a:rPr sz="2200" b="1" i="1" spc="-140" dirty="0">
                <a:latin typeface="Arial"/>
                <a:cs typeface="Arial"/>
              </a:rPr>
              <a:t>planlanmasında </a:t>
            </a:r>
            <a:r>
              <a:rPr sz="2200" b="1" i="1" spc="-135" dirty="0">
                <a:latin typeface="Arial"/>
                <a:cs typeface="Arial"/>
              </a:rPr>
              <a:t>yerel </a:t>
            </a:r>
            <a:r>
              <a:rPr sz="2200" b="1" i="1" spc="-190" dirty="0">
                <a:latin typeface="Arial"/>
                <a:cs typeface="Arial"/>
              </a:rPr>
              <a:t>düzeyde </a:t>
            </a:r>
            <a:r>
              <a:rPr sz="2200" b="1" i="1" spc="-155" dirty="0">
                <a:latin typeface="Arial"/>
                <a:cs typeface="Arial"/>
              </a:rPr>
              <a:t>oluşturulacak</a:t>
            </a:r>
            <a:r>
              <a:rPr sz="22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200" b="1" i="1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“il </a:t>
            </a:r>
            <a:r>
              <a:rPr sz="2200" b="1" i="1" u="heavy" spc="-2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spor</a:t>
            </a:r>
            <a:r>
              <a:rPr sz="2200" b="1" i="1" u="heavy" spc="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2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kurulu”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510"/>
              </a:lnSpc>
              <a:spcBef>
                <a:spcPts val="2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i="1" spc="-114" dirty="0">
                <a:latin typeface="Arial"/>
                <a:cs typeface="Arial"/>
              </a:rPr>
              <a:t>(yerel </a:t>
            </a:r>
            <a:r>
              <a:rPr sz="2200" b="1" i="1" spc="-130" dirty="0">
                <a:latin typeface="Arial"/>
                <a:cs typeface="Arial"/>
              </a:rPr>
              <a:t>yönetim, </a:t>
            </a:r>
            <a:r>
              <a:rPr sz="2200" b="1" i="1" spc="-170" dirty="0">
                <a:latin typeface="Arial"/>
                <a:cs typeface="Arial"/>
              </a:rPr>
              <a:t>özel </a:t>
            </a:r>
            <a:r>
              <a:rPr sz="2200" b="1" i="1" spc="-100" dirty="0">
                <a:latin typeface="Arial"/>
                <a:cs typeface="Arial"/>
              </a:rPr>
              <a:t>idare, </a:t>
            </a:r>
            <a:r>
              <a:rPr sz="2200" b="1" i="1" spc="-140" dirty="0">
                <a:latin typeface="Arial"/>
                <a:cs typeface="Arial"/>
              </a:rPr>
              <a:t>üniversite, </a:t>
            </a:r>
            <a:r>
              <a:rPr sz="2200" b="1" i="1" spc="-75" dirty="0">
                <a:latin typeface="Arial"/>
                <a:cs typeface="Arial"/>
              </a:rPr>
              <a:t>il </a:t>
            </a:r>
            <a:r>
              <a:rPr sz="2200" b="1" i="1" spc="-204" dirty="0">
                <a:latin typeface="Arial"/>
                <a:cs typeface="Arial"/>
              </a:rPr>
              <a:t>spor </a:t>
            </a:r>
            <a:r>
              <a:rPr sz="2200" b="1" i="1" spc="-155" dirty="0">
                <a:latin typeface="Arial"/>
                <a:cs typeface="Arial"/>
              </a:rPr>
              <a:t>müdürlüğü, </a:t>
            </a:r>
            <a:r>
              <a:rPr sz="2200" b="1" i="1" spc="-204" dirty="0">
                <a:latin typeface="Arial"/>
                <a:cs typeface="Arial"/>
              </a:rPr>
              <a:t>spor</a:t>
            </a:r>
            <a:r>
              <a:rPr sz="2200" b="1" i="1" spc="45" dirty="0">
                <a:latin typeface="Arial"/>
                <a:cs typeface="Arial"/>
              </a:rPr>
              <a:t> </a:t>
            </a:r>
            <a:r>
              <a:rPr sz="2200" b="1" i="1" spc="-135" dirty="0">
                <a:latin typeface="Arial"/>
                <a:cs typeface="Arial"/>
              </a:rPr>
              <a:t>kulüpleri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ts val="2375"/>
              </a:lnSpc>
            </a:pPr>
            <a:r>
              <a:rPr sz="2200" b="1" i="1" spc="-145" dirty="0">
                <a:latin typeface="Arial"/>
                <a:cs typeface="Arial"/>
              </a:rPr>
              <a:t>temsil </a:t>
            </a:r>
            <a:r>
              <a:rPr sz="2200" b="1" i="1" spc="-120" dirty="0">
                <a:latin typeface="Arial"/>
                <a:cs typeface="Arial"/>
              </a:rPr>
              <a:t>edildiği) </a:t>
            </a:r>
            <a:r>
              <a:rPr sz="2200" b="1" i="1" spc="-185" dirty="0">
                <a:latin typeface="Arial"/>
                <a:cs typeface="Arial"/>
              </a:rPr>
              <a:t>o </a:t>
            </a:r>
            <a:r>
              <a:rPr sz="2200" b="1" i="1" spc="-155" dirty="0">
                <a:latin typeface="Arial"/>
                <a:cs typeface="Arial"/>
              </a:rPr>
              <a:t>bölgenin </a:t>
            </a:r>
            <a:r>
              <a:rPr sz="2200" b="1" i="1" spc="-110" dirty="0">
                <a:latin typeface="Arial"/>
                <a:cs typeface="Arial"/>
              </a:rPr>
              <a:t>ihtiyaçları </a:t>
            </a:r>
            <a:r>
              <a:rPr sz="2200" b="1" i="1" spc="-150" dirty="0">
                <a:latin typeface="Arial"/>
                <a:cs typeface="Arial"/>
              </a:rPr>
              <a:t>doğrultusunda, </a:t>
            </a:r>
            <a:r>
              <a:rPr sz="2200" b="1" i="1" spc="-204" dirty="0">
                <a:latin typeface="Arial"/>
                <a:cs typeface="Arial"/>
              </a:rPr>
              <a:t>spor</a:t>
            </a:r>
            <a:r>
              <a:rPr sz="2200" b="1" i="1" spc="35" dirty="0">
                <a:latin typeface="Arial"/>
                <a:cs typeface="Arial"/>
              </a:rPr>
              <a:t> </a:t>
            </a:r>
            <a:r>
              <a:rPr sz="2200" b="1" i="1" spc="-150" dirty="0">
                <a:latin typeface="Arial"/>
                <a:cs typeface="Arial"/>
              </a:rPr>
              <a:t>tesisleri</a:t>
            </a:r>
            <a:endParaRPr sz="2200">
              <a:latin typeface="Arial"/>
              <a:cs typeface="Arial"/>
            </a:endParaRPr>
          </a:p>
          <a:p>
            <a:pPr marL="355600" marR="128905">
              <a:lnSpc>
                <a:spcPts val="2380"/>
              </a:lnSpc>
              <a:spcBef>
                <a:spcPts val="165"/>
              </a:spcBef>
            </a:pPr>
            <a:r>
              <a:rPr sz="2200" b="1" i="1" spc="-114" dirty="0">
                <a:latin typeface="Arial"/>
                <a:cs typeface="Arial"/>
              </a:rPr>
              <a:t>planlanmalı </a:t>
            </a:r>
            <a:r>
              <a:rPr sz="2200" b="1" i="1" spc="-175" dirty="0">
                <a:latin typeface="Arial"/>
                <a:cs typeface="Arial"/>
              </a:rPr>
              <a:t>ve </a:t>
            </a:r>
            <a:r>
              <a:rPr sz="2200" b="1" i="1" spc="-165" dirty="0">
                <a:latin typeface="Arial"/>
                <a:cs typeface="Arial"/>
              </a:rPr>
              <a:t>merkezi </a:t>
            </a:r>
            <a:r>
              <a:rPr sz="2200" b="1" i="1" spc="-140" dirty="0">
                <a:latin typeface="Arial"/>
                <a:cs typeface="Arial"/>
              </a:rPr>
              <a:t>yönetim </a:t>
            </a:r>
            <a:r>
              <a:rPr sz="2200" b="1" i="1" spc="-190" dirty="0">
                <a:latin typeface="Arial"/>
                <a:cs typeface="Arial"/>
              </a:rPr>
              <a:t>bu </a:t>
            </a:r>
            <a:r>
              <a:rPr sz="2200" b="1" i="1" spc="-110" dirty="0">
                <a:latin typeface="Arial"/>
                <a:cs typeface="Arial"/>
              </a:rPr>
              <a:t>ihtiyaçları </a:t>
            </a:r>
            <a:r>
              <a:rPr sz="2200" b="1" i="1" spc="-105" dirty="0">
                <a:latin typeface="Arial"/>
                <a:cs typeface="Arial"/>
              </a:rPr>
              <a:t>nitelik </a:t>
            </a:r>
            <a:r>
              <a:rPr sz="2200" b="1" i="1" spc="-175" dirty="0">
                <a:latin typeface="Arial"/>
                <a:cs typeface="Arial"/>
              </a:rPr>
              <a:t>ve </a:t>
            </a:r>
            <a:r>
              <a:rPr sz="2200" b="1" i="1" spc="-155" dirty="0">
                <a:latin typeface="Arial"/>
                <a:cs typeface="Arial"/>
              </a:rPr>
              <a:t>nicelik </a:t>
            </a:r>
            <a:r>
              <a:rPr sz="2200" b="1" i="1" spc="-170" dirty="0">
                <a:latin typeface="Arial"/>
                <a:cs typeface="Arial"/>
              </a:rPr>
              <a:t>açısından  </a:t>
            </a:r>
            <a:r>
              <a:rPr sz="2200" b="1" i="1" spc="-125" dirty="0">
                <a:latin typeface="Arial"/>
                <a:cs typeface="Arial"/>
              </a:rPr>
              <a:t>dikkate </a:t>
            </a:r>
            <a:r>
              <a:rPr sz="2200" b="1" i="1" spc="-110" dirty="0">
                <a:latin typeface="Arial"/>
                <a:cs typeface="Arial"/>
              </a:rPr>
              <a:t>almalıdır.</a:t>
            </a:r>
            <a:endParaRPr sz="2200">
              <a:latin typeface="Arial"/>
              <a:cs typeface="Arial"/>
            </a:endParaRPr>
          </a:p>
          <a:p>
            <a:pPr marL="355600" marR="336550" indent="-342900">
              <a:lnSpc>
                <a:spcPct val="90000"/>
              </a:lnSpc>
              <a:spcBef>
                <a:spcPts val="484"/>
              </a:spcBef>
              <a:buChar char="•"/>
              <a:tabLst>
                <a:tab pos="354965" algn="l"/>
                <a:tab pos="355600" algn="l"/>
              </a:tabLst>
            </a:pPr>
            <a:r>
              <a:rPr sz="2200" spc="-170" dirty="0">
                <a:latin typeface="Arial"/>
                <a:cs typeface="Arial"/>
              </a:rPr>
              <a:t>3.Yerel </a:t>
            </a:r>
            <a:r>
              <a:rPr sz="2200" spc="-45" dirty="0">
                <a:latin typeface="Arial"/>
                <a:cs typeface="Arial"/>
              </a:rPr>
              <a:t>yönetimlerin, </a:t>
            </a:r>
            <a:r>
              <a:rPr sz="2200" b="1" i="1" spc="-190" dirty="0">
                <a:latin typeface="Arial"/>
                <a:cs typeface="Arial"/>
              </a:rPr>
              <a:t>“herkes </a:t>
            </a:r>
            <a:r>
              <a:rPr sz="2200" b="1" i="1" spc="-165" dirty="0">
                <a:latin typeface="Arial"/>
                <a:cs typeface="Arial"/>
              </a:rPr>
              <a:t>için </a:t>
            </a:r>
            <a:r>
              <a:rPr sz="2200" b="1" i="1" spc="-180" dirty="0">
                <a:latin typeface="Arial"/>
                <a:cs typeface="Arial"/>
              </a:rPr>
              <a:t>spor” </a:t>
            </a:r>
            <a:r>
              <a:rPr sz="2200" spc="-130" dirty="0">
                <a:latin typeface="Arial"/>
                <a:cs typeface="Arial"/>
              </a:rPr>
              <a:t>ve </a:t>
            </a:r>
            <a:r>
              <a:rPr sz="2200" b="1" i="1" spc="-229" dirty="0">
                <a:latin typeface="Arial"/>
                <a:cs typeface="Arial"/>
              </a:rPr>
              <a:t>“çok </a:t>
            </a:r>
            <a:r>
              <a:rPr sz="2200" b="1" i="1" spc="-135" dirty="0">
                <a:latin typeface="Arial"/>
                <a:cs typeface="Arial"/>
              </a:rPr>
              <a:t>amaçlı </a:t>
            </a:r>
            <a:r>
              <a:rPr sz="2200" b="1" i="1" spc="-180" dirty="0">
                <a:latin typeface="Arial"/>
                <a:cs typeface="Arial"/>
              </a:rPr>
              <a:t>spor” </a:t>
            </a:r>
            <a:r>
              <a:rPr sz="2200" spc="-65" dirty="0">
                <a:latin typeface="Arial"/>
                <a:cs typeface="Arial"/>
              </a:rPr>
              <a:t>tesisleri </a:t>
            </a:r>
            <a:r>
              <a:rPr sz="2200" spc="-130" dirty="0">
                <a:latin typeface="Arial"/>
                <a:cs typeface="Arial"/>
              </a:rPr>
              <a:t>ve  </a:t>
            </a:r>
            <a:r>
              <a:rPr sz="2200" spc="-60" dirty="0">
                <a:latin typeface="Arial"/>
                <a:cs typeface="Arial"/>
              </a:rPr>
              <a:t>yatırımlar </a:t>
            </a:r>
            <a:r>
              <a:rPr sz="2200" spc="-140" dirty="0">
                <a:latin typeface="Arial"/>
                <a:cs typeface="Arial"/>
              </a:rPr>
              <a:t>yapması </a:t>
            </a:r>
            <a:r>
              <a:rPr sz="2200" spc="-55" dirty="0">
                <a:latin typeface="Arial"/>
                <a:cs typeface="Arial"/>
              </a:rPr>
              <a:t>için </a:t>
            </a:r>
            <a:r>
              <a:rPr sz="2200" spc="-80" dirty="0">
                <a:latin typeface="Arial"/>
                <a:cs typeface="Arial"/>
              </a:rPr>
              <a:t>gerekli </a:t>
            </a:r>
            <a:r>
              <a:rPr sz="2200" spc="-75" dirty="0">
                <a:latin typeface="Arial"/>
                <a:cs typeface="Arial"/>
              </a:rPr>
              <a:t>olan hukuki </a:t>
            </a:r>
            <a:r>
              <a:rPr sz="2200" spc="-90" dirty="0">
                <a:latin typeface="Arial"/>
                <a:cs typeface="Arial"/>
              </a:rPr>
              <a:t>düzenlemeler </a:t>
            </a:r>
            <a:r>
              <a:rPr sz="2200" spc="-95" dirty="0">
                <a:latin typeface="Arial"/>
                <a:cs typeface="Arial"/>
              </a:rPr>
              <a:t>yapılmalıdır.</a:t>
            </a:r>
            <a:r>
              <a:rPr sz="2200" spc="-440" dirty="0">
                <a:latin typeface="Arial"/>
                <a:cs typeface="Arial"/>
              </a:rPr>
              <a:t> </a:t>
            </a:r>
            <a:r>
              <a:rPr sz="2200" spc="-170" dirty="0">
                <a:latin typeface="Arial"/>
                <a:cs typeface="Arial"/>
              </a:rPr>
              <a:t>Bu  </a:t>
            </a:r>
            <a:r>
              <a:rPr sz="2200" spc="-85" dirty="0">
                <a:latin typeface="Arial"/>
                <a:cs typeface="Arial"/>
              </a:rPr>
              <a:t>düzenlemelerle </a:t>
            </a:r>
            <a:r>
              <a:rPr sz="2200" spc="-95" dirty="0">
                <a:latin typeface="Arial"/>
                <a:cs typeface="Arial"/>
              </a:rPr>
              <a:t>kentsel </a:t>
            </a:r>
            <a:r>
              <a:rPr sz="2200" spc="-85" dirty="0">
                <a:latin typeface="Arial"/>
                <a:cs typeface="Arial"/>
              </a:rPr>
              <a:t>alanlarda; </a:t>
            </a:r>
            <a:r>
              <a:rPr sz="2200" b="1" i="1" spc="-185" dirty="0">
                <a:latin typeface="Arial"/>
                <a:cs typeface="Arial"/>
              </a:rPr>
              <a:t>yürüyüş, </a:t>
            </a:r>
            <a:r>
              <a:rPr sz="2200" b="1" i="1" spc="-240" dirty="0">
                <a:latin typeface="Arial"/>
                <a:cs typeface="Arial"/>
              </a:rPr>
              <a:t>koşu </a:t>
            </a:r>
            <a:r>
              <a:rPr sz="2200" spc="-130" dirty="0">
                <a:latin typeface="Arial"/>
                <a:cs typeface="Arial"/>
              </a:rPr>
              <a:t>ve </a:t>
            </a:r>
            <a:r>
              <a:rPr sz="2200" b="1" i="1" spc="-135" dirty="0">
                <a:latin typeface="Arial"/>
                <a:cs typeface="Arial"/>
              </a:rPr>
              <a:t>bisiklet </a:t>
            </a:r>
            <a:r>
              <a:rPr sz="2200" b="1" i="1" spc="-110" dirty="0">
                <a:latin typeface="Arial"/>
                <a:cs typeface="Arial"/>
              </a:rPr>
              <a:t>yolları </a:t>
            </a:r>
            <a:r>
              <a:rPr sz="2200" spc="-130" dirty="0">
                <a:latin typeface="Arial"/>
                <a:cs typeface="Arial"/>
              </a:rPr>
              <a:t>ve  </a:t>
            </a:r>
            <a:r>
              <a:rPr sz="2200" b="1" i="1" spc="-170" dirty="0">
                <a:latin typeface="Arial"/>
                <a:cs typeface="Arial"/>
              </a:rPr>
              <a:t>rekreasyon </a:t>
            </a:r>
            <a:r>
              <a:rPr sz="2200" b="1" i="1" spc="-85" dirty="0">
                <a:latin typeface="Arial"/>
                <a:cs typeface="Arial"/>
              </a:rPr>
              <a:t>alanları</a:t>
            </a:r>
            <a:r>
              <a:rPr sz="2200" b="1" i="1" spc="-55" dirty="0">
                <a:latin typeface="Arial"/>
                <a:cs typeface="Arial"/>
              </a:rPr>
              <a:t> </a:t>
            </a:r>
            <a:r>
              <a:rPr sz="2200" spc="-75" dirty="0">
                <a:latin typeface="Arial"/>
                <a:cs typeface="Arial"/>
              </a:rPr>
              <a:t>düşünülmelidir.</a:t>
            </a:r>
            <a:endParaRPr sz="2200">
              <a:latin typeface="Arial"/>
              <a:cs typeface="Arial"/>
            </a:endParaRPr>
          </a:p>
          <a:p>
            <a:pPr marL="355600" marR="5080" indent="-342900">
              <a:lnSpc>
                <a:spcPct val="90000"/>
              </a:lnSpc>
              <a:spcBef>
                <a:spcPts val="5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80" dirty="0">
                <a:latin typeface="Trebuchet MS"/>
                <a:cs typeface="Trebuchet MS"/>
              </a:rPr>
              <a:t>4.Tesis </a:t>
            </a:r>
            <a:r>
              <a:rPr sz="2200" i="1" spc="-95" dirty="0">
                <a:latin typeface="Trebuchet MS"/>
                <a:cs typeface="Trebuchet MS"/>
              </a:rPr>
              <a:t>planlanmasında</a:t>
            </a:r>
            <a:r>
              <a:rPr sz="2200" i="1" u="heavy" spc="-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i="1" u="heavy" spc="-2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çok </a:t>
            </a:r>
            <a:r>
              <a:rPr sz="2200" b="1" i="1" u="heavy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amaçlı</a:t>
            </a:r>
            <a:r>
              <a:rPr sz="2200" b="1" i="1" spc="-135" dirty="0">
                <a:latin typeface="Arial"/>
                <a:cs typeface="Arial"/>
              </a:rPr>
              <a:t> </a:t>
            </a:r>
            <a:r>
              <a:rPr sz="2200" i="1" spc="-120" dirty="0">
                <a:latin typeface="Trebuchet MS"/>
                <a:cs typeface="Trebuchet MS"/>
              </a:rPr>
              <a:t>kullanıma </a:t>
            </a:r>
            <a:r>
              <a:rPr sz="2200" i="1" spc="-75" dirty="0">
                <a:latin typeface="Trebuchet MS"/>
                <a:cs typeface="Trebuchet MS"/>
              </a:rPr>
              <a:t>uygun </a:t>
            </a:r>
            <a:r>
              <a:rPr sz="2200" i="1" spc="-140" dirty="0">
                <a:latin typeface="Trebuchet MS"/>
                <a:cs typeface="Trebuchet MS"/>
              </a:rPr>
              <a:t>tesisler </a:t>
            </a:r>
            <a:r>
              <a:rPr sz="2200" i="1" spc="-135" dirty="0">
                <a:latin typeface="Trebuchet MS"/>
                <a:cs typeface="Trebuchet MS"/>
              </a:rPr>
              <a:t>düşünülmeli,  </a:t>
            </a:r>
            <a:r>
              <a:rPr sz="2200" i="1" spc="-105" dirty="0">
                <a:latin typeface="Trebuchet MS"/>
                <a:cs typeface="Trebuchet MS"/>
              </a:rPr>
              <a:t>büyük</a:t>
            </a:r>
            <a:r>
              <a:rPr sz="2200" i="1" u="heavy" spc="-10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i="1" u="heavy" spc="-20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spor </a:t>
            </a:r>
            <a:r>
              <a:rPr sz="2200" b="1" i="1" u="heavy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merkezleri, </a:t>
            </a:r>
            <a:r>
              <a:rPr sz="22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alış </a:t>
            </a:r>
            <a:r>
              <a:rPr sz="22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veriş, </a:t>
            </a:r>
            <a:r>
              <a:rPr sz="2200" b="1" i="1" u="heavy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kütüphane, </a:t>
            </a:r>
            <a:r>
              <a:rPr sz="2200" b="1" i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kültür </a:t>
            </a:r>
            <a:r>
              <a:rPr sz="2200" b="1" i="1" u="heavy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sanat, </a:t>
            </a:r>
            <a:r>
              <a:rPr sz="22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restoran </a:t>
            </a:r>
            <a:r>
              <a:rPr sz="2200" b="1" i="1" u="heavy" spc="-1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v.b  </a:t>
            </a:r>
            <a:r>
              <a:rPr sz="2200" b="1" i="1" u="heavy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hizmetleri</a:t>
            </a:r>
            <a:r>
              <a:rPr sz="2200" b="1" i="1" spc="-120" dirty="0">
                <a:latin typeface="Arial"/>
                <a:cs typeface="Arial"/>
              </a:rPr>
              <a:t> </a:t>
            </a:r>
            <a:r>
              <a:rPr sz="2200" i="1" spc="-140" dirty="0">
                <a:latin typeface="Trebuchet MS"/>
                <a:cs typeface="Trebuchet MS"/>
              </a:rPr>
              <a:t>verebilecek </a:t>
            </a:r>
            <a:r>
              <a:rPr sz="2200" i="1" spc="-130" dirty="0">
                <a:latin typeface="Trebuchet MS"/>
                <a:cs typeface="Trebuchet MS"/>
              </a:rPr>
              <a:t>tarzda </a:t>
            </a:r>
            <a:r>
              <a:rPr sz="2200" i="1" spc="-135" dirty="0">
                <a:latin typeface="Trebuchet MS"/>
                <a:cs typeface="Trebuchet MS"/>
              </a:rPr>
              <a:t>planlanırken, </a:t>
            </a:r>
            <a:r>
              <a:rPr sz="2200" b="1" i="1" spc="-130" dirty="0">
                <a:latin typeface="Arial"/>
                <a:cs typeface="Arial"/>
              </a:rPr>
              <a:t>ortopedik, </a:t>
            </a:r>
            <a:r>
              <a:rPr sz="2200" b="1" i="1" spc="-160" dirty="0">
                <a:latin typeface="Arial"/>
                <a:cs typeface="Arial"/>
              </a:rPr>
              <a:t>görme </a:t>
            </a:r>
            <a:r>
              <a:rPr sz="2200" i="1" spc="-120" dirty="0">
                <a:latin typeface="Trebuchet MS"/>
                <a:cs typeface="Trebuchet MS"/>
              </a:rPr>
              <a:t>ve </a:t>
            </a:r>
            <a:r>
              <a:rPr sz="2200" b="1" i="1" spc="-155" dirty="0">
                <a:latin typeface="Arial"/>
                <a:cs typeface="Arial"/>
              </a:rPr>
              <a:t>işitsel  </a:t>
            </a:r>
            <a:r>
              <a:rPr sz="2200" b="1" i="1" spc="-135" dirty="0">
                <a:latin typeface="Arial"/>
                <a:cs typeface="Arial"/>
              </a:rPr>
              <a:t>engelliler</a:t>
            </a:r>
            <a:r>
              <a:rPr sz="2200" i="1" spc="-135" dirty="0">
                <a:latin typeface="Trebuchet MS"/>
                <a:cs typeface="Trebuchet MS"/>
              </a:rPr>
              <a:t>, </a:t>
            </a:r>
            <a:r>
              <a:rPr sz="2200" b="1" i="1" spc="-175" dirty="0">
                <a:latin typeface="Arial"/>
                <a:cs typeface="Arial"/>
              </a:rPr>
              <a:t>spastik </a:t>
            </a:r>
            <a:r>
              <a:rPr sz="2200" i="1" spc="-170" dirty="0">
                <a:latin typeface="Trebuchet MS"/>
                <a:cs typeface="Trebuchet MS"/>
              </a:rPr>
              <a:t>ile </a:t>
            </a:r>
            <a:r>
              <a:rPr sz="2200" b="1" i="1" spc="-100" dirty="0">
                <a:latin typeface="Arial"/>
                <a:cs typeface="Arial"/>
              </a:rPr>
              <a:t>ağır </a:t>
            </a:r>
            <a:r>
              <a:rPr sz="2200" b="1" i="1" spc="-180" dirty="0">
                <a:latin typeface="Arial"/>
                <a:cs typeface="Arial"/>
              </a:rPr>
              <a:t>bedensel </a:t>
            </a:r>
            <a:r>
              <a:rPr sz="2200" b="1" i="1" spc="-125" dirty="0">
                <a:latin typeface="Arial"/>
                <a:cs typeface="Arial"/>
              </a:rPr>
              <a:t>engellilerin </a:t>
            </a:r>
            <a:r>
              <a:rPr sz="2200" i="1" spc="-120" dirty="0">
                <a:latin typeface="Trebuchet MS"/>
                <a:cs typeface="Trebuchet MS"/>
              </a:rPr>
              <a:t>de </a:t>
            </a:r>
            <a:r>
              <a:rPr sz="2200" i="1" spc="-110" dirty="0">
                <a:latin typeface="Trebuchet MS"/>
                <a:cs typeface="Trebuchet MS"/>
              </a:rPr>
              <a:t>yararlanabileceği </a:t>
            </a:r>
            <a:r>
              <a:rPr sz="2200" i="1" spc="-130" dirty="0">
                <a:latin typeface="Trebuchet MS"/>
                <a:cs typeface="Trebuchet MS"/>
              </a:rPr>
              <a:t>tarzda  </a:t>
            </a:r>
            <a:r>
              <a:rPr sz="2200" i="1" spc="-155" dirty="0">
                <a:latin typeface="Trebuchet MS"/>
                <a:cs typeface="Trebuchet MS"/>
              </a:rPr>
              <a:t>yapılmalıdır.</a:t>
            </a:r>
            <a:endParaRPr sz="2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95"/>
              </a:spcBef>
            </a:pPr>
            <a:r>
              <a:rPr spc="-330" dirty="0"/>
              <a:t>SONUÇ </a:t>
            </a:r>
            <a:r>
              <a:rPr spc="-325" dirty="0"/>
              <a:t>VE</a:t>
            </a:r>
            <a:r>
              <a:rPr spc="-370" dirty="0"/>
              <a:t> </a:t>
            </a:r>
            <a:r>
              <a:rPr spc="-335" dirty="0"/>
              <a:t>ÖNERİLER</a:t>
            </a:r>
          </a:p>
          <a:p>
            <a:pPr marL="1905" algn="ctr">
              <a:lnSpc>
                <a:spcPct val="100000"/>
              </a:lnSpc>
            </a:pPr>
            <a:r>
              <a:rPr spc="-135" dirty="0"/>
              <a:t>2.İşletme</a:t>
            </a:r>
            <a:r>
              <a:rPr spc="-140" dirty="0"/>
              <a:t> </a:t>
            </a:r>
            <a:r>
              <a:rPr spc="-85" dirty="0"/>
              <a:t>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25981"/>
            <a:ext cx="8736330" cy="461962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55600" marR="5080" indent="-342900">
              <a:lnSpc>
                <a:spcPts val="2380"/>
              </a:lnSpc>
              <a:spcBef>
                <a:spcPts val="39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45" dirty="0">
                <a:latin typeface="Trebuchet MS"/>
                <a:cs typeface="Trebuchet MS"/>
              </a:rPr>
              <a:t>1.Gerek </a:t>
            </a:r>
            <a:r>
              <a:rPr sz="2200" i="1" spc="-125" dirty="0">
                <a:latin typeface="Trebuchet MS"/>
                <a:cs typeface="Trebuchet MS"/>
              </a:rPr>
              <a:t>performans, </a:t>
            </a:r>
            <a:r>
              <a:rPr sz="2200" i="1" spc="-110" dirty="0">
                <a:latin typeface="Trebuchet MS"/>
                <a:cs typeface="Trebuchet MS"/>
              </a:rPr>
              <a:t>gerekse </a:t>
            </a:r>
            <a:r>
              <a:rPr sz="2200" i="1" spc="-80" dirty="0">
                <a:latin typeface="Trebuchet MS"/>
                <a:cs typeface="Trebuchet MS"/>
              </a:rPr>
              <a:t>yaygın </a:t>
            </a:r>
            <a:r>
              <a:rPr sz="2200" i="1" spc="-95" dirty="0">
                <a:latin typeface="Trebuchet MS"/>
                <a:cs typeface="Trebuchet MS"/>
              </a:rPr>
              <a:t>spor </a:t>
            </a:r>
            <a:r>
              <a:rPr sz="2200" i="1" spc="-135" dirty="0">
                <a:latin typeface="Trebuchet MS"/>
                <a:cs typeface="Trebuchet MS"/>
              </a:rPr>
              <a:t>tesislerinin </a:t>
            </a:r>
            <a:r>
              <a:rPr sz="2200" i="1" spc="-140" dirty="0">
                <a:latin typeface="Trebuchet MS"/>
                <a:cs typeface="Trebuchet MS"/>
              </a:rPr>
              <a:t>işletilmesinde</a:t>
            </a:r>
            <a:r>
              <a:rPr sz="2200" i="1" spc="-445" dirty="0">
                <a:latin typeface="Trebuchet MS"/>
                <a:cs typeface="Trebuchet MS"/>
              </a:rPr>
              <a:t> </a:t>
            </a:r>
            <a:r>
              <a:rPr sz="2200" i="1" spc="-120" dirty="0">
                <a:latin typeface="Trebuchet MS"/>
                <a:cs typeface="Trebuchet MS"/>
              </a:rPr>
              <a:t>eleman  </a:t>
            </a:r>
            <a:r>
              <a:rPr sz="2200" i="1" spc="-130" dirty="0">
                <a:latin typeface="Trebuchet MS"/>
                <a:cs typeface="Trebuchet MS"/>
              </a:rPr>
              <a:t>ihtiyacının </a:t>
            </a:r>
            <a:r>
              <a:rPr sz="2200" i="1" spc="-100" dirty="0">
                <a:latin typeface="Trebuchet MS"/>
                <a:cs typeface="Trebuchet MS"/>
              </a:rPr>
              <a:t>karşılanmasında </a:t>
            </a:r>
            <a:r>
              <a:rPr sz="2200" b="1" i="1" spc="-135" dirty="0">
                <a:latin typeface="Arial"/>
                <a:cs typeface="Arial"/>
              </a:rPr>
              <a:t>yerel </a:t>
            </a:r>
            <a:r>
              <a:rPr sz="2200" b="1" i="1" spc="-125" dirty="0">
                <a:latin typeface="Arial"/>
                <a:cs typeface="Arial"/>
              </a:rPr>
              <a:t>yönetimlerle </a:t>
            </a:r>
            <a:r>
              <a:rPr sz="2200" b="1" i="1" spc="-135" dirty="0">
                <a:latin typeface="Arial"/>
                <a:cs typeface="Arial"/>
              </a:rPr>
              <a:t>işbirliği</a:t>
            </a:r>
            <a:r>
              <a:rPr sz="2200" b="1" i="1" spc="-215" dirty="0">
                <a:latin typeface="Arial"/>
                <a:cs typeface="Arial"/>
              </a:rPr>
              <a:t> </a:t>
            </a:r>
            <a:r>
              <a:rPr sz="2200" b="1" i="1" spc="-140" dirty="0">
                <a:latin typeface="Arial"/>
                <a:cs typeface="Arial"/>
              </a:rPr>
              <a:t>sağlanmalıdır</a:t>
            </a:r>
            <a:r>
              <a:rPr sz="2200" i="1" spc="-140" dirty="0">
                <a:latin typeface="Trebuchet MS"/>
                <a:cs typeface="Trebuchet MS"/>
              </a:rPr>
              <a:t>.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510"/>
              </a:lnSpc>
              <a:spcBef>
                <a:spcPts val="22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14" dirty="0">
                <a:latin typeface="Trebuchet MS"/>
                <a:cs typeface="Trebuchet MS"/>
              </a:rPr>
              <a:t>2.Spor </a:t>
            </a:r>
            <a:r>
              <a:rPr sz="2200" i="1" spc="-135" dirty="0">
                <a:latin typeface="Trebuchet MS"/>
                <a:cs typeface="Trebuchet MS"/>
              </a:rPr>
              <a:t>tesislerinin işletilmesinde </a:t>
            </a:r>
            <a:r>
              <a:rPr sz="2200" i="1" spc="-110" dirty="0">
                <a:latin typeface="Trebuchet MS"/>
                <a:cs typeface="Trebuchet MS"/>
              </a:rPr>
              <a:t>yararlanılan </a:t>
            </a:r>
            <a:r>
              <a:rPr sz="2200" i="1" spc="-120" dirty="0">
                <a:latin typeface="Trebuchet MS"/>
                <a:cs typeface="Trebuchet MS"/>
              </a:rPr>
              <a:t>mevcut elemanların</a:t>
            </a:r>
            <a:r>
              <a:rPr sz="2200" i="1" spc="-495" dirty="0">
                <a:latin typeface="Trebuchet MS"/>
                <a:cs typeface="Trebuchet MS"/>
              </a:rPr>
              <a:t> </a:t>
            </a:r>
            <a:r>
              <a:rPr sz="2200" i="1" spc="-125" dirty="0">
                <a:latin typeface="Trebuchet MS"/>
                <a:cs typeface="Trebuchet MS"/>
              </a:rPr>
              <a:t>tesis</a:t>
            </a:r>
            <a:endParaRPr sz="2200">
              <a:latin typeface="Trebuchet MS"/>
              <a:cs typeface="Trebuchet MS"/>
            </a:endParaRPr>
          </a:p>
          <a:p>
            <a:pPr marL="355600">
              <a:lnSpc>
                <a:spcPts val="2510"/>
              </a:lnSpc>
            </a:pPr>
            <a:r>
              <a:rPr sz="2200" i="1" spc="-140" dirty="0">
                <a:latin typeface="Trebuchet MS"/>
                <a:cs typeface="Trebuchet MS"/>
              </a:rPr>
              <a:t>işletmeciliği </a:t>
            </a:r>
            <a:r>
              <a:rPr sz="2200" i="1" spc="-90" dirty="0">
                <a:latin typeface="Trebuchet MS"/>
                <a:cs typeface="Trebuchet MS"/>
              </a:rPr>
              <a:t>konusunda </a:t>
            </a:r>
            <a:r>
              <a:rPr sz="2200" b="1" i="1" spc="-135" dirty="0">
                <a:latin typeface="Arial"/>
                <a:cs typeface="Arial"/>
              </a:rPr>
              <a:t>hizmet </a:t>
            </a:r>
            <a:r>
              <a:rPr sz="2200" b="1" i="1" spc="-155" dirty="0">
                <a:latin typeface="Arial"/>
                <a:cs typeface="Arial"/>
              </a:rPr>
              <a:t>içi </a:t>
            </a:r>
            <a:r>
              <a:rPr sz="2200" b="1" i="1" spc="-110" dirty="0">
                <a:latin typeface="Arial"/>
                <a:cs typeface="Arial"/>
              </a:rPr>
              <a:t>eğitimlerle </a:t>
            </a:r>
            <a:r>
              <a:rPr sz="2200" i="1" spc="-140" dirty="0">
                <a:latin typeface="Trebuchet MS"/>
                <a:cs typeface="Trebuchet MS"/>
              </a:rPr>
              <a:t>geliştirilmesi</a:t>
            </a:r>
            <a:r>
              <a:rPr sz="2200" i="1" spc="-160" dirty="0">
                <a:latin typeface="Trebuchet MS"/>
                <a:cs typeface="Trebuchet MS"/>
              </a:rPr>
              <a:t> </a:t>
            </a:r>
            <a:r>
              <a:rPr sz="2200" i="1" spc="-130" dirty="0">
                <a:latin typeface="Trebuchet MS"/>
                <a:cs typeface="Trebuchet MS"/>
              </a:rPr>
              <a:t>sağlanmalıdır.</a:t>
            </a:r>
            <a:endParaRPr sz="2200">
              <a:latin typeface="Trebuchet MS"/>
              <a:cs typeface="Trebuchet MS"/>
            </a:endParaRPr>
          </a:p>
          <a:p>
            <a:pPr marL="355600" marR="290830" indent="-342900">
              <a:lnSpc>
                <a:spcPts val="2380"/>
              </a:lnSpc>
              <a:spcBef>
                <a:spcPts val="5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14" dirty="0">
                <a:latin typeface="Trebuchet MS"/>
                <a:cs typeface="Trebuchet MS"/>
              </a:rPr>
              <a:t>3.Spor </a:t>
            </a:r>
            <a:r>
              <a:rPr sz="2200" i="1" spc="-125" dirty="0">
                <a:latin typeface="Trebuchet MS"/>
                <a:cs typeface="Trebuchet MS"/>
              </a:rPr>
              <a:t>tesis işletmesinde </a:t>
            </a:r>
            <a:r>
              <a:rPr sz="2200" i="1" spc="-160" dirty="0">
                <a:latin typeface="Trebuchet MS"/>
                <a:cs typeface="Trebuchet MS"/>
              </a:rPr>
              <a:t>ülke </a:t>
            </a:r>
            <a:r>
              <a:rPr sz="2200" i="1" spc="-114" dirty="0">
                <a:latin typeface="Trebuchet MS"/>
                <a:cs typeface="Trebuchet MS"/>
              </a:rPr>
              <a:t>genelinde </a:t>
            </a:r>
            <a:r>
              <a:rPr sz="2200" b="1" i="1" spc="-200" dirty="0">
                <a:latin typeface="Arial"/>
                <a:cs typeface="Arial"/>
              </a:rPr>
              <a:t>“spor </a:t>
            </a:r>
            <a:r>
              <a:rPr sz="2200" b="1" i="1" spc="-130" dirty="0">
                <a:latin typeface="Arial"/>
                <a:cs typeface="Arial"/>
              </a:rPr>
              <a:t>yönetimi” </a:t>
            </a:r>
            <a:r>
              <a:rPr sz="2200" b="1" i="1" spc="-145" dirty="0">
                <a:latin typeface="Arial"/>
                <a:cs typeface="Arial"/>
              </a:rPr>
              <a:t>bölümlerinden  </a:t>
            </a:r>
            <a:r>
              <a:rPr sz="2200" b="1" i="1" spc="-195" dirty="0">
                <a:latin typeface="Arial"/>
                <a:cs typeface="Arial"/>
              </a:rPr>
              <a:t>mezun </a:t>
            </a:r>
            <a:r>
              <a:rPr sz="2200" b="1" i="1" spc="-110" dirty="0">
                <a:latin typeface="Arial"/>
                <a:cs typeface="Arial"/>
              </a:rPr>
              <a:t>olanların </a:t>
            </a:r>
            <a:r>
              <a:rPr sz="2200" b="1" i="1" spc="-140" dirty="0">
                <a:latin typeface="Arial"/>
                <a:cs typeface="Arial"/>
              </a:rPr>
              <a:t>istihdam </a:t>
            </a:r>
            <a:r>
              <a:rPr sz="2200" b="1" i="1" spc="-150" dirty="0">
                <a:latin typeface="Arial"/>
                <a:cs typeface="Arial"/>
              </a:rPr>
              <a:t>edilebilmesi </a:t>
            </a:r>
            <a:r>
              <a:rPr sz="2200" b="1" i="1" spc="-165" dirty="0">
                <a:latin typeface="Arial"/>
                <a:cs typeface="Arial"/>
              </a:rPr>
              <a:t>için </a:t>
            </a:r>
            <a:r>
              <a:rPr sz="2200" b="1" i="1" spc="-170" dirty="0">
                <a:latin typeface="Arial"/>
                <a:cs typeface="Arial"/>
              </a:rPr>
              <a:t>hukuki</a:t>
            </a:r>
            <a:r>
              <a:rPr sz="2200" b="1" i="1" spc="15" dirty="0">
                <a:latin typeface="Arial"/>
                <a:cs typeface="Arial"/>
              </a:rPr>
              <a:t> </a:t>
            </a:r>
            <a:r>
              <a:rPr sz="2200" b="1" i="1" spc="-155" dirty="0">
                <a:latin typeface="Arial"/>
                <a:cs typeface="Arial"/>
              </a:rPr>
              <a:t>düzenlemeler</a:t>
            </a:r>
            <a:endParaRPr sz="2200">
              <a:latin typeface="Arial"/>
              <a:cs typeface="Arial"/>
            </a:endParaRPr>
          </a:p>
          <a:p>
            <a:pPr marL="355600">
              <a:lnSpc>
                <a:spcPts val="2340"/>
              </a:lnSpc>
            </a:pPr>
            <a:r>
              <a:rPr sz="2200" b="1" i="1" spc="-125" dirty="0">
                <a:latin typeface="Arial"/>
                <a:cs typeface="Arial"/>
              </a:rPr>
              <a:t>yapılmalıdır</a:t>
            </a:r>
            <a:r>
              <a:rPr sz="2200" i="1" spc="-125" dirty="0">
                <a:latin typeface="Trebuchet MS"/>
                <a:cs typeface="Trebuchet MS"/>
              </a:rPr>
              <a:t>.</a:t>
            </a:r>
            <a:endParaRPr sz="2200">
              <a:latin typeface="Trebuchet MS"/>
              <a:cs typeface="Trebuchet MS"/>
            </a:endParaRPr>
          </a:p>
          <a:p>
            <a:pPr marL="355600" marR="97790" indent="-342900">
              <a:lnSpc>
                <a:spcPts val="2380"/>
              </a:lnSpc>
              <a:spcBef>
                <a:spcPts val="56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95" dirty="0">
                <a:latin typeface="Trebuchet MS"/>
                <a:cs typeface="Trebuchet MS"/>
              </a:rPr>
              <a:t>4.Mevcut</a:t>
            </a:r>
            <a:r>
              <a:rPr sz="2200" i="1" spc="-165" dirty="0">
                <a:latin typeface="Trebuchet MS"/>
                <a:cs typeface="Trebuchet MS"/>
              </a:rPr>
              <a:t> </a:t>
            </a:r>
            <a:r>
              <a:rPr sz="2200" i="1" spc="-95" dirty="0">
                <a:latin typeface="Trebuchet MS"/>
                <a:cs typeface="Trebuchet MS"/>
              </a:rPr>
              <a:t>olan</a:t>
            </a:r>
            <a:r>
              <a:rPr sz="2200" i="1" spc="-165" dirty="0">
                <a:latin typeface="Trebuchet MS"/>
                <a:cs typeface="Trebuchet MS"/>
              </a:rPr>
              <a:t> </a:t>
            </a:r>
            <a:r>
              <a:rPr sz="2200" i="1" spc="-95" dirty="0">
                <a:latin typeface="Trebuchet MS"/>
                <a:cs typeface="Trebuchet MS"/>
              </a:rPr>
              <a:t>spor</a:t>
            </a:r>
            <a:r>
              <a:rPr sz="2200" i="1" spc="-170" dirty="0">
                <a:latin typeface="Trebuchet MS"/>
                <a:cs typeface="Trebuchet MS"/>
              </a:rPr>
              <a:t> </a:t>
            </a:r>
            <a:r>
              <a:rPr sz="2200" i="1" spc="-135" dirty="0">
                <a:latin typeface="Trebuchet MS"/>
                <a:cs typeface="Trebuchet MS"/>
              </a:rPr>
              <a:t>tesislerinin</a:t>
            </a:r>
            <a:r>
              <a:rPr sz="2200" i="1" spc="-165" dirty="0">
                <a:latin typeface="Trebuchet MS"/>
                <a:cs typeface="Trebuchet MS"/>
              </a:rPr>
              <a:t> </a:t>
            </a:r>
            <a:r>
              <a:rPr sz="2200" i="1" spc="-70" dirty="0">
                <a:latin typeface="Trebuchet MS"/>
                <a:cs typeface="Trebuchet MS"/>
              </a:rPr>
              <a:t>daha</a:t>
            </a:r>
            <a:r>
              <a:rPr sz="2200" i="1" spc="-160" dirty="0">
                <a:latin typeface="Trebuchet MS"/>
                <a:cs typeface="Trebuchet MS"/>
              </a:rPr>
              <a:t> </a:t>
            </a:r>
            <a:r>
              <a:rPr sz="2200" i="1" spc="-80" dirty="0">
                <a:latin typeface="Trebuchet MS"/>
                <a:cs typeface="Trebuchet MS"/>
              </a:rPr>
              <a:t>yaygın</a:t>
            </a:r>
            <a:r>
              <a:rPr sz="2200" i="1" spc="-170" dirty="0">
                <a:latin typeface="Trebuchet MS"/>
                <a:cs typeface="Trebuchet MS"/>
              </a:rPr>
              <a:t> </a:t>
            </a:r>
            <a:r>
              <a:rPr sz="2200" i="1" spc="-120" dirty="0">
                <a:latin typeface="Trebuchet MS"/>
                <a:cs typeface="Trebuchet MS"/>
              </a:rPr>
              <a:t>ve</a:t>
            </a:r>
            <a:r>
              <a:rPr sz="2200" i="1" spc="-160" dirty="0">
                <a:latin typeface="Trebuchet MS"/>
                <a:cs typeface="Trebuchet MS"/>
              </a:rPr>
              <a:t> </a:t>
            </a:r>
            <a:r>
              <a:rPr sz="2200" i="1" spc="-70" dirty="0">
                <a:latin typeface="Trebuchet MS"/>
                <a:cs typeface="Trebuchet MS"/>
              </a:rPr>
              <a:t>daha</a:t>
            </a:r>
            <a:r>
              <a:rPr sz="2200" i="1" spc="-165" dirty="0">
                <a:latin typeface="Trebuchet MS"/>
                <a:cs typeface="Trebuchet MS"/>
              </a:rPr>
              <a:t> </a:t>
            </a:r>
            <a:r>
              <a:rPr sz="2200" i="1" spc="-150" dirty="0">
                <a:latin typeface="Trebuchet MS"/>
                <a:cs typeface="Trebuchet MS"/>
              </a:rPr>
              <a:t>verimli</a:t>
            </a:r>
            <a:r>
              <a:rPr sz="2200" i="1" spc="-170" dirty="0">
                <a:latin typeface="Trebuchet MS"/>
                <a:cs typeface="Trebuchet MS"/>
              </a:rPr>
              <a:t> </a:t>
            </a:r>
            <a:r>
              <a:rPr sz="2200" i="1" spc="-130" dirty="0">
                <a:latin typeface="Trebuchet MS"/>
                <a:cs typeface="Trebuchet MS"/>
              </a:rPr>
              <a:t>kullanılmasını  </a:t>
            </a:r>
            <a:r>
              <a:rPr sz="2200" i="1" spc="-100" dirty="0">
                <a:latin typeface="Trebuchet MS"/>
                <a:cs typeface="Trebuchet MS"/>
              </a:rPr>
              <a:t>planlamak </a:t>
            </a:r>
            <a:r>
              <a:rPr sz="2200" i="1" spc="-130" dirty="0">
                <a:latin typeface="Trebuchet MS"/>
                <a:cs typeface="Trebuchet MS"/>
              </a:rPr>
              <a:t>için </a:t>
            </a:r>
            <a:r>
              <a:rPr sz="2200" i="1" spc="-55" dirty="0">
                <a:latin typeface="Trebuchet MS"/>
                <a:cs typeface="Trebuchet MS"/>
              </a:rPr>
              <a:t>o </a:t>
            </a:r>
            <a:r>
              <a:rPr sz="2200" i="1" spc="-155" dirty="0">
                <a:latin typeface="Trebuchet MS"/>
                <a:cs typeface="Trebuchet MS"/>
              </a:rPr>
              <a:t>ilde </a:t>
            </a:r>
            <a:r>
              <a:rPr sz="2200" i="1" spc="-114" dirty="0">
                <a:latin typeface="Trebuchet MS"/>
                <a:cs typeface="Trebuchet MS"/>
              </a:rPr>
              <a:t>oluşturulacak </a:t>
            </a:r>
            <a:r>
              <a:rPr sz="2200" b="1" i="1" spc="-200" dirty="0">
                <a:latin typeface="Arial"/>
                <a:cs typeface="Arial"/>
              </a:rPr>
              <a:t>“spor </a:t>
            </a:r>
            <a:r>
              <a:rPr sz="2200" b="1" i="1" spc="-155" dirty="0">
                <a:latin typeface="Arial"/>
                <a:cs typeface="Arial"/>
              </a:rPr>
              <a:t>kurulu” </a:t>
            </a:r>
            <a:r>
              <a:rPr sz="2200" b="1" i="1" spc="-105" dirty="0">
                <a:latin typeface="Arial"/>
                <a:cs typeface="Arial"/>
              </a:rPr>
              <a:t>yetkili</a:t>
            </a:r>
            <a:r>
              <a:rPr sz="2200" b="1" i="1" spc="-345" dirty="0">
                <a:latin typeface="Arial"/>
                <a:cs typeface="Arial"/>
              </a:rPr>
              <a:t> </a:t>
            </a:r>
            <a:r>
              <a:rPr sz="2200" b="1" i="1" spc="-125" dirty="0">
                <a:latin typeface="Arial"/>
                <a:cs typeface="Arial"/>
              </a:rPr>
              <a:t>olmalıdır</a:t>
            </a:r>
            <a:r>
              <a:rPr sz="2200" i="1" spc="-125" dirty="0">
                <a:latin typeface="Trebuchet MS"/>
                <a:cs typeface="Trebuchet MS"/>
              </a:rPr>
              <a:t>.</a:t>
            </a:r>
            <a:endParaRPr sz="2200">
              <a:latin typeface="Trebuchet MS"/>
              <a:cs typeface="Trebuchet MS"/>
            </a:endParaRPr>
          </a:p>
          <a:p>
            <a:pPr marL="355600" marR="227329" indent="-342900">
              <a:lnSpc>
                <a:spcPts val="238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95" dirty="0">
                <a:latin typeface="Trebuchet MS"/>
                <a:cs typeface="Trebuchet MS"/>
              </a:rPr>
              <a:t>5.Mevcut </a:t>
            </a:r>
            <a:r>
              <a:rPr sz="2200" i="1" spc="-130" dirty="0">
                <a:latin typeface="Trebuchet MS"/>
                <a:cs typeface="Trebuchet MS"/>
              </a:rPr>
              <a:t>tesislerden </a:t>
            </a:r>
            <a:r>
              <a:rPr sz="2200" i="1" spc="-70" dirty="0">
                <a:latin typeface="Trebuchet MS"/>
                <a:cs typeface="Trebuchet MS"/>
              </a:rPr>
              <a:t>daha </a:t>
            </a:r>
            <a:r>
              <a:rPr sz="2200" i="1" spc="-150" dirty="0">
                <a:latin typeface="Trebuchet MS"/>
                <a:cs typeface="Trebuchet MS"/>
              </a:rPr>
              <a:t>verimli </a:t>
            </a:r>
            <a:r>
              <a:rPr sz="2200" i="1" spc="-114" dirty="0">
                <a:latin typeface="Trebuchet MS"/>
                <a:cs typeface="Trebuchet MS"/>
              </a:rPr>
              <a:t>yararlanabilmek </a:t>
            </a:r>
            <a:r>
              <a:rPr sz="2200" i="1" spc="-130" dirty="0">
                <a:latin typeface="Trebuchet MS"/>
                <a:cs typeface="Trebuchet MS"/>
              </a:rPr>
              <a:t>için</a:t>
            </a:r>
            <a:r>
              <a:rPr sz="2200" i="1" spc="-459" dirty="0">
                <a:latin typeface="Trebuchet MS"/>
                <a:cs typeface="Trebuchet MS"/>
              </a:rPr>
              <a:t> </a:t>
            </a:r>
            <a:r>
              <a:rPr sz="2200" b="1" i="1" spc="-150" dirty="0">
                <a:latin typeface="Arial"/>
                <a:cs typeface="Arial"/>
              </a:rPr>
              <a:t>bölgedeki </a:t>
            </a:r>
            <a:r>
              <a:rPr sz="2200" b="1" i="1" spc="-170" dirty="0">
                <a:latin typeface="Arial"/>
                <a:cs typeface="Arial"/>
              </a:rPr>
              <a:t>beden  </a:t>
            </a:r>
            <a:r>
              <a:rPr sz="2200" b="1" i="1" spc="-110" dirty="0">
                <a:latin typeface="Arial"/>
                <a:cs typeface="Arial"/>
              </a:rPr>
              <a:t>eğitimi </a:t>
            </a:r>
            <a:r>
              <a:rPr sz="2200" b="1" i="1" spc="-140" dirty="0">
                <a:latin typeface="Arial"/>
                <a:cs typeface="Arial"/>
              </a:rPr>
              <a:t>öğretmenlerinden </a:t>
            </a:r>
            <a:r>
              <a:rPr sz="2200" b="1" i="1" spc="-130" dirty="0">
                <a:latin typeface="Arial"/>
                <a:cs typeface="Arial"/>
              </a:rPr>
              <a:t>yararlanabilecek </a:t>
            </a:r>
            <a:r>
              <a:rPr sz="2200" b="1" i="1" spc="-155" dirty="0">
                <a:latin typeface="Arial"/>
                <a:cs typeface="Arial"/>
              </a:rPr>
              <a:t>düzenlemeler</a:t>
            </a:r>
            <a:r>
              <a:rPr sz="2200" b="1" i="1" spc="15" dirty="0">
                <a:latin typeface="Arial"/>
                <a:cs typeface="Arial"/>
              </a:rPr>
              <a:t> </a:t>
            </a:r>
            <a:r>
              <a:rPr sz="2200" b="1" i="1" spc="-120" dirty="0">
                <a:latin typeface="Arial"/>
                <a:cs typeface="Arial"/>
              </a:rPr>
              <a:t>yapılmalıdır.</a:t>
            </a:r>
            <a:endParaRPr sz="2200">
              <a:latin typeface="Arial"/>
              <a:cs typeface="Arial"/>
            </a:endParaRPr>
          </a:p>
          <a:p>
            <a:pPr marL="355600" marR="551815" indent="-342900">
              <a:lnSpc>
                <a:spcPts val="2380"/>
              </a:lnSpc>
              <a:spcBef>
                <a:spcPts val="5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i="1" spc="-120" dirty="0">
                <a:latin typeface="Trebuchet MS"/>
                <a:cs typeface="Trebuchet MS"/>
              </a:rPr>
              <a:t>6.Kamu </a:t>
            </a:r>
            <a:r>
              <a:rPr sz="2200" i="1" spc="-130" dirty="0">
                <a:latin typeface="Trebuchet MS"/>
                <a:cs typeface="Trebuchet MS"/>
              </a:rPr>
              <a:t>kurumlarının </a:t>
            </a:r>
            <a:r>
              <a:rPr sz="2200" i="1" spc="-95" dirty="0">
                <a:latin typeface="Trebuchet MS"/>
                <a:cs typeface="Trebuchet MS"/>
              </a:rPr>
              <a:t>kampus </a:t>
            </a:r>
            <a:r>
              <a:rPr sz="2200" i="1" spc="-120" dirty="0">
                <a:latin typeface="Trebuchet MS"/>
                <a:cs typeface="Trebuchet MS"/>
              </a:rPr>
              <a:t>ve </a:t>
            </a:r>
            <a:r>
              <a:rPr sz="2200" i="1" spc="-100" dirty="0">
                <a:latin typeface="Trebuchet MS"/>
                <a:cs typeface="Trebuchet MS"/>
              </a:rPr>
              <a:t>bina </a:t>
            </a:r>
            <a:r>
              <a:rPr sz="2200" i="1" spc="-135" dirty="0">
                <a:latin typeface="Trebuchet MS"/>
                <a:cs typeface="Trebuchet MS"/>
              </a:rPr>
              <a:t>içindeki </a:t>
            </a:r>
            <a:r>
              <a:rPr sz="2200" i="1" spc="-95" dirty="0">
                <a:latin typeface="Trebuchet MS"/>
                <a:cs typeface="Trebuchet MS"/>
              </a:rPr>
              <a:t>spor </a:t>
            </a:r>
            <a:r>
              <a:rPr sz="2200" i="1" spc="-135" dirty="0">
                <a:latin typeface="Trebuchet MS"/>
                <a:cs typeface="Trebuchet MS"/>
              </a:rPr>
              <a:t>tesislerinde </a:t>
            </a:r>
            <a:r>
              <a:rPr sz="2200" b="1" i="1" spc="-170" dirty="0">
                <a:latin typeface="Arial"/>
                <a:cs typeface="Arial"/>
              </a:rPr>
              <a:t>mesai  </a:t>
            </a:r>
            <a:r>
              <a:rPr sz="2200" b="1" i="1" spc="-190" dirty="0">
                <a:latin typeface="Arial"/>
                <a:cs typeface="Arial"/>
              </a:rPr>
              <a:t>sonrası çevre </a:t>
            </a:r>
            <a:r>
              <a:rPr sz="2200" b="1" i="1" spc="-114" dirty="0">
                <a:latin typeface="Arial"/>
                <a:cs typeface="Arial"/>
              </a:rPr>
              <a:t>halkına </a:t>
            </a:r>
            <a:r>
              <a:rPr sz="2200" b="1" i="1" spc="-135" dirty="0">
                <a:latin typeface="Arial"/>
                <a:cs typeface="Arial"/>
              </a:rPr>
              <a:t>hizmet </a:t>
            </a:r>
            <a:r>
              <a:rPr sz="2200" b="1" i="1" spc="-160" dirty="0">
                <a:latin typeface="Arial"/>
                <a:cs typeface="Arial"/>
              </a:rPr>
              <a:t>verebilecek </a:t>
            </a:r>
            <a:r>
              <a:rPr sz="2200" b="1" i="1" spc="-150" dirty="0">
                <a:latin typeface="Arial"/>
                <a:cs typeface="Arial"/>
              </a:rPr>
              <a:t>mevzuat </a:t>
            </a:r>
            <a:r>
              <a:rPr sz="2200" b="1" i="1" spc="-175" dirty="0">
                <a:latin typeface="Arial"/>
                <a:cs typeface="Arial"/>
              </a:rPr>
              <a:t>ve </a:t>
            </a:r>
            <a:r>
              <a:rPr sz="2200" b="1" i="1" spc="-140" dirty="0">
                <a:latin typeface="Arial"/>
                <a:cs typeface="Arial"/>
              </a:rPr>
              <a:t>işletme </a:t>
            </a:r>
            <a:r>
              <a:rPr sz="2200" b="1" i="1" spc="-100" dirty="0">
                <a:latin typeface="Arial"/>
                <a:cs typeface="Arial"/>
              </a:rPr>
              <a:t>ile </a:t>
            </a:r>
            <a:r>
              <a:rPr sz="2200" b="1" i="1" spc="-95" dirty="0">
                <a:latin typeface="Arial"/>
                <a:cs typeface="Arial"/>
              </a:rPr>
              <a:t>ilgili  </a:t>
            </a:r>
            <a:r>
              <a:rPr sz="2200" b="1" i="1" spc="-155" dirty="0">
                <a:latin typeface="Arial"/>
                <a:cs typeface="Arial"/>
              </a:rPr>
              <a:t>düzenlemeler</a:t>
            </a:r>
            <a:r>
              <a:rPr sz="2200" b="1" i="1" spc="-145" dirty="0">
                <a:latin typeface="Arial"/>
                <a:cs typeface="Arial"/>
              </a:rPr>
              <a:t> </a:t>
            </a:r>
            <a:r>
              <a:rPr sz="2200" b="1" i="1" spc="-120" dirty="0">
                <a:latin typeface="Arial"/>
                <a:cs typeface="Arial"/>
              </a:rPr>
              <a:t>yapılmalıdır.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6276" y="2481148"/>
            <a:ext cx="47091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1" spc="-204" dirty="0">
                <a:latin typeface="Trebuchet MS"/>
                <a:cs typeface="Trebuchet MS"/>
              </a:rPr>
              <a:t>BAŞARILAR</a:t>
            </a:r>
            <a:r>
              <a:rPr sz="4400" b="1" spc="-405" dirty="0">
                <a:latin typeface="Trebuchet MS"/>
                <a:cs typeface="Trebuchet MS"/>
              </a:rPr>
              <a:t> </a:t>
            </a:r>
            <a:r>
              <a:rPr sz="4400" b="1" spc="-110" dirty="0">
                <a:latin typeface="Trebuchet MS"/>
                <a:cs typeface="Trebuchet MS"/>
              </a:rPr>
              <a:t>DİLERİM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47594" y="3897248"/>
            <a:ext cx="344868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i="1" spc="-300" dirty="0">
                <a:latin typeface="Arial"/>
                <a:cs typeface="Arial"/>
              </a:rPr>
              <a:t>DOÇ.DR.HAKAN</a:t>
            </a:r>
            <a:r>
              <a:rPr sz="2800" b="1" i="1" spc="-135" dirty="0">
                <a:latin typeface="Arial"/>
                <a:cs typeface="Arial"/>
              </a:rPr>
              <a:t> </a:t>
            </a:r>
            <a:r>
              <a:rPr sz="2800" b="1" i="1" spc="-395" dirty="0">
                <a:latin typeface="Arial"/>
                <a:cs typeface="Arial"/>
              </a:rPr>
              <a:t>SUNAY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14625"/>
            <a:ext cx="9144000" cy="4143375"/>
          </a:xfrm>
          <a:custGeom>
            <a:avLst/>
            <a:gdLst/>
            <a:ahLst/>
            <a:cxnLst/>
            <a:rect l="l" t="t" r="r" b="b"/>
            <a:pathLst>
              <a:path w="9144000" h="4143375">
                <a:moveTo>
                  <a:pt x="8453374" y="0"/>
                </a:moveTo>
                <a:lnTo>
                  <a:pt x="690575" y="0"/>
                </a:lnTo>
                <a:lnTo>
                  <a:pt x="643294" y="1592"/>
                </a:lnTo>
                <a:lnTo>
                  <a:pt x="596868" y="6302"/>
                </a:lnTo>
                <a:lnTo>
                  <a:pt x="551400" y="14027"/>
                </a:lnTo>
                <a:lnTo>
                  <a:pt x="506993" y="24663"/>
                </a:lnTo>
                <a:lnTo>
                  <a:pt x="463749" y="38109"/>
                </a:lnTo>
                <a:lnTo>
                  <a:pt x="421772" y="54260"/>
                </a:lnTo>
                <a:lnTo>
                  <a:pt x="381164" y="73015"/>
                </a:lnTo>
                <a:lnTo>
                  <a:pt x="342028" y="94271"/>
                </a:lnTo>
                <a:lnTo>
                  <a:pt x="304468" y="117925"/>
                </a:lnTo>
                <a:lnTo>
                  <a:pt x="268585" y="143874"/>
                </a:lnTo>
                <a:lnTo>
                  <a:pt x="234483" y="172016"/>
                </a:lnTo>
                <a:lnTo>
                  <a:pt x="202264" y="202247"/>
                </a:lnTo>
                <a:lnTo>
                  <a:pt x="172032" y="234465"/>
                </a:lnTo>
                <a:lnTo>
                  <a:pt x="143890" y="268568"/>
                </a:lnTo>
                <a:lnTo>
                  <a:pt x="117939" y="304452"/>
                </a:lnTo>
                <a:lnTo>
                  <a:pt x="94283" y="342015"/>
                </a:lnTo>
                <a:lnTo>
                  <a:pt x="73026" y="381154"/>
                </a:lnTo>
                <a:lnTo>
                  <a:pt x="54268" y="421766"/>
                </a:lnTo>
                <a:lnTo>
                  <a:pt x="38115" y="463749"/>
                </a:lnTo>
                <a:lnTo>
                  <a:pt x="24668" y="507000"/>
                </a:lnTo>
                <a:lnTo>
                  <a:pt x="14030" y="551416"/>
                </a:lnTo>
                <a:lnTo>
                  <a:pt x="6304" y="596894"/>
                </a:lnTo>
                <a:lnTo>
                  <a:pt x="1593" y="643331"/>
                </a:lnTo>
                <a:lnTo>
                  <a:pt x="0" y="690626"/>
                </a:lnTo>
                <a:lnTo>
                  <a:pt x="0" y="3452799"/>
                </a:lnTo>
                <a:lnTo>
                  <a:pt x="1593" y="3500080"/>
                </a:lnTo>
                <a:lnTo>
                  <a:pt x="6304" y="3546506"/>
                </a:lnTo>
                <a:lnTo>
                  <a:pt x="14030" y="3591974"/>
                </a:lnTo>
                <a:lnTo>
                  <a:pt x="24668" y="3636381"/>
                </a:lnTo>
                <a:lnTo>
                  <a:pt x="38115" y="3679625"/>
                </a:lnTo>
                <a:lnTo>
                  <a:pt x="54268" y="3721602"/>
                </a:lnTo>
                <a:lnTo>
                  <a:pt x="73026" y="3762210"/>
                </a:lnTo>
                <a:lnTo>
                  <a:pt x="94283" y="3801346"/>
                </a:lnTo>
                <a:lnTo>
                  <a:pt x="117939" y="3838906"/>
                </a:lnTo>
                <a:lnTo>
                  <a:pt x="143890" y="3874789"/>
                </a:lnTo>
                <a:lnTo>
                  <a:pt x="172032" y="3908891"/>
                </a:lnTo>
                <a:lnTo>
                  <a:pt x="202264" y="3941109"/>
                </a:lnTo>
                <a:lnTo>
                  <a:pt x="234483" y="3971342"/>
                </a:lnTo>
                <a:lnTo>
                  <a:pt x="268585" y="3999484"/>
                </a:lnTo>
                <a:lnTo>
                  <a:pt x="304468" y="4025435"/>
                </a:lnTo>
                <a:lnTo>
                  <a:pt x="342028" y="4049091"/>
                </a:lnTo>
                <a:lnTo>
                  <a:pt x="381164" y="4070348"/>
                </a:lnTo>
                <a:lnTo>
                  <a:pt x="421772" y="4089106"/>
                </a:lnTo>
                <a:lnTo>
                  <a:pt x="463749" y="4105259"/>
                </a:lnTo>
                <a:lnTo>
                  <a:pt x="506993" y="4118706"/>
                </a:lnTo>
                <a:lnTo>
                  <a:pt x="551400" y="4129344"/>
                </a:lnTo>
                <a:lnTo>
                  <a:pt x="596868" y="4137070"/>
                </a:lnTo>
                <a:lnTo>
                  <a:pt x="643294" y="4141781"/>
                </a:lnTo>
                <a:lnTo>
                  <a:pt x="690575" y="4143374"/>
                </a:lnTo>
                <a:lnTo>
                  <a:pt x="8453374" y="4143374"/>
                </a:lnTo>
                <a:lnTo>
                  <a:pt x="8500653" y="4141781"/>
                </a:lnTo>
                <a:lnTo>
                  <a:pt x="8547079" y="4137070"/>
                </a:lnTo>
                <a:lnTo>
                  <a:pt x="8592547" y="4129344"/>
                </a:lnTo>
                <a:lnTo>
                  <a:pt x="8636955" y="4118706"/>
                </a:lnTo>
                <a:lnTo>
                  <a:pt x="8680200" y="4105259"/>
                </a:lnTo>
                <a:lnTo>
                  <a:pt x="8722179" y="4089106"/>
                </a:lnTo>
                <a:lnTo>
                  <a:pt x="8762789" y="4070348"/>
                </a:lnTo>
                <a:lnTo>
                  <a:pt x="8801927" y="4049091"/>
                </a:lnTo>
                <a:lnTo>
                  <a:pt x="8839491" y="4025435"/>
                </a:lnTo>
                <a:lnTo>
                  <a:pt x="8875377" y="3999484"/>
                </a:lnTo>
                <a:lnTo>
                  <a:pt x="8909482" y="3971342"/>
                </a:lnTo>
                <a:lnTo>
                  <a:pt x="8941704" y="3941109"/>
                </a:lnTo>
                <a:lnTo>
                  <a:pt x="8971940" y="3908891"/>
                </a:lnTo>
                <a:lnTo>
                  <a:pt x="9000086" y="3874789"/>
                </a:lnTo>
                <a:lnTo>
                  <a:pt x="9026041" y="3838906"/>
                </a:lnTo>
                <a:lnTo>
                  <a:pt x="9049700" y="3801346"/>
                </a:lnTo>
                <a:lnTo>
                  <a:pt x="9070961" y="3762210"/>
                </a:lnTo>
                <a:lnTo>
                  <a:pt x="9089721" y="3721602"/>
                </a:lnTo>
                <a:lnTo>
                  <a:pt x="9105877" y="3679625"/>
                </a:lnTo>
                <a:lnTo>
                  <a:pt x="9119327" y="3636381"/>
                </a:lnTo>
                <a:lnTo>
                  <a:pt x="9129967" y="3591974"/>
                </a:lnTo>
                <a:lnTo>
                  <a:pt x="9137694" y="3546506"/>
                </a:lnTo>
                <a:lnTo>
                  <a:pt x="9142406" y="3500080"/>
                </a:lnTo>
                <a:lnTo>
                  <a:pt x="9144000" y="3452799"/>
                </a:lnTo>
                <a:lnTo>
                  <a:pt x="9144000" y="690626"/>
                </a:lnTo>
                <a:lnTo>
                  <a:pt x="9142406" y="643331"/>
                </a:lnTo>
                <a:lnTo>
                  <a:pt x="9137694" y="596894"/>
                </a:lnTo>
                <a:lnTo>
                  <a:pt x="9129967" y="551416"/>
                </a:lnTo>
                <a:lnTo>
                  <a:pt x="9119327" y="507000"/>
                </a:lnTo>
                <a:lnTo>
                  <a:pt x="9105877" y="463749"/>
                </a:lnTo>
                <a:lnTo>
                  <a:pt x="9089721" y="421766"/>
                </a:lnTo>
                <a:lnTo>
                  <a:pt x="9070961" y="381154"/>
                </a:lnTo>
                <a:lnTo>
                  <a:pt x="9049700" y="342015"/>
                </a:lnTo>
                <a:lnTo>
                  <a:pt x="9026041" y="304452"/>
                </a:lnTo>
                <a:lnTo>
                  <a:pt x="9000086" y="268568"/>
                </a:lnTo>
                <a:lnTo>
                  <a:pt x="8971940" y="234465"/>
                </a:lnTo>
                <a:lnTo>
                  <a:pt x="8941704" y="202247"/>
                </a:lnTo>
                <a:lnTo>
                  <a:pt x="8909482" y="172016"/>
                </a:lnTo>
                <a:lnTo>
                  <a:pt x="8875377" y="143874"/>
                </a:lnTo>
                <a:lnTo>
                  <a:pt x="8839491" y="117925"/>
                </a:lnTo>
                <a:lnTo>
                  <a:pt x="8801927" y="94271"/>
                </a:lnTo>
                <a:lnTo>
                  <a:pt x="8762789" y="73015"/>
                </a:lnTo>
                <a:lnTo>
                  <a:pt x="8722179" y="54260"/>
                </a:lnTo>
                <a:lnTo>
                  <a:pt x="8680200" y="38109"/>
                </a:lnTo>
                <a:lnTo>
                  <a:pt x="8636955" y="24663"/>
                </a:lnTo>
                <a:lnTo>
                  <a:pt x="8592547" y="14027"/>
                </a:lnTo>
                <a:lnTo>
                  <a:pt x="8547079" y="6302"/>
                </a:lnTo>
                <a:lnTo>
                  <a:pt x="8500653" y="1592"/>
                </a:lnTo>
                <a:lnTo>
                  <a:pt x="8453374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714625"/>
            <a:ext cx="9144000" cy="4143375"/>
          </a:xfrm>
          <a:custGeom>
            <a:avLst/>
            <a:gdLst/>
            <a:ahLst/>
            <a:cxnLst/>
            <a:rect l="l" t="t" r="r" b="b"/>
            <a:pathLst>
              <a:path w="9144000" h="4143375">
                <a:moveTo>
                  <a:pt x="0" y="690626"/>
                </a:moveTo>
                <a:lnTo>
                  <a:pt x="1593" y="643331"/>
                </a:lnTo>
                <a:lnTo>
                  <a:pt x="6304" y="596894"/>
                </a:lnTo>
                <a:lnTo>
                  <a:pt x="14030" y="551416"/>
                </a:lnTo>
                <a:lnTo>
                  <a:pt x="24668" y="507000"/>
                </a:lnTo>
                <a:lnTo>
                  <a:pt x="38115" y="463749"/>
                </a:lnTo>
                <a:lnTo>
                  <a:pt x="54268" y="421766"/>
                </a:lnTo>
                <a:lnTo>
                  <a:pt x="73026" y="381154"/>
                </a:lnTo>
                <a:lnTo>
                  <a:pt x="94283" y="342015"/>
                </a:lnTo>
                <a:lnTo>
                  <a:pt x="117939" y="304452"/>
                </a:lnTo>
                <a:lnTo>
                  <a:pt x="143890" y="268568"/>
                </a:lnTo>
                <a:lnTo>
                  <a:pt x="172032" y="234465"/>
                </a:lnTo>
                <a:lnTo>
                  <a:pt x="202264" y="202247"/>
                </a:lnTo>
                <a:lnTo>
                  <a:pt x="234483" y="172016"/>
                </a:lnTo>
                <a:lnTo>
                  <a:pt x="268585" y="143874"/>
                </a:lnTo>
                <a:lnTo>
                  <a:pt x="304468" y="117925"/>
                </a:lnTo>
                <a:lnTo>
                  <a:pt x="342028" y="94271"/>
                </a:lnTo>
                <a:lnTo>
                  <a:pt x="381164" y="73015"/>
                </a:lnTo>
                <a:lnTo>
                  <a:pt x="421772" y="54260"/>
                </a:lnTo>
                <a:lnTo>
                  <a:pt x="463749" y="38109"/>
                </a:lnTo>
                <a:lnTo>
                  <a:pt x="506993" y="24663"/>
                </a:lnTo>
                <a:lnTo>
                  <a:pt x="551400" y="14027"/>
                </a:lnTo>
                <a:lnTo>
                  <a:pt x="596868" y="6302"/>
                </a:lnTo>
                <a:lnTo>
                  <a:pt x="643294" y="1592"/>
                </a:lnTo>
                <a:lnTo>
                  <a:pt x="690575" y="0"/>
                </a:lnTo>
                <a:lnTo>
                  <a:pt x="8453374" y="0"/>
                </a:lnTo>
                <a:lnTo>
                  <a:pt x="8500653" y="1592"/>
                </a:lnTo>
                <a:lnTo>
                  <a:pt x="8547079" y="6302"/>
                </a:lnTo>
                <a:lnTo>
                  <a:pt x="8592547" y="14027"/>
                </a:lnTo>
                <a:lnTo>
                  <a:pt x="8636955" y="24663"/>
                </a:lnTo>
                <a:lnTo>
                  <a:pt x="8680200" y="38109"/>
                </a:lnTo>
                <a:lnTo>
                  <a:pt x="8722179" y="54260"/>
                </a:lnTo>
                <a:lnTo>
                  <a:pt x="8762789" y="73015"/>
                </a:lnTo>
                <a:lnTo>
                  <a:pt x="8801927" y="94271"/>
                </a:lnTo>
                <a:lnTo>
                  <a:pt x="8839491" y="117925"/>
                </a:lnTo>
                <a:lnTo>
                  <a:pt x="8875377" y="143874"/>
                </a:lnTo>
                <a:lnTo>
                  <a:pt x="8909482" y="172016"/>
                </a:lnTo>
                <a:lnTo>
                  <a:pt x="8941704" y="202247"/>
                </a:lnTo>
                <a:lnTo>
                  <a:pt x="8971940" y="234465"/>
                </a:lnTo>
                <a:lnTo>
                  <a:pt x="9000086" y="268568"/>
                </a:lnTo>
                <a:lnTo>
                  <a:pt x="9026041" y="304452"/>
                </a:lnTo>
                <a:lnTo>
                  <a:pt x="9049700" y="342015"/>
                </a:lnTo>
                <a:lnTo>
                  <a:pt x="9070961" y="381154"/>
                </a:lnTo>
                <a:lnTo>
                  <a:pt x="9089721" y="421766"/>
                </a:lnTo>
                <a:lnTo>
                  <a:pt x="9105877" y="463749"/>
                </a:lnTo>
                <a:lnTo>
                  <a:pt x="9119327" y="507000"/>
                </a:lnTo>
                <a:lnTo>
                  <a:pt x="9129967" y="551416"/>
                </a:lnTo>
                <a:lnTo>
                  <a:pt x="9137694" y="596894"/>
                </a:lnTo>
                <a:lnTo>
                  <a:pt x="9142406" y="643331"/>
                </a:lnTo>
                <a:lnTo>
                  <a:pt x="9144000" y="690626"/>
                </a:lnTo>
                <a:lnTo>
                  <a:pt x="9144000" y="3452799"/>
                </a:lnTo>
                <a:lnTo>
                  <a:pt x="9142406" y="3500080"/>
                </a:lnTo>
                <a:lnTo>
                  <a:pt x="9137694" y="3546506"/>
                </a:lnTo>
                <a:lnTo>
                  <a:pt x="9129967" y="3591974"/>
                </a:lnTo>
                <a:lnTo>
                  <a:pt x="9119327" y="3636381"/>
                </a:lnTo>
                <a:lnTo>
                  <a:pt x="9105877" y="3679625"/>
                </a:lnTo>
                <a:lnTo>
                  <a:pt x="9089721" y="3721602"/>
                </a:lnTo>
                <a:lnTo>
                  <a:pt x="9070961" y="3762210"/>
                </a:lnTo>
                <a:lnTo>
                  <a:pt x="9049700" y="3801346"/>
                </a:lnTo>
                <a:lnTo>
                  <a:pt x="9026041" y="3838906"/>
                </a:lnTo>
                <a:lnTo>
                  <a:pt x="9000086" y="3874789"/>
                </a:lnTo>
                <a:lnTo>
                  <a:pt x="8971940" y="3908891"/>
                </a:lnTo>
                <a:lnTo>
                  <a:pt x="8941704" y="3941109"/>
                </a:lnTo>
                <a:lnTo>
                  <a:pt x="8909482" y="3971342"/>
                </a:lnTo>
                <a:lnTo>
                  <a:pt x="8875377" y="3999484"/>
                </a:lnTo>
                <a:lnTo>
                  <a:pt x="8839491" y="4025435"/>
                </a:lnTo>
                <a:lnTo>
                  <a:pt x="8801927" y="4049091"/>
                </a:lnTo>
                <a:lnTo>
                  <a:pt x="8762789" y="4070348"/>
                </a:lnTo>
                <a:lnTo>
                  <a:pt x="8722179" y="4089106"/>
                </a:lnTo>
                <a:lnTo>
                  <a:pt x="8680200" y="4105259"/>
                </a:lnTo>
                <a:lnTo>
                  <a:pt x="8636955" y="4118706"/>
                </a:lnTo>
                <a:lnTo>
                  <a:pt x="8592547" y="4129344"/>
                </a:lnTo>
                <a:lnTo>
                  <a:pt x="8547079" y="4137070"/>
                </a:lnTo>
                <a:lnTo>
                  <a:pt x="8500653" y="4141781"/>
                </a:lnTo>
                <a:lnTo>
                  <a:pt x="8453374" y="4143374"/>
                </a:lnTo>
                <a:lnTo>
                  <a:pt x="690575" y="4143374"/>
                </a:lnTo>
                <a:lnTo>
                  <a:pt x="643294" y="4141781"/>
                </a:lnTo>
                <a:lnTo>
                  <a:pt x="596868" y="4137070"/>
                </a:lnTo>
                <a:lnTo>
                  <a:pt x="551400" y="4129344"/>
                </a:lnTo>
                <a:lnTo>
                  <a:pt x="506993" y="4118706"/>
                </a:lnTo>
                <a:lnTo>
                  <a:pt x="463749" y="4105259"/>
                </a:lnTo>
                <a:lnTo>
                  <a:pt x="421772" y="4089106"/>
                </a:lnTo>
                <a:lnTo>
                  <a:pt x="381164" y="4070348"/>
                </a:lnTo>
                <a:lnTo>
                  <a:pt x="342028" y="4049091"/>
                </a:lnTo>
                <a:lnTo>
                  <a:pt x="304468" y="4025435"/>
                </a:lnTo>
                <a:lnTo>
                  <a:pt x="268585" y="3999484"/>
                </a:lnTo>
                <a:lnTo>
                  <a:pt x="234483" y="3971342"/>
                </a:lnTo>
                <a:lnTo>
                  <a:pt x="202264" y="3941109"/>
                </a:lnTo>
                <a:lnTo>
                  <a:pt x="172032" y="3908891"/>
                </a:lnTo>
                <a:lnTo>
                  <a:pt x="143890" y="3874789"/>
                </a:lnTo>
                <a:lnTo>
                  <a:pt x="117939" y="3838906"/>
                </a:lnTo>
                <a:lnTo>
                  <a:pt x="94283" y="3801346"/>
                </a:lnTo>
                <a:lnTo>
                  <a:pt x="73026" y="3762210"/>
                </a:lnTo>
                <a:lnTo>
                  <a:pt x="54268" y="3721602"/>
                </a:lnTo>
                <a:lnTo>
                  <a:pt x="38115" y="3679625"/>
                </a:lnTo>
                <a:lnTo>
                  <a:pt x="24668" y="3636381"/>
                </a:lnTo>
                <a:lnTo>
                  <a:pt x="14030" y="3591974"/>
                </a:lnTo>
                <a:lnTo>
                  <a:pt x="6304" y="3546506"/>
                </a:lnTo>
                <a:lnTo>
                  <a:pt x="1593" y="3500080"/>
                </a:lnTo>
                <a:lnTo>
                  <a:pt x="0" y="3452799"/>
                </a:lnTo>
                <a:lnTo>
                  <a:pt x="0" y="690626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1000125"/>
            <a:ext cx="9144000" cy="1643380"/>
          </a:xfrm>
          <a:custGeom>
            <a:avLst/>
            <a:gdLst/>
            <a:ahLst/>
            <a:cxnLst/>
            <a:rect l="l" t="t" r="r" b="b"/>
            <a:pathLst>
              <a:path w="9144000" h="1643380">
                <a:moveTo>
                  <a:pt x="8870188" y="0"/>
                </a:moveTo>
                <a:lnTo>
                  <a:pt x="273850" y="0"/>
                </a:lnTo>
                <a:lnTo>
                  <a:pt x="224625" y="4410"/>
                </a:lnTo>
                <a:lnTo>
                  <a:pt x="178295" y="17126"/>
                </a:lnTo>
                <a:lnTo>
                  <a:pt x="135632" y="37375"/>
                </a:lnTo>
                <a:lnTo>
                  <a:pt x="97412" y="64385"/>
                </a:lnTo>
                <a:lnTo>
                  <a:pt x="64406" y="97384"/>
                </a:lnTo>
                <a:lnTo>
                  <a:pt x="37388" y="135598"/>
                </a:lnTo>
                <a:lnTo>
                  <a:pt x="17132" y="178256"/>
                </a:lnTo>
                <a:lnTo>
                  <a:pt x="4412" y="224584"/>
                </a:lnTo>
                <a:lnTo>
                  <a:pt x="0" y="273812"/>
                </a:lnTo>
                <a:lnTo>
                  <a:pt x="0" y="1369187"/>
                </a:lnTo>
                <a:lnTo>
                  <a:pt x="4412" y="1418414"/>
                </a:lnTo>
                <a:lnTo>
                  <a:pt x="17132" y="1464742"/>
                </a:lnTo>
                <a:lnTo>
                  <a:pt x="37388" y="1507400"/>
                </a:lnTo>
                <a:lnTo>
                  <a:pt x="64406" y="1545614"/>
                </a:lnTo>
                <a:lnTo>
                  <a:pt x="97412" y="1578613"/>
                </a:lnTo>
                <a:lnTo>
                  <a:pt x="135632" y="1605623"/>
                </a:lnTo>
                <a:lnTo>
                  <a:pt x="178295" y="1625872"/>
                </a:lnTo>
                <a:lnTo>
                  <a:pt x="224625" y="1638588"/>
                </a:lnTo>
                <a:lnTo>
                  <a:pt x="273850" y="1642999"/>
                </a:lnTo>
                <a:lnTo>
                  <a:pt x="8870188" y="1642999"/>
                </a:lnTo>
                <a:lnTo>
                  <a:pt x="8919415" y="1638588"/>
                </a:lnTo>
                <a:lnTo>
                  <a:pt x="8965743" y="1625872"/>
                </a:lnTo>
                <a:lnTo>
                  <a:pt x="9008401" y="1605623"/>
                </a:lnTo>
                <a:lnTo>
                  <a:pt x="9046615" y="1578613"/>
                </a:lnTo>
                <a:lnTo>
                  <a:pt x="9079614" y="1545614"/>
                </a:lnTo>
                <a:lnTo>
                  <a:pt x="9106624" y="1507400"/>
                </a:lnTo>
                <a:lnTo>
                  <a:pt x="9126873" y="1464742"/>
                </a:lnTo>
                <a:lnTo>
                  <a:pt x="9139589" y="1418414"/>
                </a:lnTo>
                <a:lnTo>
                  <a:pt x="9144000" y="1369187"/>
                </a:lnTo>
                <a:lnTo>
                  <a:pt x="9144000" y="273812"/>
                </a:lnTo>
                <a:lnTo>
                  <a:pt x="9139589" y="224584"/>
                </a:lnTo>
                <a:lnTo>
                  <a:pt x="9126873" y="178256"/>
                </a:lnTo>
                <a:lnTo>
                  <a:pt x="9106624" y="135598"/>
                </a:lnTo>
                <a:lnTo>
                  <a:pt x="9079614" y="97384"/>
                </a:lnTo>
                <a:lnTo>
                  <a:pt x="9046615" y="64385"/>
                </a:lnTo>
                <a:lnTo>
                  <a:pt x="9008401" y="37375"/>
                </a:lnTo>
                <a:lnTo>
                  <a:pt x="8965743" y="17126"/>
                </a:lnTo>
                <a:lnTo>
                  <a:pt x="8919415" y="4410"/>
                </a:lnTo>
                <a:lnTo>
                  <a:pt x="8870188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1000125"/>
            <a:ext cx="9144000" cy="1643380"/>
          </a:xfrm>
          <a:custGeom>
            <a:avLst/>
            <a:gdLst/>
            <a:ahLst/>
            <a:cxnLst/>
            <a:rect l="l" t="t" r="r" b="b"/>
            <a:pathLst>
              <a:path w="9144000" h="1643380">
                <a:moveTo>
                  <a:pt x="0" y="273812"/>
                </a:moveTo>
                <a:lnTo>
                  <a:pt x="4412" y="224584"/>
                </a:lnTo>
                <a:lnTo>
                  <a:pt x="17132" y="178256"/>
                </a:lnTo>
                <a:lnTo>
                  <a:pt x="37388" y="135598"/>
                </a:lnTo>
                <a:lnTo>
                  <a:pt x="64406" y="97384"/>
                </a:lnTo>
                <a:lnTo>
                  <a:pt x="97412" y="64385"/>
                </a:lnTo>
                <a:lnTo>
                  <a:pt x="135632" y="37375"/>
                </a:lnTo>
                <a:lnTo>
                  <a:pt x="178295" y="17126"/>
                </a:lnTo>
                <a:lnTo>
                  <a:pt x="224625" y="4410"/>
                </a:lnTo>
                <a:lnTo>
                  <a:pt x="273850" y="0"/>
                </a:lnTo>
                <a:lnTo>
                  <a:pt x="8870188" y="0"/>
                </a:lnTo>
                <a:lnTo>
                  <a:pt x="8919415" y="4410"/>
                </a:lnTo>
                <a:lnTo>
                  <a:pt x="8965743" y="17126"/>
                </a:lnTo>
                <a:lnTo>
                  <a:pt x="9008401" y="37375"/>
                </a:lnTo>
                <a:lnTo>
                  <a:pt x="9046615" y="64385"/>
                </a:lnTo>
                <a:lnTo>
                  <a:pt x="9079614" y="97384"/>
                </a:lnTo>
                <a:lnTo>
                  <a:pt x="9106624" y="135598"/>
                </a:lnTo>
                <a:lnTo>
                  <a:pt x="9126873" y="178256"/>
                </a:lnTo>
                <a:lnTo>
                  <a:pt x="9139589" y="224584"/>
                </a:lnTo>
                <a:lnTo>
                  <a:pt x="9144000" y="273812"/>
                </a:lnTo>
                <a:lnTo>
                  <a:pt x="9144000" y="1369187"/>
                </a:lnTo>
                <a:lnTo>
                  <a:pt x="9139589" y="1418414"/>
                </a:lnTo>
                <a:lnTo>
                  <a:pt x="9126873" y="1464742"/>
                </a:lnTo>
                <a:lnTo>
                  <a:pt x="9106624" y="1507400"/>
                </a:lnTo>
                <a:lnTo>
                  <a:pt x="9079614" y="1545614"/>
                </a:lnTo>
                <a:lnTo>
                  <a:pt x="9046615" y="1578613"/>
                </a:lnTo>
                <a:lnTo>
                  <a:pt x="9008401" y="1605623"/>
                </a:lnTo>
                <a:lnTo>
                  <a:pt x="8965743" y="1625872"/>
                </a:lnTo>
                <a:lnTo>
                  <a:pt x="8919415" y="1638588"/>
                </a:lnTo>
                <a:lnTo>
                  <a:pt x="8870188" y="1642999"/>
                </a:lnTo>
                <a:lnTo>
                  <a:pt x="273850" y="1642999"/>
                </a:lnTo>
                <a:lnTo>
                  <a:pt x="224625" y="1638588"/>
                </a:lnTo>
                <a:lnTo>
                  <a:pt x="178295" y="1625872"/>
                </a:lnTo>
                <a:lnTo>
                  <a:pt x="135632" y="1605623"/>
                </a:lnTo>
                <a:lnTo>
                  <a:pt x="97412" y="1578613"/>
                </a:lnTo>
                <a:lnTo>
                  <a:pt x="64406" y="1545614"/>
                </a:lnTo>
                <a:lnTo>
                  <a:pt x="37388" y="1507400"/>
                </a:lnTo>
                <a:lnTo>
                  <a:pt x="17132" y="1464742"/>
                </a:lnTo>
                <a:lnTo>
                  <a:pt x="4412" y="1418414"/>
                </a:lnTo>
                <a:lnTo>
                  <a:pt x="0" y="1369187"/>
                </a:lnTo>
                <a:lnTo>
                  <a:pt x="0" y="273812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48177" y="426465"/>
            <a:ext cx="32518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0" dirty="0"/>
              <a:t>İNSAN</a:t>
            </a:r>
            <a:r>
              <a:rPr sz="3200" spc="-204" dirty="0"/>
              <a:t> </a:t>
            </a:r>
            <a:r>
              <a:rPr sz="3200" spc="-375" dirty="0"/>
              <a:t>İHTİYAÇLARI</a:t>
            </a:r>
            <a:endParaRPr sz="3200"/>
          </a:p>
        </p:txBody>
      </p:sp>
      <p:sp>
        <p:nvSpPr>
          <p:cNvPr id="7" name="object 7"/>
          <p:cNvSpPr txBox="1"/>
          <p:nvPr/>
        </p:nvSpPr>
        <p:spPr>
          <a:xfrm>
            <a:off x="293014" y="998346"/>
            <a:ext cx="8315959" cy="542163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5600" marR="5080" indent="-342900">
              <a:lnSpc>
                <a:spcPts val="2880"/>
              </a:lnSpc>
              <a:spcBef>
                <a:spcPts val="795"/>
              </a:spcBef>
              <a:buFont typeface="Arial"/>
              <a:buChar char="•"/>
              <a:tabLst>
                <a:tab pos="354965" algn="l"/>
                <a:tab pos="355600" algn="l"/>
                <a:tab pos="609600" algn="l"/>
              </a:tabLst>
            </a:pPr>
            <a:r>
              <a:rPr sz="3000" b="1" i="1" u="heavy" spc="-15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“</a:t>
            </a:r>
            <a:r>
              <a:rPr sz="3000" b="1" i="1" u="heavy" spc="-31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İHTİYAÇLARINI </a:t>
            </a:r>
            <a:r>
              <a:rPr sz="3000" b="1" i="1" u="heavy" spc="-4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KARŞILAYAMAYAN </a:t>
            </a:r>
            <a:r>
              <a:rPr sz="3000" b="1" i="1" u="heavy" spc="-2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İNSAN</a:t>
            </a:r>
            <a:r>
              <a:rPr sz="3000" b="1" i="1" u="heavy" spc="-20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000" b="1" i="1" u="heavy" spc="-2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MUTSUZ</a:t>
            </a:r>
            <a:r>
              <a:rPr sz="3000" b="1" i="1" u="heavy" spc="-1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000" b="1" i="1" u="heavy" spc="-23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 </a:t>
            </a:r>
            <a:r>
              <a:rPr sz="3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3000" b="1" i="1" spc="-2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1" i="1" u="heavy" spc="-3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LUR”</a:t>
            </a:r>
            <a:endParaRPr sz="3000">
              <a:latin typeface="Arial"/>
              <a:cs typeface="Arial"/>
            </a:endParaRPr>
          </a:p>
          <a:p>
            <a:pPr marL="355600" marR="63500" indent="-342900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  <a:tab pos="595630" algn="l"/>
              </a:tabLst>
            </a:pPr>
            <a:r>
              <a:rPr sz="3000" b="1" i="1" u="heavy" spc="-15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“</a:t>
            </a:r>
            <a:r>
              <a:rPr sz="3000" b="1" i="1" u="heavy" spc="-27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MUTSUZ </a:t>
            </a:r>
            <a:r>
              <a:rPr sz="3000" b="1" i="1" u="heavy" spc="-3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İNSANLARDAN </a:t>
            </a:r>
            <a:r>
              <a:rPr sz="3000" b="1" i="1" u="heavy" spc="-4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OLUŞAN </a:t>
            </a:r>
            <a:r>
              <a:rPr sz="3000" b="1" i="1" u="heavy" spc="-33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BİR</a:t>
            </a:r>
            <a:r>
              <a:rPr sz="3000" b="1" i="1" u="heavy" spc="-5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000" b="1" i="1" u="heavy" spc="-3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TOPLUMDA</a:t>
            </a:r>
            <a:r>
              <a:rPr sz="3000" b="1" i="1" u="heavy" spc="-1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000" b="1" i="1" u="heavy" spc="-21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H </a:t>
            </a:r>
            <a:r>
              <a:rPr sz="3000" u="heavy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	</a:t>
            </a:r>
            <a:r>
              <a:rPr sz="3000" b="1" i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b="1" i="1" u="heavy" spc="-3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UZUR</a:t>
            </a:r>
            <a:r>
              <a:rPr sz="3000" b="1" i="1" u="heavy" spc="-16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000" b="1" i="1" u="heavy" spc="-2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OLMAZ”</a:t>
            </a:r>
            <a:endParaRPr sz="3000">
              <a:latin typeface="Arial"/>
              <a:cs typeface="Arial"/>
            </a:endParaRPr>
          </a:p>
          <a:p>
            <a:pPr marL="355600" marR="192405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i="1" spc="-405" dirty="0">
                <a:solidFill>
                  <a:srgbClr val="FFFFFF"/>
                </a:solidFill>
                <a:latin typeface="Arial"/>
                <a:cs typeface="Arial"/>
              </a:rPr>
              <a:t>FİZYOLOJİK </a:t>
            </a:r>
            <a:r>
              <a:rPr sz="3000" b="1" i="1" spc="-375" dirty="0">
                <a:solidFill>
                  <a:srgbClr val="FFFFFF"/>
                </a:solidFill>
                <a:latin typeface="Arial"/>
                <a:cs typeface="Arial"/>
              </a:rPr>
              <a:t>İHTİYAÇLAR</a:t>
            </a:r>
            <a:r>
              <a:rPr sz="3000" i="1" spc="-375" dirty="0">
                <a:solidFill>
                  <a:srgbClr val="FFFFFF"/>
                </a:solidFill>
                <a:latin typeface="Trebuchet MS"/>
                <a:cs typeface="Trebuchet MS"/>
              </a:rPr>
              <a:t>; </a:t>
            </a:r>
            <a:r>
              <a:rPr sz="3000" i="1" spc="-260" dirty="0">
                <a:latin typeface="Trebuchet MS"/>
                <a:cs typeface="Trebuchet MS"/>
              </a:rPr>
              <a:t>Temel </a:t>
            </a:r>
            <a:r>
              <a:rPr sz="3000" i="1" spc="-215" dirty="0">
                <a:latin typeface="Trebuchet MS"/>
                <a:cs typeface="Trebuchet MS"/>
              </a:rPr>
              <a:t>fizyolojik </a:t>
            </a:r>
            <a:r>
              <a:rPr sz="3000" i="1" spc="-210" dirty="0">
                <a:latin typeface="Trebuchet MS"/>
                <a:cs typeface="Trebuchet MS"/>
              </a:rPr>
              <a:t>ihtiyaçlar,  </a:t>
            </a:r>
            <a:r>
              <a:rPr sz="3000" i="1" spc="-140" dirty="0">
                <a:latin typeface="Trebuchet MS"/>
                <a:cs typeface="Trebuchet MS"/>
              </a:rPr>
              <a:t>hava, </a:t>
            </a:r>
            <a:r>
              <a:rPr sz="3000" i="1" spc="-180" dirty="0">
                <a:latin typeface="Trebuchet MS"/>
                <a:cs typeface="Trebuchet MS"/>
              </a:rPr>
              <a:t>su,</a:t>
            </a:r>
            <a:r>
              <a:rPr sz="3000" i="1" spc="-365" dirty="0">
                <a:latin typeface="Trebuchet MS"/>
                <a:cs typeface="Trebuchet MS"/>
              </a:rPr>
              <a:t> </a:t>
            </a:r>
            <a:r>
              <a:rPr sz="3000" i="1" spc="-95" dirty="0">
                <a:latin typeface="Trebuchet MS"/>
                <a:cs typeface="Trebuchet MS"/>
              </a:rPr>
              <a:t>gıda</a:t>
            </a:r>
            <a:endParaRPr sz="3000">
              <a:latin typeface="Trebuchet MS"/>
              <a:cs typeface="Trebuchet MS"/>
            </a:endParaRPr>
          </a:p>
          <a:p>
            <a:pPr marL="355600" marR="74930" indent="-342900">
              <a:lnSpc>
                <a:spcPts val="2880"/>
              </a:lnSpc>
              <a:spcBef>
                <a:spcPts val="7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i="1" spc="-345" dirty="0">
                <a:solidFill>
                  <a:srgbClr val="FFFFFF"/>
                </a:solidFill>
                <a:latin typeface="Arial"/>
                <a:cs typeface="Arial"/>
              </a:rPr>
              <a:t>GÜVENLİK </a:t>
            </a:r>
            <a:r>
              <a:rPr sz="3000" b="1" i="1" spc="-305" dirty="0">
                <a:solidFill>
                  <a:srgbClr val="FFFFFF"/>
                </a:solidFill>
                <a:latin typeface="Arial"/>
                <a:cs typeface="Arial"/>
              </a:rPr>
              <a:t>İHTİYACI</a:t>
            </a:r>
            <a:r>
              <a:rPr sz="3000" i="1" spc="-305" dirty="0">
                <a:solidFill>
                  <a:srgbClr val="FFFFFF"/>
                </a:solidFill>
                <a:latin typeface="Trebuchet MS"/>
                <a:cs typeface="Trebuchet MS"/>
              </a:rPr>
              <a:t>; </a:t>
            </a:r>
            <a:r>
              <a:rPr sz="3000" i="1" spc="-160" dirty="0">
                <a:latin typeface="Trebuchet MS"/>
                <a:cs typeface="Trebuchet MS"/>
              </a:rPr>
              <a:t>Konut </a:t>
            </a:r>
            <a:r>
              <a:rPr sz="3000" i="1" spc="-140" dirty="0">
                <a:latin typeface="Trebuchet MS"/>
                <a:cs typeface="Trebuchet MS"/>
              </a:rPr>
              <a:t>sahibi </a:t>
            </a:r>
            <a:r>
              <a:rPr sz="3000" i="1" spc="-175" dirty="0">
                <a:latin typeface="Trebuchet MS"/>
                <a:cs typeface="Trebuchet MS"/>
              </a:rPr>
              <a:t>olma, </a:t>
            </a:r>
            <a:r>
              <a:rPr sz="3000" i="1" spc="-150" dirty="0">
                <a:latin typeface="Trebuchet MS"/>
                <a:cs typeface="Trebuchet MS"/>
              </a:rPr>
              <a:t>iş </a:t>
            </a:r>
            <a:r>
              <a:rPr sz="3000" i="1" spc="-140" dirty="0">
                <a:latin typeface="Trebuchet MS"/>
                <a:cs typeface="Trebuchet MS"/>
              </a:rPr>
              <a:t>güvenliği  </a:t>
            </a:r>
            <a:r>
              <a:rPr sz="3000" i="1" spc="-135" dirty="0">
                <a:latin typeface="Trebuchet MS"/>
                <a:cs typeface="Trebuchet MS"/>
              </a:rPr>
              <a:t>arama, </a:t>
            </a:r>
            <a:r>
              <a:rPr sz="3000" i="1" spc="-114" dirty="0">
                <a:latin typeface="Trebuchet MS"/>
                <a:cs typeface="Trebuchet MS"/>
              </a:rPr>
              <a:t>sosyal</a:t>
            </a:r>
            <a:r>
              <a:rPr sz="3000" i="1" spc="-385" dirty="0">
                <a:latin typeface="Trebuchet MS"/>
                <a:cs typeface="Trebuchet MS"/>
              </a:rPr>
              <a:t> </a:t>
            </a:r>
            <a:r>
              <a:rPr sz="3000" i="1" spc="-150" dirty="0">
                <a:latin typeface="Trebuchet MS"/>
                <a:cs typeface="Trebuchet MS"/>
              </a:rPr>
              <a:t>güvenlik</a:t>
            </a:r>
            <a:endParaRPr sz="3000">
              <a:latin typeface="Trebuchet MS"/>
              <a:cs typeface="Trebuchet MS"/>
            </a:endParaRPr>
          </a:p>
          <a:p>
            <a:pPr marL="355600" marR="731520" indent="-342900">
              <a:lnSpc>
                <a:spcPts val="2880"/>
              </a:lnSpc>
              <a:spcBef>
                <a:spcPts val="7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i="1" spc="-290" dirty="0">
                <a:solidFill>
                  <a:srgbClr val="FFFFFF"/>
                </a:solidFill>
                <a:latin typeface="Arial"/>
                <a:cs typeface="Arial"/>
              </a:rPr>
              <a:t>AİDİYET </a:t>
            </a:r>
            <a:r>
              <a:rPr sz="3000" b="1" i="1" spc="-305" dirty="0">
                <a:solidFill>
                  <a:srgbClr val="FFFFFF"/>
                </a:solidFill>
                <a:latin typeface="Arial"/>
                <a:cs typeface="Arial"/>
              </a:rPr>
              <a:t>İHTİYACI</a:t>
            </a:r>
            <a:r>
              <a:rPr sz="3000" i="1" spc="-305" dirty="0">
                <a:solidFill>
                  <a:srgbClr val="FFFFFF"/>
                </a:solidFill>
                <a:latin typeface="Trebuchet MS"/>
                <a:cs typeface="Trebuchet MS"/>
              </a:rPr>
              <a:t>; </a:t>
            </a:r>
            <a:r>
              <a:rPr sz="3000" i="1" spc="-175" dirty="0">
                <a:latin typeface="Trebuchet MS"/>
                <a:cs typeface="Trebuchet MS"/>
              </a:rPr>
              <a:t>Bir </a:t>
            </a:r>
            <a:r>
              <a:rPr sz="3000" i="1" spc="-100" dirty="0">
                <a:latin typeface="Trebuchet MS"/>
                <a:cs typeface="Trebuchet MS"/>
              </a:rPr>
              <a:t>arkadaşa </a:t>
            </a:r>
            <a:r>
              <a:rPr sz="3000" i="1" spc="-125" dirty="0">
                <a:latin typeface="Trebuchet MS"/>
                <a:cs typeface="Trebuchet MS"/>
              </a:rPr>
              <a:t>olan </a:t>
            </a:r>
            <a:r>
              <a:rPr sz="3000" i="1" spc="-195" dirty="0">
                <a:latin typeface="Trebuchet MS"/>
                <a:cs typeface="Trebuchet MS"/>
              </a:rPr>
              <a:t>ihtiyaç,</a:t>
            </a:r>
            <a:r>
              <a:rPr sz="3000" i="1" spc="-459" dirty="0">
                <a:latin typeface="Trebuchet MS"/>
                <a:cs typeface="Trebuchet MS"/>
              </a:rPr>
              <a:t> </a:t>
            </a:r>
            <a:r>
              <a:rPr sz="3000" i="1" spc="-200" dirty="0">
                <a:latin typeface="Trebuchet MS"/>
                <a:cs typeface="Trebuchet MS"/>
              </a:rPr>
              <a:t>bir  </a:t>
            </a:r>
            <a:r>
              <a:rPr sz="3000" i="1" spc="-190" dirty="0">
                <a:latin typeface="Trebuchet MS"/>
                <a:cs typeface="Trebuchet MS"/>
              </a:rPr>
              <a:t>üyelik</a:t>
            </a:r>
            <a:r>
              <a:rPr sz="3000" i="1" spc="-229" dirty="0">
                <a:latin typeface="Trebuchet MS"/>
                <a:cs typeface="Trebuchet MS"/>
              </a:rPr>
              <a:t> </a:t>
            </a:r>
            <a:r>
              <a:rPr sz="3000" i="1" spc="-180" dirty="0">
                <a:latin typeface="Trebuchet MS"/>
                <a:cs typeface="Trebuchet MS"/>
              </a:rPr>
              <a:t>ihtiyacı</a:t>
            </a:r>
            <a:endParaRPr sz="30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i="1" spc="-450" dirty="0">
                <a:solidFill>
                  <a:srgbClr val="FFFFFF"/>
                </a:solidFill>
                <a:latin typeface="Arial"/>
                <a:cs typeface="Arial"/>
              </a:rPr>
              <a:t>SAYGI </a:t>
            </a:r>
            <a:r>
              <a:rPr sz="3000" b="1" i="1" spc="-335" dirty="0">
                <a:solidFill>
                  <a:srgbClr val="FFFFFF"/>
                </a:solidFill>
                <a:latin typeface="Arial"/>
                <a:cs typeface="Arial"/>
              </a:rPr>
              <a:t>GÖRME </a:t>
            </a:r>
            <a:r>
              <a:rPr sz="3000" b="1" i="1" spc="-305" dirty="0">
                <a:solidFill>
                  <a:srgbClr val="FFFFFF"/>
                </a:solidFill>
                <a:latin typeface="Arial"/>
                <a:cs typeface="Arial"/>
              </a:rPr>
              <a:t>İHTİYACI</a:t>
            </a:r>
            <a:r>
              <a:rPr sz="3000" i="1" spc="-305" dirty="0">
                <a:solidFill>
                  <a:srgbClr val="FFFFFF"/>
                </a:solidFill>
                <a:latin typeface="Trebuchet MS"/>
                <a:cs typeface="Trebuchet MS"/>
              </a:rPr>
              <a:t>; </a:t>
            </a:r>
            <a:r>
              <a:rPr sz="3000" i="1" spc="-160" dirty="0">
                <a:latin typeface="Trebuchet MS"/>
                <a:cs typeface="Trebuchet MS"/>
              </a:rPr>
              <a:t>Statü </a:t>
            </a:r>
            <a:r>
              <a:rPr sz="3000" i="1" spc="-125" dirty="0">
                <a:latin typeface="Trebuchet MS"/>
                <a:cs typeface="Trebuchet MS"/>
              </a:rPr>
              <a:t>kazanma</a:t>
            </a:r>
            <a:r>
              <a:rPr sz="3000" i="1" spc="-254" dirty="0">
                <a:latin typeface="Trebuchet MS"/>
                <a:cs typeface="Trebuchet MS"/>
              </a:rPr>
              <a:t> </a:t>
            </a:r>
            <a:r>
              <a:rPr sz="3000" i="1" spc="-180" dirty="0">
                <a:latin typeface="Trebuchet MS"/>
                <a:cs typeface="Trebuchet MS"/>
              </a:rPr>
              <a:t>ihtiyacı</a:t>
            </a:r>
            <a:endParaRPr sz="3000">
              <a:latin typeface="Trebuchet MS"/>
              <a:cs typeface="Trebuchet MS"/>
            </a:endParaRPr>
          </a:p>
          <a:p>
            <a:pPr marL="355600" marR="421640" indent="-342900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b="1" i="1" spc="-260" dirty="0">
                <a:solidFill>
                  <a:srgbClr val="FFFFFF"/>
                </a:solidFill>
                <a:latin typeface="Arial"/>
                <a:cs typeface="Arial"/>
              </a:rPr>
              <a:t>KENDİNİ </a:t>
            </a:r>
            <a:r>
              <a:rPr sz="3000" b="1" i="1" spc="-445" dirty="0">
                <a:solidFill>
                  <a:srgbClr val="FFFFFF"/>
                </a:solidFill>
                <a:latin typeface="Arial"/>
                <a:cs typeface="Arial"/>
              </a:rPr>
              <a:t>GERÇEKLEŞTİRME </a:t>
            </a:r>
            <a:r>
              <a:rPr sz="3000" b="1" i="1" spc="-305" dirty="0">
                <a:solidFill>
                  <a:srgbClr val="FFFFFF"/>
                </a:solidFill>
                <a:latin typeface="Arial"/>
                <a:cs typeface="Arial"/>
              </a:rPr>
              <a:t>İHTİYACI</a:t>
            </a:r>
            <a:r>
              <a:rPr sz="3000" i="1" spc="-305" dirty="0">
                <a:solidFill>
                  <a:srgbClr val="FFFFFF"/>
                </a:solidFill>
                <a:latin typeface="Trebuchet MS"/>
                <a:cs typeface="Trebuchet MS"/>
              </a:rPr>
              <a:t>; </a:t>
            </a:r>
            <a:r>
              <a:rPr sz="3000" i="1" spc="-165" dirty="0">
                <a:latin typeface="Trebuchet MS"/>
                <a:cs typeface="Trebuchet MS"/>
              </a:rPr>
              <a:t>Yaratma </a:t>
            </a:r>
            <a:r>
              <a:rPr sz="3000" i="1" spc="-160" dirty="0">
                <a:latin typeface="Trebuchet MS"/>
                <a:cs typeface="Trebuchet MS"/>
              </a:rPr>
              <a:t>ve  </a:t>
            </a:r>
            <a:r>
              <a:rPr sz="3000" i="1" spc="-175" dirty="0">
                <a:latin typeface="Trebuchet MS"/>
                <a:cs typeface="Trebuchet MS"/>
              </a:rPr>
              <a:t>kendini </a:t>
            </a:r>
            <a:r>
              <a:rPr sz="3000" i="1" spc="-65" dirty="0">
                <a:latin typeface="Trebuchet MS"/>
                <a:cs typeface="Trebuchet MS"/>
              </a:rPr>
              <a:t>aşma</a:t>
            </a:r>
            <a:r>
              <a:rPr sz="3000" i="1" spc="-330" dirty="0">
                <a:latin typeface="Trebuchet MS"/>
                <a:cs typeface="Trebuchet MS"/>
              </a:rPr>
              <a:t> </a:t>
            </a:r>
            <a:r>
              <a:rPr sz="3000" i="1" spc="-180" dirty="0">
                <a:latin typeface="Trebuchet MS"/>
                <a:cs typeface="Trebuchet MS"/>
              </a:rPr>
              <a:t>ihtiyacı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71623"/>
            <a:ext cx="9144000" cy="4572635"/>
          </a:xfrm>
          <a:custGeom>
            <a:avLst/>
            <a:gdLst/>
            <a:ahLst/>
            <a:cxnLst/>
            <a:rect l="l" t="t" r="r" b="b"/>
            <a:pathLst>
              <a:path w="9144000" h="4572634">
                <a:moveTo>
                  <a:pt x="8382000" y="0"/>
                </a:moveTo>
                <a:lnTo>
                  <a:pt x="762025" y="0"/>
                </a:lnTo>
                <a:lnTo>
                  <a:pt x="713833" y="1499"/>
                </a:lnTo>
                <a:lnTo>
                  <a:pt x="666439" y="5938"/>
                </a:lnTo>
                <a:lnTo>
                  <a:pt x="619929" y="13227"/>
                </a:lnTo>
                <a:lnTo>
                  <a:pt x="574395" y="23278"/>
                </a:lnTo>
                <a:lnTo>
                  <a:pt x="529925" y="35999"/>
                </a:lnTo>
                <a:lnTo>
                  <a:pt x="486609" y="51303"/>
                </a:lnTo>
                <a:lnTo>
                  <a:pt x="444535" y="69100"/>
                </a:lnTo>
                <a:lnTo>
                  <a:pt x="403794" y="89301"/>
                </a:lnTo>
                <a:lnTo>
                  <a:pt x="364474" y="111816"/>
                </a:lnTo>
                <a:lnTo>
                  <a:pt x="326664" y="136556"/>
                </a:lnTo>
                <a:lnTo>
                  <a:pt x="290455" y="163432"/>
                </a:lnTo>
                <a:lnTo>
                  <a:pt x="255934" y="192354"/>
                </a:lnTo>
                <a:lnTo>
                  <a:pt x="223192" y="223234"/>
                </a:lnTo>
                <a:lnTo>
                  <a:pt x="192318" y="255981"/>
                </a:lnTo>
                <a:lnTo>
                  <a:pt x="163401" y="290507"/>
                </a:lnTo>
                <a:lnTo>
                  <a:pt x="136530" y="326721"/>
                </a:lnTo>
                <a:lnTo>
                  <a:pt x="111794" y="364536"/>
                </a:lnTo>
                <a:lnTo>
                  <a:pt x="89283" y="403861"/>
                </a:lnTo>
                <a:lnTo>
                  <a:pt x="69086" y="444608"/>
                </a:lnTo>
                <a:lnTo>
                  <a:pt x="51293" y="486686"/>
                </a:lnTo>
                <a:lnTo>
                  <a:pt x="35992" y="530007"/>
                </a:lnTo>
                <a:lnTo>
                  <a:pt x="23273" y="574482"/>
                </a:lnTo>
                <a:lnTo>
                  <a:pt x="13225" y="620020"/>
                </a:lnTo>
                <a:lnTo>
                  <a:pt x="5937" y="666533"/>
                </a:lnTo>
                <a:lnTo>
                  <a:pt x="1499" y="713932"/>
                </a:lnTo>
                <a:lnTo>
                  <a:pt x="0" y="762126"/>
                </a:lnTo>
                <a:lnTo>
                  <a:pt x="0" y="3810063"/>
                </a:lnTo>
                <a:lnTo>
                  <a:pt x="1499" y="3858254"/>
                </a:lnTo>
                <a:lnTo>
                  <a:pt x="5937" y="3905649"/>
                </a:lnTo>
                <a:lnTo>
                  <a:pt x="13225" y="3952159"/>
                </a:lnTo>
                <a:lnTo>
                  <a:pt x="23273" y="3997693"/>
                </a:lnTo>
                <a:lnTo>
                  <a:pt x="35992" y="4042163"/>
                </a:lnTo>
                <a:lnTo>
                  <a:pt x="51293" y="4085479"/>
                </a:lnTo>
                <a:lnTo>
                  <a:pt x="69086" y="4127552"/>
                </a:lnTo>
                <a:lnTo>
                  <a:pt x="89283" y="4168294"/>
                </a:lnTo>
                <a:lnTo>
                  <a:pt x="111794" y="4207614"/>
                </a:lnTo>
                <a:lnTo>
                  <a:pt x="136530" y="4245423"/>
                </a:lnTo>
                <a:lnTo>
                  <a:pt x="163401" y="4281633"/>
                </a:lnTo>
                <a:lnTo>
                  <a:pt x="192318" y="4316153"/>
                </a:lnTo>
                <a:lnTo>
                  <a:pt x="223192" y="4348895"/>
                </a:lnTo>
                <a:lnTo>
                  <a:pt x="255934" y="4379770"/>
                </a:lnTo>
                <a:lnTo>
                  <a:pt x="290455" y="4408687"/>
                </a:lnTo>
                <a:lnTo>
                  <a:pt x="326664" y="4435558"/>
                </a:lnTo>
                <a:lnTo>
                  <a:pt x="364474" y="4460294"/>
                </a:lnTo>
                <a:lnTo>
                  <a:pt x="403794" y="4482805"/>
                </a:lnTo>
                <a:lnTo>
                  <a:pt x="444535" y="4503002"/>
                </a:lnTo>
                <a:lnTo>
                  <a:pt x="486609" y="4520795"/>
                </a:lnTo>
                <a:lnTo>
                  <a:pt x="529925" y="4536096"/>
                </a:lnTo>
                <a:lnTo>
                  <a:pt x="574395" y="4548815"/>
                </a:lnTo>
                <a:lnTo>
                  <a:pt x="619929" y="4558863"/>
                </a:lnTo>
                <a:lnTo>
                  <a:pt x="666439" y="4566151"/>
                </a:lnTo>
                <a:lnTo>
                  <a:pt x="713833" y="4570589"/>
                </a:lnTo>
                <a:lnTo>
                  <a:pt x="762025" y="4572088"/>
                </a:lnTo>
                <a:lnTo>
                  <a:pt x="8382000" y="4572088"/>
                </a:lnTo>
                <a:lnTo>
                  <a:pt x="8430194" y="4570589"/>
                </a:lnTo>
                <a:lnTo>
                  <a:pt x="8477590" y="4566151"/>
                </a:lnTo>
                <a:lnTo>
                  <a:pt x="8524101" y="4558863"/>
                </a:lnTo>
                <a:lnTo>
                  <a:pt x="8569636" y="4548815"/>
                </a:lnTo>
                <a:lnTo>
                  <a:pt x="8614106" y="4536096"/>
                </a:lnTo>
                <a:lnTo>
                  <a:pt x="8657422" y="4520795"/>
                </a:lnTo>
                <a:lnTo>
                  <a:pt x="8699495" y="4503002"/>
                </a:lnTo>
                <a:lnTo>
                  <a:pt x="8740236" y="4482805"/>
                </a:lnTo>
                <a:lnTo>
                  <a:pt x="8779555" y="4460294"/>
                </a:lnTo>
                <a:lnTo>
                  <a:pt x="8817363" y="4435558"/>
                </a:lnTo>
                <a:lnTo>
                  <a:pt x="8853570" y="4408687"/>
                </a:lnTo>
                <a:lnTo>
                  <a:pt x="8888089" y="4379770"/>
                </a:lnTo>
                <a:lnTo>
                  <a:pt x="8920829" y="4348895"/>
                </a:lnTo>
                <a:lnTo>
                  <a:pt x="8951701" y="4316153"/>
                </a:lnTo>
                <a:lnTo>
                  <a:pt x="8980616" y="4281633"/>
                </a:lnTo>
                <a:lnTo>
                  <a:pt x="9007485" y="4245423"/>
                </a:lnTo>
                <a:lnTo>
                  <a:pt x="9032218" y="4207614"/>
                </a:lnTo>
                <a:lnTo>
                  <a:pt x="9054727" y="4168294"/>
                </a:lnTo>
                <a:lnTo>
                  <a:pt x="9074921" y="4127552"/>
                </a:lnTo>
                <a:lnTo>
                  <a:pt x="9092713" y="4085479"/>
                </a:lnTo>
                <a:lnTo>
                  <a:pt x="9108012" y="4042163"/>
                </a:lnTo>
                <a:lnTo>
                  <a:pt x="9120730" y="3997693"/>
                </a:lnTo>
                <a:lnTo>
                  <a:pt x="9130776" y="3952159"/>
                </a:lnTo>
                <a:lnTo>
                  <a:pt x="9138063" y="3905649"/>
                </a:lnTo>
                <a:lnTo>
                  <a:pt x="9142501" y="3858254"/>
                </a:lnTo>
                <a:lnTo>
                  <a:pt x="9144000" y="3810063"/>
                </a:lnTo>
                <a:lnTo>
                  <a:pt x="9144000" y="762126"/>
                </a:lnTo>
                <a:lnTo>
                  <a:pt x="9142501" y="713932"/>
                </a:lnTo>
                <a:lnTo>
                  <a:pt x="9138063" y="666533"/>
                </a:lnTo>
                <a:lnTo>
                  <a:pt x="9130776" y="620020"/>
                </a:lnTo>
                <a:lnTo>
                  <a:pt x="9120730" y="574482"/>
                </a:lnTo>
                <a:lnTo>
                  <a:pt x="9108012" y="530007"/>
                </a:lnTo>
                <a:lnTo>
                  <a:pt x="9092713" y="486686"/>
                </a:lnTo>
                <a:lnTo>
                  <a:pt x="9074921" y="444608"/>
                </a:lnTo>
                <a:lnTo>
                  <a:pt x="9054727" y="403861"/>
                </a:lnTo>
                <a:lnTo>
                  <a:pt x="9032218" y="364536"/>
                </a:lnTo>
                <a:lnTo>
                  <a:pt x="9007485" y="326721"/>
                </a:lnTo>
                <a:lnTo>
                  <a:pt x="8980616" y="290507"/>
                </a:lnTo>
                <a:lnTo>
                  <a:pt x="8951701" y="255981"/>
                </a:lnTo>
                <a:lnTo>
                  <a:pt x="8920829" y="223234"/>
                </a:lnTo>
                <a:lnTo>
                  <a:pt x="8888089" y="192354"/>
                </a:lnTo>
                <a:lnTo>
                  <a:pt x="8853570" y="163432"/>
                </a:lnTo>
                <a:lnTo>
                  <a:pt x="8817363" y="136556"/>
                </a:lnTo>
                <a:lnTo>
                  <a:pt x="8779555" y="111816"/>
                </a:lnTo>
                <a:lnTo>
                  <a:pt x="8740236" y="89301"/>
                </a:lnTo>
                <a:lnTo>
                  <a:pt x="8699495" y="69100"/>
                </a:lnTo>
                <a:lnTo>
                  <a:pt x="8657422" y="51303"/>
                </a:lnTo>
                <a:lnTo>
                  <a:pt x="8614106" y="35999"/>
                </a:lnTo>
                <a:lnTo>
                  <a:pt x="8569636" y="23278"/>
                </a:lnTo>
                <a:lnTo>
                  <a:pt x="8524101" y="13227"/>
                </a:lnTo>
                <a:lnTo>
                  <a:pt x="8477590" y="5938"/>
                </a:lnTo>
                <a:lnTo>
                  <a:pt x="8430194" y="1499"/>
                </a:lnTo>
                <a:lnTo>
                  <a:pt x="8382000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2071623"/>
            <a:ext cx="9144000" cy="4572635"/>
          </a:xfrm>
          <a:custGeom>
            <a:avLst/>
            <a:gdLst/>
            <a:ahLst/>
            <a:cxnLst/>
            <a:rect l="l" t="t" r="r" b="b"/>
            <a:pathLst>
              <a:path w="9144000" h="4572634">
                <a:moveTo>
                  <a:pt x="0" y="762126"/>
                </a:moveTo>
                <a:lnTo>
                  <a:pt x="1499" y="713932"/>
                </a:lnTo>
                <a:lnTo>
                  <a:pt x="5937" y="666533"/>
                </a:lnTo>
                <a:lnTo>
                  <a:pt x="13225" y="620020"/>
                </a:lnTo>
                <a:lnTo>
                  <a:pt x="23273" y="574482"/>
                </a:lnTo>
                <a:lnTo>
                  <a:pt x="35992" y="530007"/>
                </a:lnTo>
                <a:lnTo>
                  <a:pt x="51293" y="486686"/>
                </a:lnTo>
                <a:lnTo>
                  <a:pt x="69086" y="444608"/>
                </a:lnTo>
                <a:lnTo>
                  <a:pt x="89283" y="403861"/>
                </a:lnTo>
                <a:lnTo>
                  <a:pt x="111794" y="364536"/>
                </a:lnTo>
                <a:lnTo>
                  <a:pt x="136530" y="326721"/>
                </a:lnTo>
                <a:lnTo>
                  <a:pt x="163401" y="290507"/>
                </a:lnTo>
                <a:lnTo>
                  <a:pt x="192318" y="255981"/>
                </a:lnTo>
                <a:lnTo>
                  <a:pt x="223192" y="223234"/>
                </a:lnTo>
                <a:lnTo>
                  <a:pt x="255934" y="192354"/>
                </a:lnTo>
                <a:lnTo>
                  <a:pt x="290455" y="163432"/>
                </a:lnTo>
                <a:lnTo>
                  <a:pt x="326664" y="136556"/>
                </a:lnTo>
                <a:lnTo>
                  <a:pt x="364474" y="111816"/>
                </a:lnTo>
                <a:lnTo>
                  <a:pt x="403794" y="89301"/>
                </a:lnTo>
                <a:lnTo>
                  <a:pt x="444535" y="69100"/>
                </a:lnTo>
                <a:lnTo>
                  <a:pt x="486609" y="51303"/>
                </a:lnTo>
                <a:lnTo>
                  <a:pt x="529925" y="35999"/>
                </a:lnTo>
                <a:lnTo>
                  <a:pt x="574395" y="23278"/>
                </a:lnTo>
                <a:lnTo>
                  <a:pt x="619929" y="13227"/>
                </a:lnTo>
                <a:lnTo>
                  <a:pt x="666439" y="5938"/>
                </a:lnTo>
                <a:lnTo>
                  <a:pt x="713833" y="1499"/>
                </a:lnTo>
                <a:lnTo>
                  <a:pt x="762025" y="0"/>
                </a:lnTo>
                <a:lnTo>
                  <a:pt x="8382000" y="0"/>
                </a:lnTo>
                <a:lnTo>
                  <a:pt x="8430194" y="1499"/>
                </a:lnTo>
                <a:lnTo>
                  <a:pt x="8477590" y="5938"/>
                </a:lnTo>
                <a:lnTo>
                  <a:pt x="8524101" y="13227"/>
                </a:lnTo>
                <a:lnTo>
                  <a:pt x="8569636" y="23278"/>
                </a:lnTo>
                <a:lnTo>
                  <a:pt x="8614106" y="35999"/>
                </a:lnTo>
                <a:lnTo>
                  <a:pt x="8657422" y="51303"/>
                </a:lnTo>
                <a:lnTo>
                  <a:pt x="8699495" y="69100"/>
                </a:lnTo>
                <a:lnTo>
                  <a:pt x="8740236" y="89301"/>
                </a:lnTo>
                <a:lnTo>
                  <a:pt x="8779555" y="111816"/>
                </a:lnTo>
                <a:lnTo>
                  <a:pt x="8817363" y="136556"/>
                </a:lnTo>
                <a:lnTo>
                  <a:pt x="8853570" y="163432"/>
                </a:lnTo>
                <a:lnTo>
                  <a:pt x="8888089" y="192354"/>
                </a:lnTo>
                <a:lnTo>
                  <a:pt x="8920829" y="223234"/>
                </a:lnTo>
                <a:lnTo>
                  <a:pt x="8951701" y="255981"/>
                </a:lnTo>
                <a:lnTo>
                  <a:pt x="8980616" y="290507"/>
                </a:lnTo>
                <a:lnTo>
                  <a:pt x="9007485" y="326721"/>
                </a:lnTo>
                <a:lnTo>
                  <a:pt x="9032218" y="364536"/>
                </a:lnTo>
                <a:lnTo>
                  <a:pt x="9054727" y="403861"/>
                </a:lnTo>
                <a:lnTo>
                  <a:pt x="9074921" y="444608"/>
                </a:lnTo>
                <a:lnTo>
                  <a:pt x="9092713" y="486686"/>
                </a:lnTo>
                <a:lnTo>
                  <a:pt x="9108012" y="530007"/>
                </a:lnTo>
                <a:lnTo>
                  <a:pt x="9120730" y="574482"/>
                </a:lnTo>
                <a:lnTo>
                  <a:pt x="9130776" y="620020"/>
                </a:lnTo>
                <a:lnTo>
                  <a:pt x="9138063" y="666533"/>
                </a:lnTo>
                <a:lnTo>
                  <a:pt x="9142501" y="713932"/>
                </a:lnTo>
                <a:lnTo>
                  <a:pt x="9144000" y="762126"/>
                </a:lnTo>
                <a:lnTo>
                  <a:pt x="9144000" y="3810063"/>
                </a:lnTo>
                <a:lnTo>
                  <a:pt x="9142501" y="3858254"/>
                </a:lnTo>
                <a:lnTo>
                  <a:pt x="9138063" y="3905649"/>
                </a:lnTo>
                <a:lnTo>
                  <a:pt x="9130776" y="3952159"/>
                </a:lnTo>
                <a:lnTo>
                  <a:pt x="9120730" y="3997693"/>
                </a:lnTo>
                <a:lnTo>
                  <a:pt x="9108012" y="4042163"/>
                </a:lnTo>
                <a:lnTo>
                  <a:pt x="9092713" y="4085479"/>
                </a:lnTo>
                <a:lnTo>
                  <a:pt x="9074921" y="4127552"/>
                </a:lnTo>
                <a:lnTo>
                  <a:pt x="9054727" y="4168294"/>
                </a:lnTo>
                <a:lnTo>
                  <a:pt x="9032218" y="4207614"/>
                </a:lnTo>
                <a:lnTo>
                  <a:pt x="9007485" y="4245423"/>
                </a:lnTo>
                <a:lnTo>
                  <a:pt x="8980616" y="4281633"/>
                </a:lnTo>
                <a:lnTo>
                  <a:pt x="8951701" y="4316153"/>
                </a:lnTo>
                <a:lnTo>
                  <a:pt x="8920829" y="4348895"/>
                </a:lnTo>
                <a:lnTo>
                  <a:pt x="8888089" y="4379770"/>
                </a:lnTo>
                <a:lnTo>
                  <a:pt x="8853570" y="4408687"/>
                </a:lnTo>
                <a:lnTo>
                  <a:pt x="8817363" y="4435558"/>
                </a:lnTo>
                <a:lnTo>
                  <a:pt x="8779555" y="4460294"/>
                </a:lnTo>
                <a:lnTo>
                  <a:pt x="8740236" y="4482805"/>
                </a:lnTo>
                <a:lnTo>
                  <a:pt x="8699495" y="4503002"/>
                </a:lnTo>
                <a:lnTo>
                  <a:pt x="8657422" y="4520795"/>
                </a:lnTo>
                <a:lnTo>
                  <a:pt x="8614106" y="4536096"/>
                </a:lnTo>
                <a:lnTo>
                  <a:pt x="8569636" y="4548815"/>
                </a:lnTo>
                <a:lnTo>
                  <a:pt x="8524101" y="4558863"/>
                </a:lnTo>
                <a:lnTo>
                  <a:pt x="8477590" y="4566151"/>
                </a:lnTo>
                <a:lnTo>
                  <a:pt x="8430194" y="4570589"/>
                </a:lnTo>
                <a:lnTo>
                  <a:pt x="8382000" y="4572088"/>
                </a:lnTo>
                <a:lnTo>
                  <a:pt x="762025" y="4572088"/>
                </a:lnTo>
                <a:lnTo>
                  <a:pt x="713833" y="4570589"/>
                </a:lnTo>
                <a:lnTo>
                  <a:pt x="666439" y="4566151"/>
                </a:lnTo>
                <a:lnTo>
                  <a:pt x="619929" y="4558863"/>
                </a:lnTo>
                <a:lnTo>
                  <a:pt x="574395" y="4548815"/>
                </a:lnTo>
                <a:lnTo>
                  <a:pt x="529925" y="4536096"/>
                </a:lnTo>
                <a:lnTo>
                  <a:pt x="486609" y="4520795"/>
                </a:lnTo>
                <a:lnTo>
                  <a:pt x="444535" y="4503002"/>
                </a:lnTo>
                <a:lnTo>
                  <a:pt x="403794" y="4482805"/>
                </a:lnTo>
                <a:lnTo>
                  <a:pt x="364474" y="4460294"/>
                </a:lnTo>
                <a:lnTo>
                  <a:pt x="326664" y="4435558"/>
                </a:lnTo>
                <a:lnTo>
                  <a:pt x="290455" y="4408687"/>
                </a:lnTo>
                <a:lnTo>
                  <a:pt x="255934" y="4379770"/>
                </a:lnTo>
                <a:lnTo>
                  <a:pt x="223192" y="4348895"/>
                </a:lnTo>
                <a:lnTo>
                  <a:pt x="192318" y="4316153"/>
                </a:lnTo>
                <a:lnTo>
                  <a:pt x="163401" y="4281633"/>
                </a:lnTo>
                <a:lnTo>
                  <a:pt x="136530" y="4245423"/>
                </a:lnTo>
                <a:lnTo>
                  <a:pt x="111794" y="4207614"/>
                </a:lnTo>
                <a:lnTo>
                  <a:pt x="89283" y="4168294"/>
                </a:lnTo>
                <a:lnTo>
                  <a:pt x="69086" y="4127552"/>
                </a:lnTo>
                <a:lnTo>
                  <a:pt x="51293" y="4085479"/>
                </a:lnTo>
                <a:lnTo>
                  <a:pt x="35992" y="4042163"/>
                </a:lnTo>
                <a:lnTo>
                  <a:pt x="23273" y="3997693"/>
                </a:lnTo>
                <a:lnTo>
                  <a:pt x="13225" y="3952159"/>
                </a:lnTo>
                <a:lnTo>
                  <a:pt x="5937" y="3905649"/>
                </a:lnTo>
                <a:lnTo>
                  <a:pt x="1499" y="3858254"/>
                </a:lnTo>
                <a:lnTo>
                  <a:pt x="0" y="3810063"/>
                </a:lnTo>
                <a:lnTo>
                  <a:pt x="0" y="762126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57988"/>
            <a:ext cx="8359140" cy="6076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u="heavy" spc="-5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Toplum </a:t>
            </a:r>
            <a:r>
              <a:rPr sz="20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insanın </a:t>
            </a:r>
            <a:r>
              <a:rPr sz="2000" b="1" i="1" u="heavy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Fizyolojik, </a:t>
            </a:r>
            <a:r>
              <a:rPr sz="20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Güvenlik, </a:t>
            </a:r>
            <a:r>
              <a:rPr sz="2000" b="1" i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Ait </a:t>
            </a:r>
            <a:r>
              <a:rPr sz="20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olma, </a:t>
            </a:r>
            <a:r>
              <a:rPr sz="2000" b="1" i="1" u="heavy" spc="-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Saygı </a:t>
            </a:r>
            <a:r>
              <a:rPr sz="2000" b="1" i="1" u="heavy" spc="-18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sevgi </a:t>
            </a:r>
            <a:r>
              <a:rPr sz="2000" b="1" i="1" u="heavy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görme </a:t>
            </a:r>
            <a:r>
              <a:rPr sz="20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ve</a:t>
            </a:r>
            <a:r>
              <a:rPr sz="2000" b="1" i="1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Kendini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-5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gerçekleştirme </a:t>
            </a:r>
            <a:r>
              <a:rPr sz="20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ihtiyaçlarını </a:t>
            </a:r>
            <a:r>
              <a:rPr sz="2000" b="1" i="1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karşılamak </a:t>
            </a:r>
            <a:r>
              <a:rPr sz="20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için</a:t>
            </a:r>
            <a:r>
              <a:rPr sz="2000" b="1" i="1" u="heavy" spc="-19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vardır.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Toplum gücünü </a:t>
            </a:r>
            <a:r>
              <a:rPr sz="2000" b="1" i="1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insanların </a:t>
            </a:r>
            <a:r>
              <a:rPr sz="20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destek ve </a:t>
            </a:r>
            <a:r>
              <a:rPr sz="2000" b="1" i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yardımlarından </a:t>
            </a:r>
            <a:r>
              <a:rPr sz="2000" b="1" i="1" u="heavy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alır. </a:t>
            </a:r>
            <a:r>
              <a:rPr sz="2000" b="1" i="1" u="heavy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İnsan </a:t>
            </a:r>
            <a:r>
              <a:rPr sz="2000" b="1" i="1" u="heavy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ise,</a:t>
            </a:r>
            <a:r>
              <a:rPr sz="2000" b="1" i="1" u="heavy" spc="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ihtiyaçlarını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heavy" spc="-5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toplumdan</a:t>
            </a:r>
            <a:r>
              <a:rPr sz="2000" b="1" i="1" u="heavy" spc="-1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karşılar.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-5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İnsanların </a:t>
            </a:r>
            <a:r>
              <a:rPr sz="2000" b="1" i="1" u="heavy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ihtiyaçlarının </a:t>
            </a:r>
            <a:r>
              <a:rPr sz="2000" b="1" i="1" u="heavy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karşılanması, </a:t>
            </a:r>
            <a:r>
              <a:rPr sz="2000" b="1" i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belirli </a:t>
            </a:r>
            <a:r>
              <a:rPr sz="20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bir </a:t>
            </a:r>
            <a:r>
              <a:rPr sz="2000" b="1" i="1" u="heavy" spc="-17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düzen </a:t>
            </a:r>
            <a:r>
              <a:rPr sz="20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içerisinde </a:t>
            </a:r>
            <a:r>
              <a:rPr sz="2000" b="1" i="1" u="heavy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belirli</a:t>
            </a:r>
            <a:r>
              <a:rPr sz="2000" b="1" i="1" u="heavy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kurumlar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u="heavy" spc="-5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i="1" u="heavy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aracılığı </a:t>
            </a:r>
            <a:r>
              <a:rPr sz="2000" b="1" i="1" u="heavy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ile</a:t>
            </a:r>
            <a:r>
              <a:rPr sz="2000" b="1" i="1" u="heavy" spc="-15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i="1" u="heavy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olur.</a:t>
            </a:r>
            <a:endParaRPr sz="2000">
              <a:latin typeface="Arial"/>
              <a:cs typeface="Arial"/>
            </a:endParaRPr>
          </a:p>
          <a:p>
            <a:pPr marL="298450">
              <a:lnSpc>
                <a:spcPct val="100000"/>
              </a:lnSpc>
              <a:spcBef>
                <a:spcPts val="905"/>
              </a:spcBef>
            </a:pPr>
            <a:r>
              <a:rPr sz="3200" b="1" i="1" u="heavy" spc="-3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Bu</a:t>
            </a:r>
            <a:r>
              <a:rPr sz="3200" b="1" i="1" u="heavy" spc="-17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sz="3200" b="1" i="1" u="heavy" spc="-2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Kurumlar;</a:t>
            </a:r>
            <a:endParaRPr sz="3200">
              <a:latin typeface="Arial"/>
              <a:cs typeface="Arial"/>
            </a:endParaRPr>
          </a:p>
          <a:p>
            <a:pPr marL="298450" marR="4986655">
              <a:lnSpc>
                <a:spcPts val="4750"/>
              </a:lnSpc>
              <a:spcBef>
                <a:spcPts val="204"/>
              </a:spcBef>
            </a:pPr>
            <a:r>
              <a:rPr sz="3600" b="1" i="1" spc="-225" dirty="0">
                <a:latin typeface="Arial"/>
                <a:cs typeface="Arial"/>
              </a:rPr>
              <a:t>Aile </a:t>
            </a:r>
            <a:r>
              <a:rPr sz="3600" b="1" i="1" spc="-335" dirty="0">
                <a:latin typeface="Arial"/>
                <a:cs typeface="Arial"/>
              </a:rPr>
              <a:t>Kurumu  </a:t>
            </a:r>
            <a:r>
              <a:rPr sz="3600" b="1" i="1" spc="-210" dirty="0">
                <a:latin typeface="Arial"/>
                <a:cs typeface="Arial"/>
              </a:rPr>
              <a:t>Politik</a:t>
            </a:r>
            <a:r>
              <a:rPr sz="3600" b="1" i="1" spc="-254" dirty="0">
                <a:latin typeface="Arial"/>
                <a:cs typeface="Arial"/>
              </a:rPr>
              <a:t> </a:t>
            </a:r>
            <a:r>
              <a:rPr sz="3600" b="1" i="1" spc="-260" dirty="0">
                <a:latin typeface="Arial"/>
                <a:cs typeface="Arial"/>
              </a:rPr>
              <a:t>Kurumlar</a:t>
            </a:r>
            <a:endParaRPr sz="3600">
              <a:latin typeface="Arial"/>
              <a:cs typeface="Arial"/>
            </a:endParaRPr>
          </a:p>
          <a:p>
            <a:pPr marL="298450" marR="5015865">
              <a:lnSpc>
                <a:spcPts val="4750"/>
              </a:lnSpc>
              <a:spcBef>
                <a:spcPts val="5"/>
              </a:spcBef>
            </a:pPr>
            <a:r>
              <a:rPr sz="3600" b="1" i="1" spc="-315" dirty="0">
                <a:latin typeface="Arial"/>
                <a:cs typeface="Arial"/>
              </a:rPr>
              <a:t>Askeri </a:t>
            </a:r>
            <a:r>
              <a:rPr sz="3600" b="1" i="1" spc="-260" dirty="0">
                <a:latin typeface="Arial"/>
                <a:cs typeface="Arial"/>
              </a:rPr>
              <a:t>Kurumlar  </a:t>
            </a:r>
            <a:r>
              <a:rPr sz="3600" b="1" i="1" spc="-220" dirty="0">
                <a:latin typeface="Arial"/>
                <a:cs typeface="Arial"/>
              </a:rPr>
              <a:t>Dini</a:t>
            </a:r>
            <a:r>
              <a:rPr sz="3600" b="1" i="1" spc="-195" dirty="0">
                <a:latin typeface="Arial"/>
                <a:cs typeface="Arial"/>
              </a:rPr>
              <a:t> </a:t>
            </a:r>
            <a:r>
              <a:rPr sz="3600" b="1" i="1" spc="-260" dirty="0">
                <a:latin typeface="Arial"/>
                <a:cs typeface="Arial"/>
              </a:rPr>
              <a:t>Kurumlar</a:t>
            </a:r>
            <a:endParaRPr sz="3600">
              <a:latin typeface="Arial"/>
              <a:cs typeface="Arial"/>
            </a:endParaRPr>
          </a:p>
          <a:p>
            <a:pPr marL="298450" marR="4327525">
              <a:lnSpc>
                <a:spcPts val="4750"/>
              </a:lnSpc>
              <a:spcBef>
                <a:spcPts val="10"/>
              </a:spcBef>
            </a:pPr>
            <a:r>
              <a:rPr sz="3600" b="1" i="1" spc="-250" dirty="0">
                <a:latin typeface="Arial"/>
                <a:cs typeface="Arial"/>
              </a:rPr>
              <a:t>Eğitim </a:t>
            </a:r>
            <a:r>
              <a:rPr sz="3600" b="1" i="1" spc="-245" dirty="0">
                <a:latin typeface="Arial"/>
                <a:cs typeface="Arial"/>
              </a:rPr>
              <a:t>Kurumları  </a:t>
            </a:r>
            <a:r>
              <a:rPr sz="3600" b="1" i="1" spc="-335" dirty="0">
                <a:latin typeface="Arial"/>
                <a:cs typeface="Arial"/>
              </a:rPr>
              <a:t>Ekonomik</a:t>
            </a:r>
            <a:r>
              <a:rPr sz="3600" b="1" i="1" spc="-260" dirty="0">
                <a:latin typeface="Arial"/>
                <a:cs typeface="Arial"/>
              </a:rPr>
              <a:t> Kurumlar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4072001"/>
            <a:ext cx="9144000" cy="2500630"/>
          </a:xfrm>
          <a:custGeom>
            <a:avLst/>
            <a:gdLst/>
            <a:ahLst/>
            <a:cxnLst/>
            <a:rect l="l" t="t" r="r" b="b"/>
            <a:pathLst>
              <a:path w="9144000" h="2500629">
                <a:moveTo>
                  <a:pt x="8727313" y="0"/>
                </a:moveTo>
                <a:lnTo>
                  <a:pt x="416725" y="0"/>
                </a:lnTo>
                <a:lnTo>
                  <a:pt x="368126" y="2803"/>
                </a:lnTo>
                <a:lnTo>
                  <a:pt x="321174" y="11005"/>
                </a:lnTo>
                <a:lnTo>
                  <a:pt x="276181" y="24292"/>
                </a:lnTo>
                <a:lnTo>
                  <a:pt x="233460" y="42353"/>
                </a:lnTo>
                <a:lnTo>
                  <a:pt x="193324" y="64874"/>
                </a:lnTo>
                <a:lnTo>
                  <a:pt x="156085" y="91543"/>
                </a:lnTo>
                <a:lnTo>
                  <a:pt x="122056" y="122047"/>
                </a:lnTo>
                <a:lnTo>
                  <a:pt x="91550" y="156073"/>
                </a:lnTo>
                <a:lnTo>
                  <a:pt x="64879" y="193308"/>
                </a:lnTo>
                <a:lnTo>
                  <a:pt x="42356" y="233441"/>
                </a:lnTo>
                <a:lnTo>
                  <a:pt x="24294" y="276157"/>
                </a:lnTo>
                <a:lnTo>
                  <a:pt x="11006" y="321146"/>
                </a:lnTo>
                <a:lnTo>
                  <a:pt x="2803" y="368093"/>
                </a:lnTo>
                <a:lnTo>
                  <a:pt x="0" y="416687"/>
                </a:lnTo>
                <a:lnTo>
                  <a:pt x="0" y="2083536"/>
                </a:lnTo>
                <a:lnTo>
                  <a:pt x="2803" y="2132137"/>
                </a:lnTo>
                <a:lnTo>
                  <a:pt x="11006" y="2179092"/>
                </a:lnTo>
                <a:lnTo>
                  <a:pt x="24294" y="2224086"/>
                </a:lnTo>
                <a:lnTo>
                  <a:pt x="42356" y="2266809"/>
                </a:lnTo>
                <a:lnTo>
                  <a:pt x="64879" y="2306946"/>
                </a:lnTo>
                <a:lnTo>
                  <a:pt x="91550" y="2344186"/>
                </a:lnTo>
                <a:lnTo>
                  <a:pt x="122056" y="2378216"/>
                </a:lnTo>
                <a:lnTo>
                  <a:pt x="156085" y="2408723"/>
                </a:lnTo>
                <a:lnTo>
                  <a:pt x="193324" y="2435394"/>
                </a:lnTo>
                <a:lnTo>
                  <a:pt x="233460" y="2457917"/>
                </a:lnTo>
                <a:lnTo>
                  <a:pt x="276181" y="2475979"/>
                </a:lnTo>
                <a:lnTo>
                  <a:pt x="321174" y="2489268"/>
                </a:lnTo>
                <a:lnTo>
                  <a:pt x="368126" y="2497470"/>
                </a:lnTo>
                <a:lnTo>
                  <a:pt x="416725" y="2500274"/>
                </a:lnTo>
                <a:lnTo>
                  <a:pt x="8727313" y="2500274"/>
                </a:lnTo>
                <a:lnTo>
                  <a:pt x="8775906" y="2497470"/>
                </a:lnTo>
                <a:lnTo>
                  <a:pt x="8822853" y="2489268"/>
                </a:lnTo>
                <a:lnTo>
                  <a:pt x="8867842" y="2475979"/>
                </a:lnTo>
                <a:lnTo>
                  <a:pt x="8910558" y="2457917"/>
                </a:lnTo>
                <a:lnTo>
                  <a:pt x="8950691" y="2435394"/>
                </a:lnTo>
                <a:lnTo>
                  <a:pt x="8987926" y="2408723"/>
                </a:lnTo>
                <a:lnTo>
                  <a:pt x="9021953" y="2378216"/>
                </a:lnTo>
                <a:lnTo>
                  <a:pt x="9052456" y="2344186"/>
                </a:lnTo>
                <a:lnTo>
                  <a:pt x="9079125" y="2306946"/>
                </a:lnTo>
                <a:lnTo>
                  <a:pt x="9101646" y="2266809"/>
                </a:lnTo>
                <a:lnTo>
                  <a:pt x="9119707" y="2224086"/>
                </a:lnTo>
                <a:lnTo>
                  <a:pt x="9132994" y="2179092"/>
                </a:lnTo>
                <a:lnTo>
                  <a:pt x="9141196" y="2132137"/>
                </a:lnTo>
                <a:lnTo>
                  <a:pt x="9144000" y="2083536"/>
                </a:lnTo>
                <a:lnTo>
                  <a:pt x="9144000" y="416687"/>
                </a:lnTo>
                <a:lnTo>
                  <a:pt x="9141196" y="368093"/>
                </a:lnTo>
                <a:lnTo>
                  <a:pt x="9132994" y="321146"/>
                </a:lnTo>
                <a:lnTo>
                  <a:pt x="9119707" y="276157"/>
                </a:lnTo>
                <a:lnTo>
                  <a:pt x="9101646" y="233441"/>
                </a:lnTo>
                <a:lnTo>
                  <a:pt x="9079125" y="193308"/>
                </a:lnTo>
                <a:lnTo>
                  <a:pt x="9052456" y="156073"/>
                </a:lnTo>
                <a:lnTo>
                  <a:pt x="9021952" y="122047"/>
                </a:lnTo>
                <a:lnTo>
                  <a:pt x="8987926" y="91543"/>
                </a:lnTo>
                <a:lnTo>
                  <a:pt x="8950691" y="64874"/>
                </a:lnTo>
                <a:lnTo>
                  <a:pt x="8910558" y="42353"/>
                </a:lnTo>
                <a:lnTo>
                  <a:pt x="8867842" y="24292"/>
                </a:lnTo>
                <a:lnTo>
                  <a:pt x="8822853" y="11005"/>
                </a:lnTo>
                <a:lnTo>
                  <a:pt x="8775906" y="2803"/>
                </a:lnTo>
                <a:lnTo>
                  <a:pt x="8727313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072001"/>
            <a:ext cx="9144000" cy="2500630"/>
          </a:xfrm>
          <a:custGeom>
            <a:avLst/>
            <a:gdLst/>
            <a:ahLst/>
            <a:cxnLst/>
            <a:rect l="l" t="t" r="r" b="b"/>
            <a:pathLst>
              <a:path w="9144000" h="2500629">
                <a:moveTo>
                  <a:pt x="0" y="416687"/>
                </a:moveTo>
                <a:lnTo>
                  <a:pt x="2803" y="368093"/>
                </a:lnTo>
                <a:lnTo>
                  <a:pt x="11006" y="321146"/>
                </a:lnTo>
                <a:lnTo>
                  <a:pt x="24294" y="276157"/>
                </a:lnTo>
                <a:lnTo>
                  <a:pt x="42356" y="233441"/>
                </a:lnTo>
                <a:lnTo>
                  <a:pt x="64879" y="193308"/>
                </a:lnTo>
                <a:lnTo>
                  <a:pt x="91550" y="156073"/>
                </a:lnTo>
                <a:lnTo>
                  <a:pt x="122056" y="122047"/>
                </a:lnTo>
                <a:lnTo>
                  <a:pt x="156085" y="91543"/>
                </a:lnTo>
                <a:lnTo>
                  <a:pt x="193324" y="64874"/>
                </a:lnTo>
                <a:lnTo>
                  <a:pt x="233460" y="42353"/>
                </a:lnTo>
                <a:lnTo>
                  <a:pt x="276181" y="24292"/>
                </a:lnTo>
                <a:lnTo>
                  <a:pt x="321174" y="11005"/>
                </a:lnTo>
                <a:lnTo>
                  <a:pt x="368126" y="2803"/>
                </a:lnTo>
                <a:lnTo>
                  <a:pt x="416725" y="0"/>
                </a:lnTo>
                <a:lnTo>
                  <a:pt x="8727313" y="0"/>
                </a:lnTo>
                <a:lnTo>
                  <a:pt x="8775906" y="2803"/>
                </a:lnTo>
                <a:lnTo>
                  <a:pt x="8822853" y="11005"/>
                </a:lnTo>
                <a:lnTo>
                  <a:pt x="8867842" y="24292"/>
                </a:lnTo>
                <a:lnTo>
                  <a:pt x="8910558" y="42353"/>
                </a:lnTo>
                <a:lnTo>
                  <a:pt x="8950691" y="64874"/>
                </a:lnTo>
                <a:lnTo>
                  <a:pt x="8987926" y="91543"/>
                </a:lnTo>
                <a:lnTo>
                  <a:pt x="9021952" y="122046"/>
                </a:lnTo>
                <a:lnTo>
                  <a:pt x="9052456" y="156073"/>
                </a:lnTo>
                <a:lnTo>
                  <a:pt x="9079125" y="193308"/>
                </a:lnTo>
                <a:lnTo>
                  <a:pt x="9101646" y="233441"/>
                </a:lnTo>
                <a:lnTo>
                  <a:pt x="9119707" y="276157"/>
                </a:lnTo>
                <a:lnTo>
                  <a:pt x="9132994" y="321146"/>
                </a:lnTo>
                <a:lnTo>
                  <a:pt x="9141196" y="368093"/>
                </a:lnTo>
                <a:lnTo>
                  <a:pt x="9144000" y="416687"/>
                </a:lnTo>
                <a:lnTo>
                  <a:pt x="9144000" y="2083536"/>
                </a:lnTo>
                <a:lnTo>
                  <a:pt x="9141196" y="2132137"/>
                </a:lnTo>
                <a:lnTo>
                  <a:pt x="9132994" y="2179092"/>
                </a:lnTo>
                <a:lnTo>
                  <a:pt x="9119707" y="2224086"/>
                </a:lnTo>
                <a:lnTo>
                  <a:pt x="9101646" y="2266809"/>
                </a:lnTo>
                <a:lnTo>
                  <a:pt x="9079125" y="2306946"/>
                </a:lnTo>
                <a:lnTo>
                  <a:pt x="9052456" y="2344186"/>
                </a:lnTo>
                <a:lnTo>
                  <a:pt x="9021953" y="2378216"/>
                </a:lnTo>
                <a:lnTo>
                  <a:pt x="8987926" y="2408723"/>
                </a:lnTo>
                <a:lnTo>
                  <a:pt x="8950691" y="2435394"/>
                </a:lnTo>
                <a:lnTo>
                  <a:pt x="8910558" y="2457917"/>
                </a:lnTo>
                <a:lnTo>
                  <a:pt x="8867842" y="2475979"/>
                </a:lnTo>
                <a:lnTo>
                  <a:pt x="8822853" y="2489268"/>
                </a:lnTo>
                <a:lnTo>
                  <a:pt x="8775906" y="2497470"/>
                </a:lnTo>
                <a:lnTo>
                  <a:pt x="8727313" y="2500274"/>
                </a:lnTo>
                <a:lnTo>
                  <a:pt x="416725" y="2500274"/>
                </a:lnTo>
                <a:lnTo>
                  <a:pt x="368126" y="2497470"/>
                </a:lnTo>
                <a:lnTo>
                  <a:pt x="321174" y="2489268"/>
                </a:lnTo>
                <a:lnTo>
                  <a:pt x="276181" y="2475979"/>
                </a:lnTo>
                <a:lnTo>
                  <a:pt x="233460" y="2457917"/>
                </a:lnTo>
                <a:lnTo>
                  <a:pt x="193324" y="2435394"/>
                </a:lnTo>
                <a:lnTo>
                  <a:pt x="156085" y="2408723"/>
                </a:lnTo>
                <a:lnTo>
                  <a:pt x="122056" y="2378216"/>
                </a:lnTo>
                <a:lnTo>
                  <a:pt x="91550" y="2344186"/>
                </a:lnTo>
                <a:lnTo>
                  <a:pt x="64879" y="2306946"/>
                </a:lnTo>
                <a:lnTo>
                  <a:pt x="42356" y="2266809"/>
                </a:lnTo>
                <a:lnTo>
                  <a:pt x="24294" y="2224086"/>
                </a:lnTo>
                <a:lnTo>
                  <a:pt x="11006" y="2179092"/>
                </a:lnTo>
                <a:lnTo>
                  <a:pt x="2803" y="2132137"/>
                </a:lnTo>
                <a:lnTo>
                  <a:pt x="0" y="2083536"/>
                </a:lnTo>
                <a:lnTo>
                  <a:pt x="0" y="416687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500248"/>
            <a:ext cx="9144000" cy="1429385"/>
          </a:xfrm>
          <a:custGeom>
            <a:avLst/>
            <a:gdLst/>
            <a:ahLst/>
            <a:cxnLst/>
            <a:rect l="l" t="t" r="r" b="b"/>
            <a:pathLst>
              <a:path w="9144000" h="1429385">
                <a:moveTo>
                  <a:pt x="8905875" y="0"/>
                </a:moveTo>
                <a:lnTo>
                  <a:pt x="238125" y="0"/>
                </a:lnTo>
                <a:lnTo>
                  <a:pt x="190135" y="4840"/>
                </a:lnTo>
                <a:lnTo>
                  <a:pt x="145437" y="18722"/>
                </a:lnTo>
                <a:lnTo>
                  <a:pt x="104988" y="40685"/>
                </a:lnTo>
                <a:lnTo>
                  <a:pt x="69746" y="69770"/>
                </a:lnTo>
                <a:lnTo>
                  <a:pt x="40668" y="105016"/>
                </a:lnTo>
                <a:lnTo>
                  <a:pt x="18713" y="145464"/>
                </a:lnTo>
                <a:lnTo>
                  <a:pt x="4837" y="190153"/>
                </a:lnTo>
                <a:lnTo>
                  <a:pt x="0" y="238125"/>
                </a:lnTo>
                <a:lnTo>
                  <a:pt x="0" y="1190625"/>
                </a:lnTo>
                <a:lnTo>
                  <a:pt x="4837" y="1238637"/>
                </a:lnTo>
                <a:lnTo>
                  <a:pt x="18713" y="1283358"/>
                </a:lnTo>
                <a:lnTo>
                  <a:pt x="40668" y="1323829"/>
                </a:lnTo>
                <a:lnTo>
                  <a:pt x="69746" y="1359090"/>
                </a:lnTo>
                <a:lnTo>
                  <a:pt x="104988" y="1388184"/>
                </a:lnTo>
                <a:lnTo>
                  <a:pt x="145437" y="1410152"/>
                </a:lnTo>
                <a:lnTo>
                  <a:pt x="190135" y="1424036"/>
                </a:lnTo>
                <a:lnTo>
                  <a:pt x="238125" y="1428877"/>
                </a:lnTo>
                <a:lnTo>
                  <a:pt x="8905875" y="1428877"/>
                </a:lnTo>
                <a:lnTo>
                  <a:pt x="8953882" y="1424036"/>
                </a:lnTo>
                <a:lnTo>
                  <a:pt x="8998588" y="1410152"/>
                </a:lnTo>
                <a:lnTo>
                  <a:pt x="9039038" y="1388184"/>
                </a:lnTo>
                <a:lnTo>
                  <a:pt x="9074277" y="1359090"/>
                </a:lnTo>
                <a:lnTo>
                  <a:pt x="9103347" y="1323829"/>
                </a:lnTo>
                <a:lnTo>
                  <a:pt x="9125295" y="1283358"/>
                </a:lnTo>
                <a:lnTo>
                  <a:pt x="9139164" y="1238637"/>
                </a:lnTo>
                <a:lnTo>
                  <a:pt x="9144000" y="1190625"/>
                </a:lnTo>
                <a:lnTo>
                  <a:pt x="9144000" y="238125"/>
                </a:lnTo>
                <a:lnTo>
                  <a:pt x="9139164" y="190153"/>
                </a:lnTo>
                <a:lnTo>
                  <a:pt x="9125295" y="145464"/>
                </a:lnTo>
                <a:lnTo>
                  <a:pt x="9103347" y="105016"/>
                </a:lnTo>
                <a:lnTo>
                  <a:pt x="9074277" y="69770"/>
                </a:lnTo>
                <a:lnTo>
                  <a:pt x="9039038" y="40685"/>
                </a:lnTo>
                <a:lnTo>
                  <a:pt x="8998588" y="18722"/>
                </a:lnTo>
                <a:lnTo>
                  <a:pt x="8953882" y="4840"/>
                </a:lnTo>
                <a:lnTo>
                  <a:pt x="890587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2500248"/>
            <a:ext cx="9144000" cy="1429385"/>
          </a:xfrm>
          <a:custGeom>
            <a:avLst/>
            <a:gdLst/>
            <a:ahLst/>
            <a:cxnLst/>
            <a:rect l="l" t="t" r="r" b="b"/>
            <a:pathLst>
              <a:path w="9144000" h="1429385">
                <a:moveTo>
                  <a:pt x="0" y="238125"/>
                </a:moveTo>
                <a:lnTo>
                  <a:pt x="4837" y="190153"/>
                </a:lnTo>
                <a:lnTo>
                  <a:pt x="18713" y="145464"/>
                </a:lnTo>
                <a:lnTo>
                  <a:pt x="40668" y="105016"/>
                </a:lnTo>
                <a:lnTo>
                  <a:pt x="69746" y="69770"/>
                </a:lnTo>
                <a:lnTo>
                  <a:pt x="104988" y="40685"/>
                </a:lnTo>
                <a:lnTo>
                  <a:pt x="145437" y="18722"/>
                </a:lnTo>
                <a:lnTo>
                  <a:pt x="190135" y="4840"/>
                </a:lnTo>
                <a:lnTo>
                  <a:pt x="238125" y="0"/>
                </a:lnTo>
                <a:lnTo>
                  <a:pt x="8905875" y="0"/>
                </a:lnTo>
                <a:lnTo>
                  <a:pt x="8953882" y="4840"/>
                </a:lnTo>
                <a:lnTo>
                  <a:pt x="8998588" y="18722"/>
                </a:lnTo>
                <a:lnTo>
                  <a:pt x="9039038" y="40685"/>
                </a:lnTo>
                <a:lnTo>
                  <a:pt x="9074277" y="69770"/>
                </a:lnTo>
                <a:lnTo>
                  <a:pt x="9103347" y="105016"/>
                </a:lnTo>
                <a:lnTo>
                  <a:pt x="9125295" y="145464"/>
                </a:lnTo>
                <a:lnTo>
                  <a:pt x="9139164" y="190153"/>
                </a:lnTo>
                <a:lnTo>
                  <a:pt x="9144000" y="238125"/>
                </a:lnTo>
                <a:lnTo>
                  <a:pt x="9144000" y="1190625"/>
                </a:lnTo>
                <a:lnTo>
                  <a:pt x="9139164" y="1238637"/>
                </a:lnTo>
                <a:lnTo>
                  <a:pt x="9125295" y="1283358"/>
                </a:lnTo>
                <a:lnTo>
                  <a:pt x="9103347" y="1323829"/>
                </a:lnTo>
                <a:lnTo>
                  <a:pt x="9074277" y="1359090"/>
                </a:lnTo>
                <a:lnTo>
                  <a:pt x="9039038" y="1388184"/>
                </a:lnTo>
                <a:lnTo>
                  <a:pt x="8998588" y="1410152"/>
                </a:lnTo>
                <a:lnTo>
                  <a:pt x="8953882" y="1424036"/>
                </a:lnTo>
                <a:lnTo>
                  <a:pt x="8905875" y="1428877"/>
                </a:lnTo>
                <a:lnTo>
                  <a:pt x="238125" y="1428877"/>
                </a:lnTo>
                <a:lnTo>
                  <a:pt x="190135" y="1424036"/>
                </a:lnTo>
                <a:lnTo>
                  <a:pt x="145437" y="1410152"/>
                </a:lnTo>
                <a:lnTo>
                  <a:pt x="104988" y="1388184"/>
                </a:lnTo>
                <a:lnTo>
                  <a:pt x="69746" y="1359090"/>
                </a:lnTo>
                <a:lnTo>
                  <a:pt x="40668" y="1323829"/>
                </a:lnTo>
                <a:lnTo>
                  <a:pt x="18713" y="1283358"/>
                </a:lnTo>
                <a:lnTo>
                  <a:pt x="4837" y="1238637"/>
                </a:lnTo>
                <a:lnTo>
                  <a:pt x="0" y="1190625"/>
                </a:lnTo>
                <a:lnTo>
                  <a:pt x="0" y="23812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928624"/>
            <a:ext cx="9144000" cy="1428750"/>
          </a:xfrm>
          <a:custGeom>
            <a:avLst/>
            <a:gdLst/>
            <a:ahLst/>
            <a:cxnLst/>
            <a:rect l="l" t="t" r="r" b="b"/>
            <a:pathLst>
              <a:path w="9144000" h="1428750">
                <a:moveTo>
                  <a:pt x="8905875" y="0"/>
                </a:moveTo>
                <a:lnTo>
                  <a:pt x="238125" y="0"/>
                </a:lnTo>
                <a:lnTo>
                  <a:pt x="190135" y="4840"/>
                </a:lnTo>
                <a:lnTo>
                  <a:pt x="145437" y="18722"/>
                </a:lnTo>
                <a:lnTo>
                  <a:pt x="104988" y="40685"/>
                </a:lnTo>
                <a:lnTo>
                  <a:pt x="69746" y="69770"/>
                </a:lnTo>
                <a:lnTo>
                  <a:pt x="40668" y="105016"/>
                </a:lnTo>
                <a:lnTo>
                  <a:pt x="18713" y="145464"/>
                </a:lnTo>
                <a:lnTo>
                  <a:pt x="4837" y="190153"/>
                </a:lnTo>
                <a:lnTo>
                  <a:pt x="0" y="238125"/>
                </a:lnTo>
                <a:lnTo>
                  <a:pt x="0" y="1190625"/>
                </a:lnTo>
                <a:lnTo>
                  <a:pt x="4837" y="1238632"/>
                </a:lnTo>
                <a:lnTo>
                  <a:pt x="18713" y="1283338"/>
                </a:lnTo>
                <a:lnTo>
                  <a:pt x="40668" y="1323788"/>
                </a:lnTo>
                <a:lnTo>
                  <a:pt x="69746" y="1359027"/>
                </a:lnTo>
                <a:lnTo>
                  <a:pt x="104988" y="1388097"/>
                </a:lnTo>
                <a:lnTo>
                  <a:pt x="145437" y="1410045"/>
                </a:lnTo>
                <a:lnTo>
                  <a:pt x="190135" y="1423914"/>
                </a:lnTo>
                <a:lnTo>
                  <a:pt x="238125" y="1428750"/>
                </a:lnTo>
                <a:lnTo>
                  <a:pt x="8905875" y="1428750"/>
                </a:lnTo>
                <a:lnTo>
                  <a:pt x="8953882" y="1423914"/>
                </a:lnTo>
                <a:lnTo>
                  <a:pt x="8998588" y="1410045"/>
                </a:lnTo>
                <a:lnTo>
                  <a:pt x="9039038" y="1388097"/>
                </a:lnTo>
                <a:lnTo>
                  <a:pt x="9074277" y="1359027"/>
                </a:lnTo>
                <a:lnTo>
                  <a:pt x="9103347" y="1323788"/>
                </a:lnTo>
                <a:lnTo>
                  <a:pt x="9125295" y="1283338"/>
                </a:lnTo>
                <a:lnTo>
                  <a:pt x="9139164" y="1238632"/>
                </a:lnTo>
                <a:lnTo>
                  <a:pt x="9144000" y="1190625"/>
                </a:lnTo>
                <a:lnTo>
                  <a:pt x="9144000" y="238125"/>
                </a:lnTo>
                <a:lnTo>
                  <a:pt x="9139164" y="190153"/>
                </a:lnTo>
                <a:lnTo>
                  <a:pt x="9125295" y="145464"/>
                </a:lnTo>
                <a:lnTo>
                  <a:pt x="9103347" y="105016"/>
                </a:lnTo>
                <a:lnTo>
                  <a:pt x="9074277" y="69770"/>
                </a:lnTo>
                <a:lnTo>
                  <a:pt x="9039038" y="40685"/>
                </a:lnTo>
                <a:lnTo>
                  <a:pt x="8998588" y="18722"/>
                </a:lnTo>
                <a:lnTo>
                  <a:pt x="8953882" y="4840"/>
                </a:lnTo>
                <a:lnTo>
                  <a:pt x="8905875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928624"/>
            <a:ext cx="9144000" cy="1428750"/>
          </a:xfrm>
          <a:custGeom>
            <a:avLst/>
            <a:gdLst/>
            <a:ahLst/>
            <a:cxnLst/>
            <a:rect l="l" t="t" r="r" b="b"/>
            <a:pathLst>
              <a:path w="9144000" h="1428750">
                <a:moveTo>
                  <a:pt x="0" y="238125"/>
                </a:moveTo>
                <a:lnTo>
                  <a:pt x="4837" y="190153"/>
                </a:lnTo>
                <a:lnTo>
                  <a:pt x="18713" y="145464"/>
                </a:lnTo>
                <a:lnTo>
                  <a:pt x="40668" y="105016"/>
                </a:lnTo>
                <a:lnTo>
                  <a:pt x="69746" y="69770"/>
                </a:lnTo>
                <a:lnTo>
                  <a:pt x="104988" y="40685"/>
                </a:lnTo>
                <a:lnTo>
                  <a:pt x="145437" y="18722"/>
                </a:lnTo>
                <a:lnTo>
                  <a:pt x="190135" y="4840"/>
                </a:lnTo>
                <a:lnTo>
                  <a:pt x="238125" y="0"/>
                </a:lnTo>
                <a:lnTo>
                  <a:pt x="8905875" y="0"/>
                </a:lnTo>
                <a:lnTo>
                  <a:pt x="8953882" y="4840"/>
                </a:lnTo>
                <a:lnTo>
                  <a:pt x="8998588" y="18722"/>
                </a:lnTo>
                <a:lnTo>
                  <a:pt x="9039038" y="40685"/>
                </a:lnTo>
                <a:lnTo>
                  <a:pt x="9074277" y="69770"/>
                </a:lnTo>
                <a:lnTo>
                  <a:pt x="9103347" y="105016"/>
                </a:lnTo>
                <a:lnTo>
                  <a:pt x="9125295" y="145464"/>
                </a:lnTo>
                <a:lnTo>
                  <a:pt x="9139164" y="190153"/>
                </a:lnTo>
                <a:lnTo>
                  <a:pt x="9144000" y="238125"/>
                </a:lnTo>
                <a:lnTo>
                  <a:pt x="9144000" y="1190625"/>
                </a:lnTo>
                <a:lnTo>
                  <a:pt x="9139164" y="1238632"/>
                </a:lnTo>
                <a:lnTo>
                  <a:pt x="9125295" y="1283338"/>
                </a:lnTo>
                <a:lnTo>
                  <a:pt x="9103347" y="1323788"/>
                </a:lnTo>
                <a:lnTo>
                  <a:pt x="9074277" y="1359027"/>
                </a:lnTo>
                <a:lnTo>
                  <a:pt x="9039038" y="1388097"/>
                </a:lnTo>
                <a:lnTo>
                  <a:pt x="8998588" y="1410045"/>
                </a:lnTo>
                <a:lnTo>
                  <a:pt x="8953882" y="1423914"/>
                </a:lnTo>
                <a:lnTo>
                  <a:pt x="8905875" y="1428750"/>
                </a:lnTo>
                <a:lnTo>
                  <a:pt x="238125" y="1428750"/>
                </a:lnTo>
                <a:lnTo>
                  <a:pt x="190135" y="1423914"/>
                </a:lnTo>
                <a:lnTo>
                  <a:pt x="145437" y="1410045"/>
                </a:lnTo>
                <a:lnTo>
                  <a:pt x="104988" y="1388097"/>
                </a:lnTo>
                <a:lnTo>
                  <a:pt x="69746" y="1359027"/>
                </a:lnTo>
                <a:lnTo>
                  <a:pt x="40668" y="1323788"/>
                </a:lnTo>
                <a:lnTo>
                  <a:pt x="18713" y="1283338"/>
                </a:lnTo>
                <a:lnTo>
                  <a:pt x="4837" y="1238632"/>
                </a:lnTo>
                <a:lnTo>
                  <a:pt x="0" y="1190625"/>
                </a:lnTo>
                <a:lnTo>
                  <a:pt x="0" y="238125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93014" y="119354"/>
            <a:ext cx="8504555" cy="640397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2152015">
              <a:lnSpc>
                <a:spcPct val="100000"/>
              </a:lnSpc>
              <a:spcBef>
                <a:spcPts val="1395"/>
              </a:spcBef>
            </a:pPr>
            <a:r>
              <a:rPr sz="3200" b="1" i="1" spc="-190" dirty="0">
                <a:latin typeface="Arial"/>
                <a:cs typeface="Arial"/>
              </a:rPr>
              <a:t>İşletme </a:t>
            </a:r>
            <a:r>
              <a:rPr sz="3200" b="1" i="1" spc="-265" dirty="0">
                <a:latin typeface="Arial"/>
                <a:cs typeface="Arial"/>
              </a:rPr>
              <a:t>Kurma</a:t>
            </a:r>
            <a:r>
              <a:rPr sz="3200" b="1" i="1" spc="-170" dirty="0">
                <a:latin typeface="Arial"/>
                <a:cs typeface="Arial"/>
              </a:rPr>
              <a:t> </a:t>
            </a:r>
            <a:r>
              <a:rPr sz="3200" b="1" i="1" spc="-185" dirty="0">
                <a:latin typeface="Arial"/>
                <a:cs typeface="Arial"/>
              </a:rPr>
              <a:t>Gerekliliği</a:t>
            </a:r>
            <a:endParaRPr sz="3200">
              <a:latin typeface="Arial"/>
              <a:cs typeface="Arial"/>
            </a:endParaRPr>
          </a:p>
          <a:p>
            <a:pPr marL="355600" marR="246379" indent="-34290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215" dirty="0">
                <a:solidFill>
                  <a:srgbClr val="FFFFFF"/>
                </a:solidFill>
                <a:latin typeface="Trebuchet MS"/>
                <a:cs typeface="Trebuchet MS"/>
              </a:rPr>
              <a:t>Yaban </a:t>
            </a:r>
            <a:r>
              <a:rPr sz="3200" b="1" spc="-160" dirty="0">
                <a:solidFill>
                  <a:srgbClr val="FFFFFF"/>
                </a:solidFill>
                <a:latin typeface="Trebuchet MS"/>
                <a:cs typeface="Trebuchet MS"/>
              </a:rPr>
              <a:t>toplumlarda </a:t>
            </a:r>
            <a:r>
              <a:rPr sz="3200" b="1" spc="-170" dirty="0">
                <a:solidFill>
                  <a:srgbClr val="FFFFFF"/>
                </a:solidFill>
                <a:latin typeface="Trebuchet MS"/>
                <a:cs typeface="Trebuchet MS"/>
              </a:rPr>
              <a:t>yaşayan </a:t>
            </a:r>
            <a:r>
              <a:rPr sz="3200" b="1" spc="-180" dirty="0">
                <a:solidFill>
                  <a:srgbClr val="FFFFFF"/>
                </a:solidFill>
                <a:latin typeface="Trebuchet MS"/>
                <a:cs typeface="Trebuchet MS"/>
              </a:rPr>
              <a:t>kişiler </a:t>
            </a:r>
            <a:r>
              <a:rPr sz="3200" spc="-125" dirty="0">
                <a:latin typeface="Arial"/>
                <a:cs typeface="Arial"/>
              </a:rPr>
              <a:t>kendi  </a:t>
            </a:r>
            <a:r>
              <a:rPr sz="3200" spc="-100" dirty="0">
                <a:latin typeface="Arial"/>
                <a:cs typeface="Arial"/>
              </a:rPr>
              <a:t>gereksinimlerini</a:t>
            </a:r>
            <a:r>
              <a:rPr sz="3200" u="heavy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3200" i="1" u="heavy" spc="-1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başkalarının </a:t>
            </a:r>
            <a:r>
              <a:rPr sz="3200" i="1" u="heavy" spc="-17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yardımı </a:t>
            </a:r>
            <a:r>
              <a:rPr sz="3200" i="1" u="heavy" spc="-16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olmaksızın  </a:t>
            </a:r>
            <a:r>
              <a:rPr sz="3200" i="1" u="heavy" spc="-86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3200" i="1" u="heavy" spc="-16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k</a:t>
            </a:r>
            <a:r>
              <a:rPr sz="3200" i="1" u="heavy" spc="-20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arşılamışlardır.</a:t>
            </a:r>
            <a:endParaRPr sz="3200">
              <a:latin typeface="Trebuchet MS"/>
              <a:cs typeface="Trebuchet MS"/>
            </a:endParaRPr>
          </a:p>
          <a:p>
            <a:pPr marL="355600" marR="376555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30" dirty="0">
                <a:latin typeface="Arial"/>
                <a:cs typeface="Arial"/>
              </a:rPr>
              <a:t>Kişiler </a:t>
            </a:r>
            <a:r>
              <a:rPr sz="3200" spc="-95" dirty="0">
                <a:latin typeface="Arial"/>
                <a:cs typeface="Arial"/>
              </a:rPr>
              <a:t>toplumsal </a:t>
            </a:r>
            <a:r>
              <a:rPr sz="3200" spc="-114" dirty="0">
                <a:latin typeface="Arial"/>
                <a:cs typeface="Arial"/>
              </a:rPr>
              <a:t>gereksinimler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95" dirty="0">
                <a:latin typeface="Arial"/>
                <a:cs typeface="Arial"/>
              </a:rPr>
              <a:t>savunma </a:t>
            </a:r>
            <a:r>
              <a:rPr sz="3200" spc="-75" dirty="0">
                <a:latin typeface="Arial"/>
                <a:cs typeface="Arial"/>
              </a:rPr>
              <a:t>için  </a:t>
            </a:r>
            <a:r>
              <a:rPr sz="3200" spc="-105" dirty="0">
                <a:latin typeface="Arial"/>
                <a:cs typeface="Arial"/>
              </a:rPr>
              <a:t>grup </a:t>
            </a:r>
            <a:r>
              <a:rPr sz="3200" spc="-90" dirty="0">
                <a:latin typeface="Arial"/>
                <a:cs typeface="Arial"/>
              </a:rPr>
              <a:t>oluşturmaktan </a:t>
            </a:r>
            <a:r>
              <a:rPr sz="3200" spc="-165" dirty="0">
                <a:latin typeface="Arial"/>
                <a:cs typeface="Arial"/>
              </a:rPr>
              <a:t>kaçınmamışlardır. </a:t>
            </a:r>
            <a:r>
              <a:rPr sz="3200" spc="-275" dirty="0">
                <a:latin typeface="Arial"/>
                <a:cs typeface="Arial"/>
              </a:rPr>
              <a:t>Yalnızca  </a:t>
            </a:r>
            <a:r>
              <a:rPr sz="3200" spc="-125" dirty="0">
                <a:latin typeface="Arial"/>
                <a:cs typeface="Arial"/>
              </a:rPr>
              <a:t>kendi </a:t>
            </a:r>
            <a:r>
              <a:rPr sz="3200" spc="-95" dirty="0">
                <a:latin typeface="Arial"/>
                <a:cs typeface="Arial"/>
              </a:rPr>
              <a:t>kendilerine </a:t>
            </a:r>
            <a:r>
              <a:rPr sz="3200" spc="-50" dirty="0">
                <a:latin typeface="Arial"/>
                <a:cs typeface="Arial"/>
              </a:rPr>
              <a:t>yeterli </a:t>
            </a:r>
            <a:r>
              <a:rPr sz="3200" spc="-110" dirty="0">
                <a:latin typeface="Arial"/>
                <a:cs typeface="Arial"/>
              </a:rPr>
              <a:t>olma </a:t>
            </a:r>
            <a:r>
              <a:rPr sz="3200" spc="-65" dirty="0">
                <a:latin typeface="Arial"/>
                <a:cs typeface="Arial"/>
              </a:rPr>
              <a:t>temel</a:t>
            </a:r>
            <a:r>
              <a:rPr sz="3200" spc="-445" dirty="0">
                <a:latin typeface="Arial"/>
                <a:cs typeface="Arial"/>
              </a:rPr>
              <a:t> </a:t>
            </a:r>
            <a:r>
              <a:rPr sz="3200" spc="-110" dirty="0">
                <a:latin typeface="Arial"/>
                <a:cs typeface="Arial"/>
              </a:rPr>
              <a:t>ilkedir.</a:t>
            </a:r>
            <a:endParaRPr sz="3200">
              <a:latin typeface="Arial"/>
              <a:cs typeface="Arial"/>
            </a:endParaRPr>
          </a:p>
          <a:p>
            <a:pPr marL="355600" marR="135890" indent="-342900">
              <a:lnSpc>
                <a:spcPct val="100000"/>
              </a:lnSpc>
              <a:spcBef>
                <a:spcPts val="77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180" dirty="0">
                <a:latin typeface="Arial"/>
                <a:cs typeface="Arial"/>
              </a:rPr>
              <a:t>Kendi </a:t>
            </a:r>
            <a:r>
              <a:rPr sz="3200" spc="-125" dirty="0">
                <a:latin typeface="Arial"/>
                <a:cs typeface="Arial"/>
              </a:rPr>
              <a:t>gereksiniminden </a:t>
            </a:r>
            <a:r>
              <a:rPr sz="3200" spc="-155" dirty="0">
                <a:latin typeface="Arial"/>
                <a:cs typeface="Arial"/>
              </a:rPr>
              <a:t>fazla </a:t>
            </a:r>
            <a:r>
              <a:rPr sz="3200" spc="-30" dirty="0">
                <a:latin typeface="Arial"/>
                <a:cs typeface="Arial"/>
              </a:rPr>
              <a:t>ürettiği </a:t>
            </a:r>
            <a:r>
              <a:rPr sz="3200" spc="-15" dirty="0">
                <a:latin typeface="Arial"/>
                <a:cs typeface="Arial"/>
              </a:rPr>
              <a:t>bir </a:t>
            </a:r>
            <a:r>
              <a:rPr sz="3200" spc="-125" dirty="0">
                <a:latin typeface="Arial"/>
                <a:cs typeface="Arial"/>
              </a:rPr>
              <a:t>malı</a:t>
            </a:r>
            <a:r>
              <a:rPr sz="3200" spc="-440" dirty="0">
                <a:latin typeface="Arial"/>
                <a:cs typeface="Arial"/>
              </a:rPr>
              <a:t> </a:t>
            </a:r>
            <a:r>
              <a:rPr sz="3200" spc="-180" dirty="0">
                <a:latin typeface="Arial"/>
                <a:cs typeface="Arial"/>
              </a:rPr>
              <a:t>aynı  </a:t>
            </a:r>
            <a:r>
              <a:rPr sz="3200" spc="-105" dirty="0">
                <a:latin typeface="Arial"/>
                <a:cs typeface="Arial"/>
              </a:rPr>
              <a:t>durumda </a:t>
            </a:r>
            <a:r>
              <a:rPr sz="3200" spc="-110" dirty="0">
                <a:latin typeface="Arial"/>
                <a:cs typeface="Arial"/>
              </a:rPr>
              <a:t>olan </a:t>
            </a:r>
            <a:r>
              <a:rPr sz="3200" spc="-160" dirty="0">
                <a:latin typeface="Arial"/>
                <a:cs typeface="Arial"/>
              </a:rPr>
              <a:t>fazla </a:t>
            </a:r>
            <a:r>
              <a:rPr sz="3200" spc="-130" dirty="0">
                <a:latin typeface="Arial"/>
                <a:cs typeface="Arial"/>
              </a:rPr>
              <a:t>malını </a:t>
            </a:r>
            <a:r>
              <a:rPr sz="3200" spc="-105" dirty="0">
                <a:latin typeface="Arial"/>
                <a:cs typeface="Arial"/>
              </a:rPr>
              <a:t>değiştirmek </a:t>
            </a:r>
            <a:r>
              <a:rPr sz="3200" spc="-130" dirty="0">
                <a:latin typeface="Arial"/>
                <a:cs typeface="Arial"/>
              </a:rPr>
              <a:t>isteyen  </a:t>
            </a:r>
            <a:r>
              <a:rPr sz="3200" spc="-50" dirty="0">
                <a:latin typeface="Arial"/>
                <a:cs typeface="Arial"/>
              </a:rPr>
              <a:t>biriyle </a:t>
            </a:r>
            <a:r>
              <a:rPr sz="3200" spc="-175" dirty="0">
                <a:latin typeface="Arial"/>
                <a:cs typeface="Arial"/>
              </a:rPr>
              <a:t>anlaşarak </a:t>
            </a:r>
            <a:r>
              <a:rPr sz="3200" spc="-90" dirty="0">
                <a:latin typeface="Arial"/>
                <a:cs typeface="Arial"/>
              </a:rPr>
              <a:t>değiştirebilir. </a:t>
            </a:r>
            <a:r>
              <a:rPr sz="3200" spc="-110" dirty="0">
                <a:latin typeface="Arial"/>
                <a:cs typeface="Arial"/>
              </a:rPr>
              <a:t>Bir mal </a:t>
            </a:r>
            <a:r>
              <a:rPr sz="3200" spc="-225" dirty="0">
                <a:latin typeface="Arial"/>
                <a:cs typeface="Arial"/>
              </a:rPr>
              <a:t>ya</a:t>
            </a:r>
            <a:r>
              <a:rPr sz="3200" spc="-440" dirty="0">
                <a:latin typeface="Arial"/>
                <a:cs typeface="Arial"/>
              </a:rPr>
              <a:t> </a:t>
            </a:r>
            <a:r>
              <a:rPr sz="3200" spc="-180" dirty="0">
                <a:latin typeface="Arial"/>
                <a:cs typeface="Arial"/>
              </a:rPr>
              <a:t>da</a:t>
            </a:r>
            <a:endParaRPr sz="3200">
              <a:latin typeface="Arial"/>
              <a:cs typeface="Arial"/>
            </a:endParaRPr>
          </a:p>
          <a:p>
            <a:pPr marL="355600" marR="5080">
              <a:lnSpc>
                <a:spcPct val="100000"/>
              </a:lnSpc>
              <a:spcBef>
                <a:spcPts val="5"/>
              </a:spcBef>
            </a:pPr>
            <a:r>
              <a:rPr sz="3200" spc="-85" dirty="0">
                <a:latin typeface="Arial"/>
                <a:cs typeface="Arial"/>
              </a:rPr>
              <a:t>hizmetin </a:t>
            </a:r>
            <a:r>
              <a:rPr sz="3200" spc="-130" dirty="0">
                <a:latin typeface="Arial"/>
                <a:cs typeface="Arial"/>
              </a:rPr>
              <a:t>değişimine </a:t>
            </a:r>
            <a:r>
              <a:rPr sz="3200" b="1" i="1" spc="-355" dirty="0">
                <a:solidFill>
                  <a:srgbClr val="FFFFFF"/>
                </a:solidFill>
                <a:latin typeface="Arial"/>
                <a:cs typeface="Arial"/>
              </a:rPr>
              <a:t>TRAMPA </a:t>
            </a:r>
            <a:r>
              <a:rPr sz="3200" i="1" spc="-170" dirty="0">
                <a:solidFill>
                  <a:srgbClr val="FFFFFF"/>
                </a:solidFill>
                <a:latin typeface="Trebuchet MS"/>
                <a:cs typeface="Trebuchet MS"/>
              </a:rPr>
              <a:t>denir</a:t>
            </a:r>
            <a:r>
              <a:rPr sz="3200" spc="-170" dirty="0">
                <a:latin typeface="Arial"/>
                <a:cs typeface="Arial"/>
              </a:rPr>
              <a:t>. </a:t>
            </a:r>
            <a:r>
              <a:rPr sz="3200" spc="-140" dirty="0">
                <a:latin typeface="Arial"/>
                <a:cs typeface="Arial"/>
              </a:rPr>
              <a:t>Öyleki </a:t>
            </a:r>
            <a:r>
              <a:rPr sz="3200" spc="-170" dirty="0">
                <a:latin typeface="Arial"/>
                <a:cs typeface="Arial"/>
              </a:rPr>
              <a:t>eski  zamanlarda </a:t>
            </a:r>
            <a:r>
              <a:rPr sz="3200" spc="-135" dirty="0">
                <a:latin typeface="Arial"/>
                <a:cs typeface="Arial"/>
              </a:rPr>
              <a:t>bugünkü </a:t>
            </a:r>
            <a:r>
              <a:rPr sz="3200" spc="-110" dirty="0">
                <a:latin typeface="Arial"/>
                <a:cs typeface="Arial"/>
              </a:rPr>
              <a:t>kullanılan </a:t>
            </a:r>
            <a:r>
              <a:rPr sz="3200" spc="-155" dirty="0">
                <a:latin typeface="Arial"/>
                <a:cs typeface="Arial"/>
              </a:rPr>
              <a:t>para </a:t>
            </a:r>
            <a:r>
              <a:rPr sz="3200" spc="-20" dirty="0">
                <a:latin typeface="Arial"/>
                <a:cs typeface="Arial"/>
              </a:rPr>
              <a:t>birimi</a:t>
            </a:r>
            <a:r>
              <a:rPr sz="3200" spc="-170" dirty="0">
                <a:latin typeface="Arial"/>
                <a:cs typeface="Arial"/>
              </a:rPr>
              <a:t> </a:t>
            </a:r>
            <a:r>
              <a:rPr sz="3200" spc="-75" dirty="0">
                <a:latin typeface="Arial"/>
                <a:cs typeface="Arial"/>
              </a:rPr>
              <a:t>yoktu.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79114" y="324357"/>
            <a:ext cx="19888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i="0" spc="-210" dirty="0">
                <a:latin typeface="Trebuchet MS"/>
                <a:cs typeface="Trebuchet MS"/>
              </a:rPr>
              <a:t>İŞLETME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3014" y="1080261"/>
            <a:ext cx="8418195" cy="49644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114935" indent="-342900">
              <a:lnSpc>
                <a:spcPts val="259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20" dirty="0">
                <a:solidFill>
                  <a:srgbClr val="1F487C"/>
                </a:solidFill>
                <a:latin typeface="Trebuchet MS"/>
                <a:cs typeface="Trebuchet MS"/>
              </a:rPr>
              <a:t>İşletme</a:t>
            </a:r>
            <a:r>
              <a:rPr sz="2700" spc="-120" dirty="0">
                <a:solidFill>
                  <a:srgbClr val="1F487C"/>
                </a:solidFill>
                <a:latin typeface="Arial"/>
                <a:cs typeface="Arial"/>
              </a:rPr>
              <a:t>; </a:t>
            </a:r>
            <a:r>
              <a:rPr sz="2700" spc="-110" dirty="0">
                <a:latin typeface="Arial"/>
                <a:cs typeface="Arial"/>
              </a:rPr>
              <a:t>İnsanların </a:t>
            </a:r>
            <a:r>
              <a:rPr sz="2700" spc="-120" dirty="0">
                <a:latin typeface="Arial"/>
                <a:cs typeface="Arial"/>
              </a:rPr>
              <a:t>gereksinim duyduğu </a:t>
            </a:r>
            <a:r>
              <a:rPr sz="2700" spc="-190" dirty="0">
                <a:latin typeface="Arial"/>
                <a:cs typeface="Arial"/>
              </a:rPr>
              <a:t>ya </a:t>
            </a:r>
            <a:r>
              <a:rPr sz="2700" spc="-155" dirty="0">
                <a:latin typeface="Arial"/>
                <a:cs typeface="Arial"/>
              </a:rPr>
              <a:t>da </a:t>
            </a:r>
            <a:r>
              <a:rPr sz="2700" spc="-80" dirty="0">
                <a:latin typeface="Arial"/>
                <a:cs typeface="Arial"/>
              </a:rPr>
              <a:t>istediği</a:t>
            </a:r>
            <a:r>
              <a:rPr sz="2700" spc="-235" dirty="0">
                <a:latin typeface="Arial"/>
                <a:cs typeface="Arial"/>
              </a:rPr>
              <a:t> </a:t>
            </a:r>
            <a:r>
              <a:rPr sz="2700" spc="-95" dirty="0">
                <a:latin typeface="Arial"/>
                <a:cs typeface="Arial"/>
              </a:rPr>
              <a:t>mal  </a:t>
            </a:r>
            <a:r>
              <a:rPr sz="2700" spc="-160" dirty="0">
                <a:latin typeface="Arial"/>
                <a:cs typeface="Arial"/>
              </a:rPr>
              <a:t>ve </a:t>
            </a:r>
            <a:r>
              <a:rPr sz="2700" spc="-60" dirty="0">
                <a:latin typeface="Arial"/>
                <a:cs typeface="Arial"/>
              </a:rPr>
              <a:t>hizmetleri </a:t>
            </a:r>
            <a:r>
              <a:rPr sz="2700" spc="-180" dirty="0">
                <a:latin typeface="Arial"/>
                <a:cs typeface="Arial"/>
              </a:rPr>
              <a:t>sağlama</a:t>
            </a:r>
            <a:r>
              <a:rPr sz="2700" spc="-245" dirty="0">
                <a:latin typeface="Arial"/>
                <a:cs typeface="Arial"/>
              </a:rPr>
              <a:t> </a:t>
            </a:r>
            <a:r>
              <a:rPr sz="2700" spc="-60" dirty="0">
                <a:latin typeface="Arial"/>
                <a:cs typeface="Arial"/>
              </a:rPr>
              <a:t>etkinliğidir.</a:t>
            </a:r>
            <a:endParaRPr sz="2700">
              <a:latin typeface="Arial"/>
              <a:cs typeface="Arial"/>
            </a:endParaRPr>
          </a:p>
          <a:p>
            <a:pPr marL="355600" marR="188595" indent="-342900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50" dirty="0">
                <a:solidFill>
                  <a:srgbClr val="1F487C"/>
                </a:solidFill>
                <a:latin typeface="Trebuchet MS"/>
                <a:cs typeface="Trebuchet MS"/>
              </a:rPr>
              <a:t>İşletmeler </a:t>
            </a:r>
            <a:r>
              <a:rPr sz="2700" b="1" spc="-114" dirty="0">
                <a:solidFill>
                  <a:srgbClr val="1F487C"/>
                </a:solidFill>
                <a:latin typeface="Trebuchet MS"/>
                <a:cs typeface="Trebuchet MS"/>
              </a:rPr>
              <a:t>ise</a:t>
            </a:r>
            <a:r>
              <a:rPr sz="2700" spc="-114" dirty="0">
                <a:solidFill>
                  <a:srgbClr val="1F487C"/>
                </a:solidFill>
                <a:latin typeface="Arial"/>
                <a:cs typeface="Arial"/>
              </a:rPr>
              <a:t>; </a:t>
            </a:r>
            <a:r>
              <a:rPr sz="2700" spc="-110" dirty="0">
                <a:latin typeface="Arial"/>
                <a:cs typeface="Arial"/>
              </a:rPr>
              <a:t>İnsanlar </a:t>
            </a:r>
            <a:r>
              <a:rPr sz="2700" spc="-120" dirty="0">
                <a:latin typeface="Arial"/>
                <a:cs typeface="Arial"/>
              </a:rPr>
              <a:t>gereksinim </a:t>
            </a:r>
            <a:r>
              <a:rPr sz="2700" spc="-160" dirty="0">
                <a:latin typeface="Arial"/>
                <a:cs typeface="Arial"/>
              </a:rPr>
              <a:t>ve </a:t>
            </a:r>
            <a:r>
              <a:rPr sz="2700" spc="-80" dirty="0">
                <a:latin typeface="Arial"/>
                <a:cs typeface="Arial"/>
              </a:rPr>
              <a:t>ihtiyaçlarını  </a:t>
            </a:r>
            <a:r>
              <a:rPr sz="2700" spc="-145" dirty="0">
                <a:latin typeface="Arial"/>
                <a:cs typeface="Arial"/>
              </a:rPr>
              <a:t>karşılamak </a:t>
            </a:r>
            <a:r>
              <a:rPr sz="2700" spc="-65" dirty="0">
                <a:latin typeface="Arial"/>
                <a:cs typeface="Arial"/>
              </a:rPr>
              <a:t>için müşterilerine </a:t>
            </a:r>
            <a:r>
              <a:rPr sz="2700" spc="-95" dirty="0">
                <a:latin typeface="Arial"/>
                <a:cs typeface="Arial"/>
              </a:rPr>
              <a:t>mal </a:t>
            </a:r>
            <a:r>
              <a:rPr sz="2700" spc="-155" dirty="0">
                <a:latin typeface="Arial"/>
                <a:cs typeface="Arial"/>
              </a:rPr>
              <a:t>ve </a:t>
            </a:r>
            <a:r>
              <a:rPr sz="2700" spc="-80" dirty="0">
                <a:latin typeface="Arial"/>
                <a:cs typeface="Arial"/>
              </a:rPr>
              <a:t>hizmet</a:t>
            </a:r>
            <a:r>
              <a:rPr sz="2700" spc="-400" dirty="0">
                <a:latin typeface="Arial"/>
                <a:cs typeface="Arial"/>
              </a:rPr>
              <a:t> </a:t>
            </a:r>
            <a:r>
              <a:rPr sz="2700" spc="-130" dirty="0">
                <a:latin typeface="Arial"/>
                <a:cs typeface="Arial"/>
              </a:rPr>
              <a:t>sunmaktadır.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ts val="291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755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rebuchet MS"/>
                <a:cs typeface="Trebuchet MS"/>
              </a:rPr>
              <a:t>İ </a:t>
            </a:r>
            <a:r>
              <a:rPr sz="2700" b="1" u="heavy" spc="-15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rebuchet MS"/>
                <a:cs typeface="Trebuchet MS"/>
              </a:rPr>
              <a:t>şletme</a:t>
            </a:r>
            <a:r>
              <a:rPr sz="2700" b="1" u="heavy" spc="-24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90" dirty="0">
                <a:solidFill>
                  <a:srgbClr val="1F487C"/>
                </a:solidFill>
                <a:uFill>
                  <a:solidFill>
                    <a:srgbClr val="1F487C"/>
                  </a:solidFill>
                </a:uFill>
                <a:latin typeface="Trebuchet MS"/>
                <a:cs typeface="Trebuchet MS"/>
              </a:rPr>
              <a:t>Çerçevesinde;</a:t>
            </a:r>
            <a:endParaRPr sz="2700">
              <a:latin typeface="Trebuchet MS"/>
              <a:cs typeface="Trebuchet MS"/>
            </a:endParaRPr>
          </a:p>
          <a:p>
            <a:pPr marL="355600" marR="1206500">
              <a:lnSpc>
                <a:spcPct val="80000"/>
              </a:lnSpc>
              <a:spcBef>
                <a:spcPts val="325"/>
              </a:spcBef>
            </a:pPr>
            <a:r>
              <a:rPr sz="2700" b="1" spc="-204" dirty="0">
                <a:solidFill>
                  <a:srgbClr val="1F487C"/>
                </a:solidFill>
                <a:latin typeface="Trebuchet MS"/>
                <a:cs typeface="Trebuchet MS"/>
              </a:rPr>
              <a:t>Teknolojik Çevre </a:t>
            </a:r>
            <a:r>
              <a:rPr sz="2700" spc="-30" dirty="0">
                <a:solidFill>
                  <a:srgbClr val="1F487C"/>
                </a:solidFill>
                <a:latin typeface="Arial"/>
                <a:cs typeface="Arial"/>
              </a:rPr>
              <a:t>; </a:t>
            </a:r>
            <a:r>
              <a:rPr sz="2700" spc="-100" dirty="0">
                <a:latin typeface="Arial"/>
                <a:cs typeface="Arial"/>
              </a:rPr>
              <a:t>Teknolojinin </a:t>
            </a:r>
            <a:r>
              <a:rPr sz="2700" spc="-45" dirty="0">
                <a:latin typeface="Arial"/>
                <a:cs typeface="Arial"/>
              </a:rPr>
              <a:t>takibi</a:t>
            </a:r>
            <a:r>
              <a:rPr sz="2700" spc="-300" dirty="0">
                <a:latin typeface="Arial"/>
                <a:cs typeface="Arial"/>
              </a:rPr>
              <a:t> </a:t>
            </a:r>
            <a:r>
              <a:rPr sz="2700" spc="-125" dirty="0">
                <a:latin typeface="Arial"/>
                <a:cs typeface="Arial"/>
              </a:rPr>
              <a:t>çalışmaların  </a:t>
            </a:r>
            <a:r>
              <a:rPr sz="2700" spc="-145" dirty="0">
                <a:latin typeface="Arial"/>
                <a:cs typeface="Arial"/>
              </a:rPr>
              <a:t>yapılması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45" dirty="0">
                <a:solidFill>
                  <a:srgbClr val="1F487C"/>
                </a:solidFill>
                <a:latin typeface="Trebuchet MS"/>
                <a:cs typeface="Trebuchet MS"/>
              </a:rPr>
              <a:t>Politik</a:t>
            </a:r>
            <a:r>
              <a:rPr sz="2700" b="1" spc="-204" dirty="0">
                <a:solidFill>
                  <a:srgbClr val="1F487C"/>
                </a:solidFill>
                <a:latin typeface="Trebuchet MS"/>
                <a:cs typeface="Trebuchet MS"/>
              </a:rPr>
              <a:t> Çevre</a:t>
            </a:r>
            <a:endParaRPr sz="27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00" dirty="0">
                <a:solidFill>
                  <a:srgbClr val="1F487C"/>
                </a:solidFill>
                <a:latin typeface="Trebuchet MS"/>
                <a:cs typeface="Trebuchet MS"/>
              </a:rPr>
              <a:t>Doğal </a:t>
            </a:r>
            <a:r>
              <a:rPr sz="2700" b="1" spc="-210" dirty="0">
                <a:solidFill>
                  <a:srgbClr val="1F487C"/>
                </a:solidFill>
                <a:latin typeface="Trebuchet MS"/>
                <a:cs typeface="Trebuchet MS"/>
              </a:rPr>
              <a:t>Çevre</a:t>
            </a:r>
            <a:r>
              <a:rPr sz="2700" b="1" spc="-305" dirty="0">
                <a:solidFill>
                  <a:srgbClr val="1F487C"/>
                </a:solidFill>
                <a:latin typeface="Trebuchet MS"/>
                <a:cs typeface="Trebuchet MS"/>
              </a:rPr>
              <a:t> </a:t>
            </a:r>
            <a:r>
              <a:rPr sz="2700" spc="-140" dirty="0">
                <a:latin typeface="Arial"/>
                <a:cs typeface="Arial"/>
              </a:rPr>
              <a:t>;Ulaşım</a:t>
            </a:r>
            <a:endParaRPr sz="2700">
              <a:latin typeface="Arial"/>
              <a:cs typeface="Arial"/>
            </a:endParaRPr>
          </a:p>
          <a:p>
            <a:pPr marL="355600" marR="5080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25" dirty="0">
                <a:solidFill>
                  <a:srgbClr val="1F487C"/>
                </a:solidFill>
                <a:latin typeface="Trebuchet MS"/>
                <a:cs typeface="Trebuchet MS"/>
              </a:rPr>
              <a:t>Sosyal </a:t>
            </a:r>
            <a:r>
              <a:rPr sz="2700" b="1" spc="-204" dirty="0">
                <a:solidFill>
                  <a:srgbClr val="1F487C"/>
                </a:solidFill>
                <a:latin typeface="Trebuchet MS"/>
                <a:cs typeface="Trebuchet MS"/>
              </a:rPr>
              <a:t>Çevre </a:t>
            </a:r>
            <a:r>
              <a:rPr sz="2700" spc="-30" dirty="0">
                <a:solidFill>
                  <a:srgbClr val="1F487C"/>
                </a:solidFill>
                <a:latin typeface="Arial"/>
                <a:cs typeface="Arial"/>
              </a:rPr>
              <a:t>; </a:t>
            </a:r>
            <a:r>
              <a:rPr sz="2700" spc="-145" dirty="0">
                <a:latin typeface="Arial"/>
                <a:cs typeface="Arial"/>
              </a:rPr>
              <a:t>Çalıştırılacak </a:t>
            </a:r>
            <a:r>
              <a:rPr sz="2700" spc="-105" dirty="0">
                <a:latin typeface="Arial"/>
                <a:cs typeface="Arial"/>
              </a:rPr>
              <a:t>insanların </a:t>
            </a:r>
            <a:r>
              <a:rPr sz="2700" spc="-30" dirty="0">
                <a:latin typeface="Arial"/>
                <a:cs typeface="Arial"/>
              </a:rPr>
              <a:t>temini </a:t>
            </a:r>
            <a:r>
              <a:rPr sz="2700" spc="-80" dirty="0">
                <a:latin typeface="Arial"/>
                <a:cs typeface="Arial"/>
              </a:rPr>
              <a:t>hizmet</a:t>
            </a:r>
            <a:r>
              <a:rPr sz="2700" spc="-505" dirty="0">
                <a:latin typeface="Arial"/>
                <a:cs typeface="Arial"/>
              </a:rPr>
              <a:t> </a:t>
            </a:r>
            <a:r>
              <a:rPr sz="2700" spc="-114" dirty="0">
                <a:latin typeface="Arial"/>
                <a:cs typeface="Arial"/>
              </a:rPr>
              <a:t>veren  </a:t>
            </a:r>
            <a:r>
              <a:rPr sz="2700" spc="-100" dirty="0">
                <a:latin typeface="Arial"/>
                <a:cs typeface="Arial"/>
              </a:rPr>
              <a:t>insanlar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55" dirty="0">
                <a:solidFill>
                  <a:srgbClr val="1F487C"/>
                </a:solidFill>
                <a:latin typeface="Trebuchet MS"/>
                <a:cs typeface="Trebuchet MS"/>
              </a:rPr>
              <a:t>Ekonomik </a:t>
            </a:r>
            <a:r>
              <a:rPr sz="2700" b="1" spc="-204" dirty="0">
                <a:solidFill>
                  <a:srgbClr val="1F487C"/>
                </a:solidFill>
                <a:latin typeface="Trebuchet MS"/>
                <a:cs typeface="Trebuchet MS"/>
              </a:rPr>
              <a:t>Çevre </a:t>
            </a:r>
            <a:r>
              <a:rPr sz="2700" spc="-30" dirty="0">
                <a:solidFill>
                  <a:srgbClr val="1F487C"/>
                </a:solidFill>
                <a:latin typeface="Arial"/>
                <a:cs typeface="Arial"/>
              </a:rPr>
              <a:t>;</a:t>
            </a:r>
            <a:r>
              <a:rPr sz="2700" spc="-180" dirty="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sz="2700" spc="-155" dirty="0">
                <a:latin typeface="Arial"/>
                <a:cs typeface="Arial"/>
              </a:rPr>
              <a:t>Enflasyon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spc="-175" dirty="0">
                <a:solidFill>
                  <a:srgbClr val="1F487C"/>
                </a:solidFill>
                <a:latin typeface="Trebuchet MS"/>
                <a:cs typeface="Trebuchet MS"/>
              </a:rPr>
              <a:t>Yasal </a:t>
            </a:r>
            <a:r>
              <a:rPr sz="2700" b="1" spc="-204" dirty="0">
                <a:solidFill>
                  <a:srgbClr val="1F487C"/>
                </a:solidFill>
                <a:latin typeface="Trebuchet MS"/>
                <a:cs typeface="Trebuchet MS"/>
              </a:rPr>
              <a:t>Çevre </a:t>
            </a:r>
            <a:r>
              <a:rPr sz="2700" spc="-30" dirty="0">
                <a:solidFill>
                  <a:srgbClr val="1F487C"/>
                </a:solidFill>
                <a:latin typeface="Arial"/>
                <a:cs typeface="Arial"/>
              </a:rPr>
              <a:t>: </a:t>
            </a:r>
            <a:r>
              <a:rPr sz="2700" spc="-155" dirty="0">
                <a:latin typeface="Arial"/>
                <a:cs typeface="Arial"/>
              </a:rPr>
              <a:t>Kanunlar, </a:t>
            </a:r>
            <a:r>
              <a:rPr sz="2700" spc="-105" dirty="0">
                <a:latin typeface="Arial"/>
                <a:cs typeface="Arial"/>
              </a:rPr>
              <a:t>Yönetmelikler </a:t>
            </a:r>
            <a:r>
              <a:rPr sz="2700" spc="-175" dirty="0">
                <a:latin typeface="Arial"/>
                <a:cs typeface="Arial"/>
              </a:rPr>
              <a:t>yasal</a:t>
            </a:r>
            <a:r>
              <a:rPr sz="2700" spc="-325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yaptırımlar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2542" y="283590"/>
            <a:ext cx="35191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0" dirty="0"/>
              <a:t>İşletmenin </a:t>
            </a:r>
            <a:r>
              <a:rPr sz="3200" spc="-204" dirty="0"/>
              <a:t>Türleri</a:t>
            </a:r>
            <a:r>
              <a:rPr sz="3200" spc="-185" dirty="0"/>
              <a:t> </a:t>
            </a:r>
            <a:r>
              <a:rPr sz="3200" spc="-100" dirty="0"/>
              <a:t>(1)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293014" y="866013"/>
            <a:ext cx="7709534" cy="5375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15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1</a:t>
            </a:r>
            <a:r>
              <a:rPr sz="2700" b="1" u="heavy" spc="-10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.EKONOMİK AÇIDAN </a:t>
            </a:r>
            <a:r>
              <a:rPr sz="2700" b="1" u="heavy" spc="-1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700" b="1" u="heavy" spc="-4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9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TÜRLERİ;</a:t>
            </a:r>
            <a:endParaRPr sz="27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45" dirty="0">
                <a:latin typeface="Arial"/>
                <a:cs typeface="Arial"/>
              </a:rPr>
              <a:t>Mal </a:t>
            </a:r>
            <a:r>
              <a:rPr sz="2700" spc="-90" dirty="0">
                <a:latin typeface="Arial"/>
                <a:cs typeface="Arial"/>
              </a:rPr>
              <a:t>Üreten</a:t>
            </a:r>
            <a:r>
              <a:rPr sz="2700" spc="-254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85" dirty="0">
                <a:latin typeface="Arial"/>
                <a:cs typeface="Arial"/>
              </a:rPr>
              <a:t>Pazarlama </a:t>
            </a:r>
            <a:r>
              <a:rPr sz="2700" spc="-90" dirty="0">
                <a:latin typeface="Arial"/>
                <a:cs typeface="Arial"/>
              </a:rPr>
              <a:t>Üreten</a:t>
            </a:r>
            <a:r>
              <a:rPr sz="2700" spc="-130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10" dirty="0">
                <a:latin typeface="Arial"/>
                <a:cs typeface="Arial"/>
              </a:rPr>
              <a:t>Hizmet </a:t>
            </a:r>
            <a:r>
              <a:rPr sz="2700" spc="-90" dirty="0">
                <a:latin typeface="Arial"/>
                <a:cs typeface="Arial"/>
              </a:rPr>
              <a:t>Üreten</a:t>
            </a:r>
            <a:r>
              <a:rPr sz="2700" spc="-204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b="1" u="heavy" spc="-15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2</a:t>
            </a:r>
            <a:r>
              <a:rPr sz="2700" b="1" u="heavy" spc="-1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.ÇALIŞMA </a:t>
            </a:r>
            <a:r>
              <a:rPr sz="2700" b="1" u="heavy" spc="-14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KONULARI </a:t>
            </a:r>
            <a:r>
              <a:rPr sz="2700" b="1" u="heavy" spc="-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700" b="1" u="heavy" spc="-1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700" b="1" u="heavy" spc="-47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8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7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90" dirty="0">
                <a:latin typeface="Arial"/>
                <a:cs typeface="Arial"/>
              </a:rPr>
              <a:t>Tarım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14" dirty="0">
                <a:latin typeface="Arial"/>
                <a:cs typeface="Arial"/>
              </a:rPr>
              <a:t>Endüstri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14" dirty="0">
                <a:latin typeface="Arial"/>
                <a:cs typeface="Arial"/>
              </a:rPr>
              <a:t>Ticaret</a:t>
            </a:r>
            <a:r>
              <a:rPr sz="2700" spc="-175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10" dirty="0">
                <a:latin typeface="Arial"/>
                <a:cs typeface="Arial"/>
              </a:rPr>
              <a:t>Ulaştırma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85" dirty="0">
                <a:latin typeface="Arial"/>
                <a:cs typeface="Arial"/>
              </a:rPr>
              <a:t>Finans</a:t>
            </a:r>
            <a:r>
              <a:rPr sz="2700" spc="-170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55" dirty="0">
                <a:latin typeface="Arial"/>
                <a:cs typeface="Arial"/>
              </a:rPr>
              <a:t>Turizm</a:t>
            </a:r>
            <a:r>
              <a:rPr sz="2700" spc="-160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2700" spc="-110" dirty="0">
                <a:latin typeface="Arial"/>
                <a:cs typeface="Arial"/>
              </a:rPr>
              <a:t>Hizmet</a:t>
            </a:r>
            <a:r>
              <a:rPr sz="2700" spc="-160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55" dirty="0">
                <a:latin typeface="Arial"/>
                <a:cs typeface="Arial"/>
              </a:rPr>
              <a:t>Kira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65" dirty="0">
                <a:latin typeface="Arial"/>
                <a:cs typeface="Arial"/>
              </a:rPr>
              <a:t>İşletmeleri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7276" y="285699"/>
            <a:ext cx="395414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225" dirty="0"/>
              <a:t>İşletmenin </a:t>
            </a:r>
            <a:r>
              <a:rPr sz="3600" spc="-229" dirty="0"/>
              <a:t>Türleri</a:t>
            </a:r>
            <a:r>
              <a:rPr sz="3600" spc="-200" dirty="0"/>
              <a:t> </a:t>
            </a:r>
            <a:r>
              <a:rPr sz="3600" spc="-110" dirty="0"/>
              <a:t>(2)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93014" y="931291"/>
            <a:ext cx="6957059" cy="5491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ts val="251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u="heavy" spc="-12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3</a:t>
            </a:r>
            <a:r>
              <a:rPr sz="2200" b="1" u="heavy" spc="-1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.SERMAYE </a:t>
            </a:r>
            <a:r>
              <a:rPr sz="2200" b="1" u="heavy" spc="-10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SAHİPLİĞİ </a:t>
            </a:r>
            <a:r>
              <a:rPr sz="2200" b="1" u="heavy" spc="-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200" b="1" u="heavy" spc="-1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200" b="1" u="heavy" spc="-35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u="heavy" spc="-15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70" dirty="0">
                <a:latin typeface="Arial"/>
                <a:cs typeface="Arial"/>
              </a:rPr>
              <a:t>Özel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75" dirty="0">
                <a:latin typeface="Arial"/>
                <a:cs typeface="Arial"/>
              </a:rPr>
              <a:t>Kamu</a:t>
            </a:r>
            <a:r>
              <a:rPr sz="2200" spc="-185" dirty="0">
                <a:latin typeface="Arial"/>
                <a:cs typeface="Arial"/>
              </a:rPr>
              <a:t> </a:t>
            </a:r>
            <a:r>
              <a:rPr sz="2200" spc="-55" dirty="0">
                <a:latin typeface="Arial"/>
                <a:cs typeface="Arial"/>
              </a:rPr>
              <a:t>İşletmeleri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55" dirty="0">
                <a:latin typeface="Arial"/>
                <a:cs typeface="Arial"/>
              </a:rPr>
              <a:t>Karma</a:t>
            </a:r>
            <a:r>
              <a:rPr sz="2200" spc="-16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90" dirty="0">
                <a:latin typeface="Arial"/>
                <a:cs typeface="Arial"/>
              </a:rPr>
              <a:t>Yabancı </a:t>
            </a:r>
            <a:r>
              <a:rPr sz="2200" spc="-125" dirty="0">
                <a:latin typeface="Arial"/>
                <a:cs typeface="Arial"/>
              </a:rPr>
              <a:t>Sermayeli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u="heavy" spc="-12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4</a:t>
            </a:r>
            <a:r>
              <a:rPr sz="2200" b="1" u="heavy" spc="-19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.YASALAR </a:t>
            </a:r>
            <a:r>
              <a:rPr sz="2200" b="1" u="heavy" spc="-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200" b="1" u="heavy" spc="-1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200" b="1" u="heavy" spc="-2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u="heavy" spc="-1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380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40" dirty="0">
                <a:latin typeface="Arial"/>
                <a:cs typeface="Arial"/>
              </a:rPr>
              <a:t>Türk </a:t>
            </a:r>
            <a:r>
              <a:rPr sz="2200" spc="-65" dirty="0">
                <a:latin typeface="Arial"/>
                <a:cs typeface="Arial"/>
              </a:rPr>
              <a:t>Medeni </a:t>
            </a:r>
            <a:r>
              <a:rPr sz="2200" spc="-135" dirty="0">
                <a:latin typeface="Arial"/>
                <a:cs typeface="Arial"/>
              </a:rPr>
              <a:t>Kanunu </a:t>
            </a:r>
            <a:r>
              <a:rPr sz="2200" spc="-165" dirty="0">
                <a:latin typeface="Arial"/>
                <a:cs typeface="Arial"/>
              </a:rPr>
              <a:t>Kapsamına </a:t>
            </a:r>
            <a:r>
              <a:rPr sz="2200" spc="-105" dirty="0">
                <a:latin typeface="Arial"/>
                <a:cs typeface="Arial"/>
              </a:rPr>
              <a:t>Giren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90" dirty="0">
                <a:latin typeface="Arial"/>
                <a:cs typeface="Arial"/>
              </a:rPr>
              <a:t>Borçlar </a:t>
            </a:r>
            <a:r>
              <a:rPr sz="2200" spc="-140" dirty="0">
                <a:latin typeface="Arial"/>
                <a:cs typeface="Arial"/>
              </a:rPr>
              <a:t>Kanunu </a:t>
            </a:r>
            <a:r>
              <a:rPr sz="2200" spc="-165" dirty="0">
                <a:latin typeface="Arial"/>
                <a:cs typeface="Arial"/>
              </a:rPr>
              <a:t>Kapsamına </a:t>
            </a:r>
            <a:r>
              <a:rPr sz="2200" spc="-105" dirty="0">
                <a:latin typeface="Arial"/>
                <a:cs typeface="Arial"/>
              </a:rPr>
              <a:t>Giren</a:t>
            </a:r>
            <a:r>
              <a:rPr sz="2200" spc="-11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40" dirty="0">
                <a:latin typeface="Arial"/>
                <a:cs typeface="Arial"/>
              </a:rPr>
              <a:t>Türk </a:t>
            </a:r>
            <a:r>
              <a:rPr sz="2200" spc="-95" dirty="0">
                <a:latin typeface="Arial"/>
                <a:cs typeface="Arial"/>
              </a:rPr>
              <a:t>Ticaret </a:t>
            </a:r>
            <a:r>
              <a:rPr sz="2200" spc="-140" dirty="0">
                <a:latin typeface="Arial"/>
                <a:cs typeface="Arial"/>
              </a:rPr>
              <a:t>Kanunu </a:t>
            </a:r>
            <a:r>
              <a:rPr sz="2200" spc="-165" dirty="0">
                <a:latin typeface="Arial"/>
                <a:cs typeface="Arial"/>
              </a:rPr>
              <a:t>Kapsamına </a:t>
            </a:r>
            <a:r>
              <a:rPr sz="2200" spc="-105" dirty="0">
                <a:latin typeface="Arial"/>
                <a:cs typeface="Arial"/>
              </a:rPr>
              <a:t>Giren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65" dirty="0">
                <a:latin typeface="Arial"/>
                <a:cs typeface="Arial"/>
              </a:rPr>
              <a:t>Kooperatifler </a:t>
            </a:r>
            <a:r>
              <a:rPr sz="2200" spc="-140" dirty="0">
                <a:latin typeface="Arial"/>
                <a:cs typeface="Arial"/>
              </a:rPr>
              <a:t>Kanunu </a:t>
            </a:r>
            <a:r>
              <a:rPr sz="2200" spc="-165" dirty="0">
                <a:latin typeface="Arial"/>
                <a:cs typeface="Arial"/>
              </a:rPr>
              <a:t>Kapsamına </a:t>
            </a:r>
            <a:r>
              <a:rPr sz="2200" spc="-105" dirty="0">
                <a:latin typeface="Arial"/>
                <a:cs typeface="Arial"/>
              </a:rPr>
              <a:t>Giren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10" dirty="0">
                <a:latin typeface="Arial"/>
                <a:cs typeface="Arial"/>
              </a:rPr>
              <a:t>Diğer </a:t>
            </a:r>
            <a:r>
              <a:rPr sz="2200" spc="-180" dirty="0">
                <a:latin typeface="Arial"/>
                <a:cs typeface="Arial"/>
              </a:rPr>
              <a:t>Yasalar </a:t>
            </a:r>
            <a:r>
              <a:rPr sz="2200" spc="-140" dirty="0">
                <a:latin typeface="Arial"/>
                <a:cs typeface="Arial"/>
              </a:rPr>
              <a:t>kapsamına </a:t>
            </a:r>
            <a:r>
              <a:rPr sz="2200" spc="-105" dirty="0">
                <a:latin typeface="Arial"/>
                <a:cs typeface="Arial"/>
              </a:rPr>
              <a:t>Giren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200" b="1" u="heavy" spc="-12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5</a:t>
            </a:r>
            <a:r>
              <a:rPr sz="2200" b="1" u="heavy" spc="-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.EKONOMİK </a:t>
            </a:r>
            <a:r>
              <a:rPr sz="2200" b="1" u="heavy" spc="-1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BİRLEŞMELER </a:t>
            </a:r>
            <a:r>
              <a:rPr sz="2200" b="1" u="heavy" spc="-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200" b="1" u="heavy" spc="-11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200" b="1" u="heavy" spc="-32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200" b="1" u="heavy" spc="-15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200">
              <a:latin typeface="Trebuchet MS"/>
              <a:cs typeface="Trebuchet MS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90" dirty="0">
                <a:latin typeface="Arial"/>
                <a:cs typeface="Arial"/>
              </a:rPr>
              <a:t>Centilmen </a:t>
            </a:r>
            <a:r>
              <a:rPr sz="2200" spc="-140" dirty="0">
                <a:latin typeface="Arial"/>
                <a:cs typeface="Arial"/>
              </a:rPr>
              <a:t>Anlaşması </a:t>
            </a:r>
            <a:r>
              <a:rPr sz="2200" spc="-210" dirty="0">
                <a:latin typeface="Arial"/>
                <a:cs typeface="Arial"/>
              </a:rPr>
              <a:t>Yapan</a:t>
            </a:r>
            <a:r>
              <a:rPr sz="2200" spc="-120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120" dirty="0">
                <a:latin typeface="Arial"/>
                <a:cs typeface="Arial"/>
              </a:rPr>
              <a:t>Konsorsiyum </a:t>
            </a:r>
            <a:r>
              <a:rPr sz="2200" spc="-210" dirty="0">
                <a:latin typeface="Arial"/>
                <a:cs typeface="Arial"/>
              </a:rPr>
              <a:t>Yapan</a:t>
            </a:r>
            <a:r>
              <a:rPr sz="2200" spc="-125" dirty="0">
                <a:latin typeface="Arial"/>
                <a:cs typeface="Arial"/>
              </a:rPr>
              <a:t> </a:t>
            </a:r>
            <a:r>
              <a:rPr sz="2200" spc="-65" dirty="0">
                <a:latin typeface="Arial"/>
                <a:cs typeface="Arial"/>
              </a:rPr>
              <a:t>İşletmeler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70" dirty="0">
                <a:latin typeface="Arial"/>
                <a:cs typeface="Arial"/>
              </a:rPr>
              <a:t>Karteller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90" dirty="0">
                <a:latin typeface="Arial"/>
                <a:cs typeface="Arial"/>
              </a:rPr>
              <a:t>Tröstler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375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70" dirty="0">
                <a:latin typeface="Arial"/>
                <a:cs typeface="Arial"/>
              </a:rPr>
              <a:t>Holdingler</a:t>
            </a:r>
            <a:endParaRPr sz="2200">
              <a:latin typeface="Arial"/>
              <a:cs typeface="Arial"/>
            </a:endParaRPr>
          </a:p>
          <a:p>
            <a:pPr marL="355600" indent="-342900">
              <a:lnSpc>
                <a:spcPts val="2510"/>
              </a:lnSpc>
              <a:buChar char="•"/>
              <a:tabLst>
                <a:tab pos="354965" algn="l"/>
                <a:tab pos="355600" algn="l"/>
              </a:tabLst>
            </a:pPr>
            <a:r>
              <a:rPr sz="2200" spc="-235" dirty="0">
                <a:latin typeface="Arial"/>
                <a:cs typeface="Arial"/>
              </a:rPr>
              <a:t>Tam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80" dirty="0">
                <a:latin typeface="Arial"/>
                <a:cs typeface="Arial"/>
              </a:rPr>
              <a:t>Birleşmeler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12542" y="318973"/>
            <a:ext cx="35179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95" dirty="0"/>
              <a:t>İşletmenin </a:t>
            </a:r>
            <a:r>
              <a:rPr sz="3200" spc="-204" dirty="0"/>
              <a:t>Türleri</a:t>
            </a:r>
            <a:r>
              <a:rPr sz="3200" spc="-229" dirty="0"/>
              <a:t> </a:t>
            </a:r>
            <a:r>
              <a:rPr sz="3200" spc="-100" dirty="0"/>
              <a:t>(3)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64642" y="929854"/>
            <a:ext cx="7624445" cy="545846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4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u="heavy" spc="-6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u="heavy" spc="-17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6.DÜNYA </a:t>
            </a:r>
            <a:r>
              <a:rPr sz="2700" b="1" u="heavy" spc="-6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EKONOMİSİ </a:t>
            </a:r>
            <a:r>
              <a:rPr sz="2700" b="1" u="heavy" spc="-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700" b="1" u="heavy" spc="-1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700" b="1" u="heavy" spc="-5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8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7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33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30" dirty="0">
                <a:latin typeface="Arial"/>
                <a:cs typeface="Arial"/>
              </a:rPr>
              <a:t>Ulusal</a:t>
            </a:r>
            <a:r>
              <a:rPr sz="2700" spc="-160" dirty="0">
                <a:latin typeface="Arial"/>
                <a:cs typeface="Arial"/>
              </a:rPr>
              <a:t> </a:t>
            </a:r>
            <a:r>
              <a:rPr sz="2700" spc="-70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05" dirty="0">
                <a:latin typeface="Arial"/>
                <a:cs typeface="Arial"/>
              </a:rPr>
              <a:t>Uluslar </a:t>
            </a:r>
            <a:r>
              <a:rPr sz="2700" spc="-175" dirty="0">
                <a:latin typeface="Arial"/>
                <a:cs typeface="Arial"/>
              </a:rPr>
              <a:t>arası</a:t>
            </a:r>
            <a:r>
              <a:rPr sz="2700" spc="-200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245" dirty="0">
                <a:latin typeface="Arial"/>
                <a:cs typeface="Arial"/>
              </a:rPr>
              <a:t>Çok </a:t>
            </a:r>
            <a:r>
              <a:rPr sz="2700" spc="-110" dirty="0">
                <a:latin typeface="Arial"/>
                <a:cs typeface="Arial"/>
              </a:rPr>
              <a:t>Uluslu</a:t>
            </a:r>
            <a:r>
              <a:rPr sz="2700" spc="-45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33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u="heavy" spc="-6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u="heavy" spc="-18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7.BÜYÜKLÜKLERİNE </a:t>
            </a:r>
            <a:r>
              <a:rPr sz="2700" b="1" u="heavy" spc="-13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GÖRE </a:t>
            </a:r>
            <a:r>
              <a:rPr sz="2700" b="1" u="heavy" spc="-1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700" b="1" u="heavy" spc="-32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7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245" dirty="0">
                <a:latin typeface="Arial"/>
                <a:cs typeface="Arial"/>
              </a:rPr>
              <a:t>Cüce</a:t>
            </a:r>
            <a:r>
              <a:rPr sz="2700" spc="-160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90" dirty="0">
                <a:latin typeface="Arial"/>
                <a:cs typeface="Arial"/>
              </a:rPr>
              <a:t>Küçük</a:t>
            </a:r>
            <a:r>
              <a:rPr sz="2700" spc="-180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00" dirty="0">
                <a:latin typeface="Arial"/>
                <a:cs typeface="Arial"/>
              </a:rPr>
              <a:t>Orta Büyüklükte</a:t>
            </a:r>
            <a:r>
              <a:rPr sz="2700" spc="-204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150" dirty="0">
                <a:latin typeface="Arial"/>
                <a:cs typeface="Arial"/>
              </a:rPr>
              <a:t>Büyük</a:t>
            </a:r>
            <a:r>
              <a:rPr sz="2700" spc="-170" dirty="0">
                <a:latin typeface="Arial"/>
                <a:cs typeface="Arial"/>
              </a:rPr>
              <a:t> </a:t>
            </a:r>
            <a:r>
              <a:rPr sz="2700" spc="-75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325"/>
              </a:spcBef>
              <a:buChar char="•"/>
              <a:tabLst>
                <a:tab pos="354965" algn="l"/>
                <a:tab pos="355600" algn="l"/>
              </a:tabLst>
            </a:pPr>
            <a:r>
              <a:rPr sz="2700" spc="-200" dirty="0">
                <a:latin typeface="Arial"/>
                <a:cs typeface="Arial"/>
              </a:rPr>
              <a:t>Dev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70" dirty="0">
                <a:latin typeface="Arial"/>
                <a:cs typeface="Arial"/>
              </a:rPr>
              <a:t>İşletmeler</a:t>
            </a:r>
            <a:endParaRPr sz="27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u="heavy" spc="-6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u="heavy" spc="-19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8.ÜRETTİKLERİ </a:t>
            </a:r>
            <a:r>
              <a:rPr sz="2700" b="1" u="heavy" spc="-2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MAL </a:t>
            </a:r>
            <a:r>
              <a:rPr sz="2700" b="1" u="heavy" spc="-15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VE </a:t>
            </a:r>
            <a:r>
              <a:rPr sz="2700" b="1" u="heavy" spc="-10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HİZMET </a:t>
            </a:r>
            <a:r>
              <a:rPr sz="2700" b="1" u="heavy" spc="-114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ÇEŞİDİNE</a:t>
            </a:r>
            <a:r>
              <a:rPr sz="2700" b="1" u="heavy" spc="-59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3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GÖRE</a:t>
            </a:r>
            <a:endParaRPr sz="2700">
              <a:latin typeface="Trebuchet MS"/>
              <a:cs typeface="Trebuchet MS"/>
            </a:endParaRPr>
          </a:p>
          <a:p>
            <a:pPr marL="354965" indent="-342265">
              <a:lnSpc>
                <a:spcPct val="100000"/>
              </a:lnSpc>
              <a:spcBef>
                <a:spcPts val="3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u="heavy" spc="-6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700" b="1" u="heavy" spc="-204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9.TÜKETİCİLERİ </a:t>
            </a:r>
            <a:r>
              <a:rPr sz="2700" b="1" u="heavy" spc="-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AÇISINDAN </a:t>
            </a:r>
            <a:r>
              <a:rPr sz="2700" b="1" u="heavy" spc="-130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İŞLETME</a:t>
            </a:r>
            <a:r>
              <a:rPr sz="2700" b="1" u="heavy" spc="-32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 </a:t>
            </a:r>
            <a:r>
              <a:rPr sz="2700" b="1" u="heavy" spc="-18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TÜRLERİ</a:t>
            </a:r>
            <a:endParaRPr sz="2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714500"/>
            <a:ext cx="9144000" cy="4429760"/>
          </a:xfrm>
          <a:custGeom>
            <a:avLst/>
            <a:gdLst/>
            <a:ahLst/>
            <a:cxnLst/>
            <a:rect l="l" t="t" r="r" b="b"/>
            <a:pathLst>
              <a:path w="9144000" h="4429760">
                <a:moveTo>
                  <a:pt x="8405749" y="0"/>
                </a:moveTo>
                <a:lnTo>
                  <a:pt x="738212" y="0"/>
                </a:lnTo>
                <a:lnTo>
                  <a:pt x="689674" y="1569"/>
                </a:lnTo>
                <a:lnTo>
                  <a:pt x="641974" y="6215"/>
                </a:lnTo>
                <a:lnTo>
                  <a:pt x="595210" y="13838"/>
                </a:lnTo>
                <a:lnTo>
                  <a:pt x="549479" y="24342"/>
                </a:lnTo>
                <a:lnTo>
                  <a:pt x="504878" y="37629"/>
                </a:lnTo>
                <a:lnTo>
                  <a:pt x="461505" y="53603"/>
                </a:lnTo>
                <a:lnTo>
                  <a:pt x="419456" y="72166"/>
                </a:lnTo>
                <a:lnTo>
                  <a:pt x="378830" y="93221"/>
                </a:lnTo>
                <a:lnTo>
                  <a:pt x="339722" y="116671"/>
                </a:lnTo>
                <a:lnTo>
                  <a:pt x="302232" y="142418"/>
                </a:lnTo>
                <a:lnTo>
                  <a:pt x="266455" y="170366"/>
                </a:lnTo>
                <a:lnTo>
                  <a:pt x="232489" y="200417"/>
                </a:lnTo>
                <a:lnTo>
                  <a:pt x="200431" y="232474"/>
                </a:lnTo>
                <a:lnTo>
                  <a:pt x="170379" y="266440"/>
                </a:lnTo>
                <a:lnTo>
                  <a:pt x="142431" y="302218"/>
                </a:lnTo>
                <a:lnTo>
                  <a:pt x="116682" y="339710"/>
                </a:lnTo>
                <a:lnTo>
                  <a:pt x="93230" y="378819"/>
                </a:lnTo>
                <a:lnTo>
                  <a:pt x="72174" y="419448"/>
                </a:lnTo>
                <a:lnTo>
                  <a:pt x="53609" y="461501"/>
                </a:lnTo>
                <a:lnTo>
                  <a:pt x="37634" y="504878"/>
                </a:lnTo>
                <a:lnTo>
                  <a:pt x="24345" y="549485"/>
                </a:lnTo>
                <a:lnTo>
                  <a:pt x="13840" y="595222"/>
                </a:lnTo>
                <a:lnTo>
                  <a:pt x="6216" y="641994"/>
                </a:lnTo>
                <a:lnTo>
                  <a:pt x="1570" y="689702"/>
                </a:lnTo>
                <a:lnTo>
                  <a:pt x="0" y="738251"/>
                </a:lnTo>
                <a:lnTo>
                  <a:pt x="0" y="3690874"/>
                </a:lnTo>
                <a:lnTo>
                  <a:pt x="1570" y="3739418"/>
                </a:lnTo>
                <a:lnTo>
                  <a:pt x="6216" y="3787123"/>
                </a:lnTo>
                <a:lnTo>
                  <a:pt x="13840" y="3833892"/>
                </a:lnTo>
                <a:lnTo>
                  <a:pt x="24345" y="3879627"/>
                </a:lnTo>
                <a:lnTo>
                  <a:pt x="37634" y="3924232"/>
                </a:lnTo>
                <a:lnTo>
                  <a:pt x="53609" y="3967609"/>
                </a:lnTo>
                <a:lnTo>
                  <a:pt x="72174" y="4009661"/>
                </a:lnTo>
                <a:lnTo>
                  <a:pt x="93230" y="4050291"/>
                </a:lnTo>
                <a:lnTo>
                  <a:pt x="116682" y="4089401"/>
                </a:lnTo>
                <a:lnTo>
                  <a:pt x="142431" y="4126894"/>
                </a:lnTo>
                <a:lnTo>
                  <a:pt x="170379" y="4162673"/>
                </a:lnTo>
                <a:lnTo>
                  <a:pt x="200431" y="4196641"/>
                </a:lnTo>
                <a:lnTo>
                  <a:pt x="232489" y="4228700"/>
                </a:lnTo>
                <a:lnTo>
                  <a:pt x="266455" y="4258753"/>
                </a:lnTo>
                <a:lnTo>
                  <a:pt x="302232" y="4286703"/>
                </a:lnTo>
                <a:lnTo>
                  <a:pt x="339722" y="4312453"/>
                </a:lnTo>
                <a:lnTo>
                  <a:pt x="378830" y="4335905"/>
                </a:lnTo>
                <a:lnTo>
                  <a:pt x="419456" y="4356962"/>
                </a:lnTo>
                <a:lnTo>
                  <a:pt x="461505" y="4375527"/>
                </a:lnTo>
                <a:lnTo>
                  <a:pt x="504878" y="4391503"/>
                </a:lnTo>
                <a:lnTo>
                  <a:pt x="549479" y="4404792"/>
                </a:lnTo>
                <a:lnTo>
                  <a:pt x="595210" y="4415297"/>
                </a:lnTo>
                <a:lnTo>
                  <a:pt x="641974" y="4422921"/>
                </a:lnTo>
                <a:lnTo>
                  <a:pt x="689674" y="4427567"/>
                </a:lnTo>
                <a:lnTo>
                  <a:pt x="738212" y="4429137"/>
                </a:lnTo>
                <a:lnTo>
                  <a:pt x="8405749" y="4429137"/>
                </a:lnTo>
                <a:lnTo>
                  <a:pt x="8454297" y="4427567"/>
                </a:lnTo>
                <a:lnTo>
                  <a:pt x="8502005" y="4422921"/>
                </a:lnTo>
                <a:lnTo>
                  <a:pt x="8548777" y="4415297"/>
                </a:lnTo>
                <a:lnTo>
                  <a:pt x="8594514" y="4404792"/>
                </a:lnTo>
                <a:lnTo>
                  <a:pt x="8639121" y="4391503"/>
                </a:lnTo>
                <a:lnTo>
                  <a:pt x="8682498" y="4375527"/>
                </a:lnTo>
                <a:lnTo>
                  <a:pt x="8724551" y="4356962"/>
                </a:lnTo>
                <a:lnTo>
                  <a:pt x="8765180" y="4335905"/>
                </a:lnTo>
                <a:lnTo>
                  <a:pt x="8804289" y="4312453"/>
                </a:lnTo>
                <a:lnTo>
                  <a:pt x="8841781" y="4286703"/>
                </a:lnTo>
                <a:lnTo>
                  <a:pt x="8877559" y="4258753"/>
                </a:lnTo>
                <a:lnTo>
                  <a:pt x="8911525" y="4228700"/>
                </a:lnTo>
                <a:lnTo>
                  <a:pt x="8943582" y="4196641"/>
                </a:lnTo>
                <a:lnTo>
                  <a:pt x="8973633" y="4162673"/>
                </a:lnTo>
                <a:lnTo>
                  <a:pt x="9001581" y="4126894"/>
                </a:lnTo>
                <a:lnTo>
                  <a:pt x="9027328" y="4089401"/>
                </a:lnTo>
                <a:lnTo>
                  <a:pt x="9050778" y="4050291"/>
                </a:lnTo>
                <a:lnTo>
                  <a:pt x="9071833" y="4009661"/>
                </a:lnTo>
                <a:lnTo>
                  <a:pt x="9090396" y="3967609"/>
                </a:lnTo>
                <a:lnTo>
                  <a:pt x="9106370" y="3924232"/>
                </a:lnTo>
                <a:lnTo>
                  <a:pt x="9119657" y="3879627"/>
                </a:lnTo>
                <a:lnTo>
                  <a:pt x="9130161" y="3833892"/>
                </a:lnTo>
                <a:lnTo>
                  <a:pt x="9137784" y="3787123"/>
                </a:lnTo>
                <a:lnTo>
                  <a:pt x="9142430" y="3739418"/>
                </a:lnTo>
                <a:lnTo>
                  <a:pt x="9144000" y="3690874"/>
                </a:lnTo>
                <a:lnTo>
                  <a:pt x="9144000" y="738251"/>
                </a:lnTo>
                <a:lnTo>
                  <a:pt x="9142430" y="689702"/>
                </a:lnTo>
                <a:lnTo>
                  <a:pt x="9137784" y="641994"/>
                </a:lnTo>
                <a:lnTo>
                  <a:pt x="9130161" y="595222"/>
                </a:lnTo>
                <a:lnTo>
                  <a:pt x="9119657" y="549485"/>
                </a:lnTo>
                <a:lnTo>
                  <a:pt x="9106370" y="504878"/>
                </a:lnTo>
                <a:lnTo>
                  <a:pt x="9090396" y="461501"/>
                </a:lnTo>
                <a:lnTo>
                  <a:pt x="9071833" y="419448"/>
                </a:lnTo>
                <a:lnTo>
                  <a:pt x="9050778" y="378819"/>
                </a:lnTo>
                <a:lnTo>
                  <a:pt x="9027328" y="339710"/>
                </a:lnTo>
                <a:lnTo>
                  <a:pt x="9001581" y="302218"/>
                </a:lnTo>
                <a:lnTo>
                  <a:pt x="8973633" y="266440"/>
                </a:lnTo>
                <a:lnTo>
                  <a:pt x="8943582" y="232474"/>
                </a:lnTo>
                <a:lnTo>
                  <a:pt x="8911525" y="200417"/>
                </a:lnTo>
                <a:lnTo>
                  <a:pt x="8877559" y="170366"/>
                </a:lnTo>
                <a:lnTo>
                  <a:pt x="8841781" y="142418"/>
                </a:lnTo>
                <a:lnTo>
                  <a:pt x="8804289" y="116671"/>
                </a:lnTo>
                <a:lnTo>
                  <a:pt x="8765180" y="93221"/>
                </a:lnTo>
                <a:lnTo>
                  <a:pt x="8724551" y="72166"/>
                </a:lnTo>
                <a:lnTo>
                  <a:pt x="8682498" y="53603"/>
                </a:lnTo>
                <a:lnTo>
                  <a:pt x="8639121" y="37629"/>
                </a:lnTo>
                <a:lnTo>
                  <a:pt x="8594514" y="24342"/>
                </a:lnTo>
                <a:lnTo>
                  <a:pt x="8548777" y="13838"/>
                </a:lnTo>
                <a:lnTo>
                  <a:pt x="8502005" y="6215"/>
                </a:lnTo>
                <a:lnTo>
                  <a:pt x="8454297" y="1569"/>
                </a:lnTo>
                <a:lnTo>
                  <a:pt x="8405749" y="0"/>
                </a:lnTo>
                <a:close/>
              </a:path>
            </a:pathLst>
          </a:custGeom>
          <a:solidFill>
            <a:srgbClr val="4F81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714500"/>
            <a:ext cx="9144000" cy="4429760"/>
          </a:xfrm>
          <a:custGeom>
            <a:avLst/>
            <a:gdLst/>
            <a:ahLst/>
            <a:cxnLst/>
            <a:rect l="l" t="t" r="r" b="b"/>
            <a:pathLst>
              <a:path w="9144000" h="4429760">
                <a:moveTo>
                  <a:pt x="0" y="738251"/>
                </a:moveTo>
                <a:lnTo>
                  <a:pt x="1570" y="689702"/>
                </a:lnTo>
                <a:lnTo>
                  <a:pt x="6216" y="641994"/>
                </a:lnTo>
                <a:lnTo>
                  <a:pt x="13840" y="595222"/>
                </a:lnTo>
                <a:lnTo>
                  <a:pt x="24345" y="549485"/>
                </a:lnTo>
                <a:lnTo>
                  <a:pt x="37634" y="504878"/>
                </a:lnTo>
                <a:lnTo>
                  <a:pt x="53609" y="461501"/>
                </a:lnTo>
                <a:lnTo>
                  <a:pt x="72174" y="419448"/>
                </a:lnTo>
                <a:lnTo>
                  <a:pt x="93230" y="378819"/>
                </a:lnTo>
                <a:lnTo>
                  <a:pt x="116682" y="339710"/>
                </a:lnTo>
                <a:lnTo>
                  <a:pt x="142431" y="302218"/>
                </a:lnTo>
                <a:lnTo>
                  <a:pt x="170379" y="266440"/>
                </a:lnTo>
                <a:lnTo>
                  <a:pt x="200431" y="232474"/>
                </a:lnTo>
                <a:lnTo>
                  <a:pt x="232489" y="200417"/>
                </a:lnTo>
                <a:lnTo>
                  <a:pt x="266455" y="170366"/>
                </a:lnTo>
                <a:lnTo>
                  <a:pt x="302232" y="142418"/>
                </a:lnTo>
                <a:lnTo>
                  <a:pt x="339722" y="116671"/>
                </a:lnTo>
                <a:lnTo>
                  <a:pt x="378830" y="93221"/>
                </a:lnTo>
                <a:lnTo>
                  <a:pt x="419456" y="72166"/>
                </a:lnTo>
                <a:lnTo>
                  <a:pt x="461505" y="53603"/>
                </a:lnTo>
                <a:lnTo>
                  <a:pt x="504878" y="37629"/>
                </a:lnTo>
                <a:lnTo>
                  <a:pt x="549479" y="24342"/>
                </a:lnTo>
                <a:lnTo>
                  <a:pt x="595210" y="13838"/>
                </a:lnTo>
                <a:lnTo>
                  <a:pt x="641974" y="6215"/>
                </a:lnTo>
                <a:lnTo>
                  <a:pt x="689674" y="1569"/>
                </a:lnTo>
                <a:lnTo>
                  <a:pt x="738212" y="0"/>
                </a:lnTo>
                <a:lnTo>
                  <a:pt x="8405749" y="0"/>
                </a:lnTo>
                <a:lnTo>
                  <a:pt x="8454297" y="1569"/>
                </a:lnTo>
                <a:lnTo>
                  <a:pt x="8502005" y="6215"/>
                </a:lnTo>
                <a:lnTo>
                  <a:pt x="8548777" y="13838"/>
                </a:lnTo>
                <a:lnTo>
                  <a:pt x="8594514" y="24342"/>
                </a:lnTo>
                <a:lnTo>
                  <a:pt x="8639121" y="37629"/>
                </a:lnTo>
                <a:lnTo>
                  <a:pt x="8682498" y="53603"/>
                </a:lnTo>
                <a:lnTo>
                  <a:pt x="8724551" y="72166"/>
                </a:lnTo>
                <a:lnTo>
                  <a:pt x="8765180" y="93221"/>
                </a:lnTo>
                <a:lnTo>
                  <a:pt x="8804289" y="116671"/>
                </a:lnTo>
                <a:lnTo>
                  <a:pt x="8841781" y="142418"/>
                </a:lnTo>
                <a:lnTo>
                  <a:pt x="8877559" y="170366"/>
                </a:lnTo>
                <a:lnTo>
                  <a:pt x="8911525" y="200417"/>
                </a:lnTo>
                <a:lnTo>
                  <a:pt x="8943582" y="232474"/>
                </a:lnTo>
                <a:lnTo>
                  <a:pt x="8973633" y="266440"/>
                </a:lnTo>
                <a:lnTo>
                  <a:pt x="9001581" y="302218"/>
                </a:lnTo>
                <a:lnTo>
                  <a:pt x="9027328" y="339710"/>
                </a:lnTo>
                <a:lnTo>
                  <a:pt x="9050778" y="378819"/>
                </a:lnTo>
                <a:lnTo>
                  <a:pt x="9071833" y="419448"/>
                </a:lnTo>
                <a:lnTo>
                  <a:pt x="9090396" y="461501"/>
                </a:lnTo>
                <a:lnTo>
                  <a:pt x="9106370" y="504878"/>
                </a:lnTo>
                <a:lnTo>
                  <a:pt x="9119657" y="549485"/>
                </a:lnTo>
                <a:lnTo>
                  <a:pt x="9130161" y="595222"/>
                </a:lnTo>
                <a:lnTo>
                  <a:pt x="9137784" y="641994"/>
                </a:lnTo>
                <a:lnTo>
                  <a:pt x="9142430" y="689702"/>
                </a:lnTo>
                <a:lnTo>
                  <a:pt x="9144000" y="738251"/>
                </a:lnTo>
                <a:lnTo>
                  <a:pt x="9144000" y="3690874"/>
                </a:lnTo>
                <a:lnTo>
                  <a:pt x="9142430" y="3739418"/>
                </a:lnTo>
                <a:lnTo>
                  <a:pt x="9137784" y="3787123"/>
                </a:lnTo>
                <a:lnTo>
                  <a:pt x="9130161" y="3833892"/>
                </a:lnTo>
                <a:lnTo>
                  <a:pt x="9119657" y="3879627"/>
                </a:lnTo>
                <a:lnTo>
                  <a:pt x="9106370" y="3924232"/>
                </a:lnTo>
                <a:lnTo>
                  <a:pt x="9090396" y="3967609"/>
                </a:lnTo>
                <a:lnTo>
                  <a:pt x="9071833" y="4009661"/>
                </a:lnTo>
                <a:lnTo>
                  <a:pt x="9050778" y="4050291"/>
                </a:lnTo>
                <a:lnTo>
                  <a:pt x="9027328" y="4089401"/>
                </a:lnTo>
                <a:lnTo>
                  <a:pt x="9001581" y="4126894"/>
                </a:lnTo>
                <a:lnTo>
                  <a:pt x="8973633" y="4162673"/>
                </a:lnTo>
                <a:lnTo>
                  <a:pt x="8943582" y="4196641"/>
                </a:lnTo>
                <a:lnTo>
                  <a:pt x="8911525" y="4228700"/>
                </a:lnTo>
                <a:lnTo>
                  <a:pt x="8877559" y="4258753"/>
                </a:lnTo>
                <a:lnTo>
                  <a:pt x="8841781" y="4286703"/>
                </a:lnTo>
                <a:lnTo>
                  <a:pt x="8804289" y="4312453"/>
                </a:lnTo>
                <a:lnTo>
                  <a:pt x="8765180" y="4335905"/>
                </a:lnTo>
                <a:lnTo>
                  <a:pt x="8724551" y="4356962"/>
                </a:lnTo>
                <a:lnTo>
                  <a:pt x="8682498" y="4375527"/>
                </a:lnTo>
                <a:lnTo>
                  <a:pt x="8639121" y="4391503"/>
                </a:lnTo>
                <a:lnTo>
                  <a:pt x="8594514" y="4404792"/>
                </a:lnTo>
                <a:lnTo>
                  <a:pt x="8548777" y="4415297"/>
                </a:lnTo>
                <a:lnTo>
                  <a:pt x="8502005" y="4422921"/>
                </a:lnTo>
                <a:lnTo>
                  <a:pt x="8454297" y="4427567"/>
                </a:lnTo>
                <a:lnTo>
                  <a:pt x="8405749" y="4429137"/>
                </a:lnTo>
                <a:lnTo>
                  <a:pt x="738212" y="4429137"/>
                </a:lnTo>
                <a:lnTo>
                  <a:pt x="689674" y="4427567"/>
                </a:lnTo>
                <a:lnTo>
                  <a:pt x="641974" y="4422921"/>
                </a:lnTo>
                <a:lnTo>
                  <a:pt x="595210" y="4415297"/>
                </a:lnTo>
                <a:lnTo>
                  <a:pt x="549479" y="4404792"/>
                </a:lnTo>
                <a:lnTo>
                  <a:pt x="504878" y="4391503"/>
                </a:lnTo>
                <a:lnTo>
                  <a:pt x="461505" y="4375527"/>
                </a:lnTo>
                <a:lnTo>
                  <a:pt x="419456" y="4356962"/>
                </a:lnTo>
                <a:lnTo>
                  <a:pt x="378830" y="4335905"/>
                </a:lnTo>
                <a:lnTo>
                  <a:pt x="339722" y="4312453"/>
                </a:lnTo>
                <a:lnTo>
                  <a:pt x="302232" y="4286703"/>
                </a:lnTo>
                <a:lnTo>
                  <a:pt x="266455" y="4258753"/>
                </a:lnTo>
                <a:lnTo>
                  <a:pt x="232489" y="4228700"/>
                </a:lnTo>
                <a:lnTo>
                  <a:pt x="200431" y="4196641"/>
                </a:lnTo>
                <a:lnTo>
                  <a:pt x="170379" y="4162673"/>
                </a:lnTo>
                <a:lnTo>
                  <a:pt x="142431" y="4126894"/>
                </a:lnTo>
                <a:lnTo>
                  <a:pt x="116682" y="4089401"/>
                </a:lnTo>
                <a:lnTo>
                  <a:pt x="93230" y="4050291"/>
                </a:lnTo>
                <a:lnTo>
                  <a:pt x="72174" y="4009661"/>
                </a:lnTo>
                <a:lnTo>
                  <a:pt x="53609" y="3967609"/>
                </a:lnTo>
                <a:lnTo>
                  <a:pt x="37634" y="3924232"/>
                </a:lnTo>
                <a:lnTo>
                  <a:pt x="24345" y="3879627"/>
                </a:lnTo>
                <a:lnTo>
                  <a:pt x="13840" y="3833892"/>
                </a:lnTo>
                <a:lnTo>
                  <a:pt x="6216" y="3787123"/>
                </a:lnTo>
                <a:lnTo>
                  <a:pt x="1570" y="3739418"/>
                </a:lnTo>
                <a:lnTo>
                  <a:pt x="0" y="3690874"/>
                </a:lnTo>
                <a:lnTo>
                  <a:pt x="0" y="738251"/>
                </a:lnTo>
                <a:close/>
              </a:path>
            </a:pathLst>
          </a:custGeom>
          <a:ln w="25400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211962"/>
            <a:ext cx="8848725" cy="54387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94330">
              <a:lnSpc>
                <a:spcPct val="100000"/>
              </a:lnSpc>
              <a:spcBef>
                <a:spcPts val="95"/>
              </a:spcBef>
            </a:pPr>
            <a:r>
              <a:rPr sz="2800" b="1" spc="-145" dirty="0">
                <a:latin typeface="Trebuchet MS"/>
                <a:cs typeface="Trebuchet MS"/>
              </a:rPr>
              <a:t>İşletmenin</a:t>
            </a:r>
            <a:r>
              <a:rPr sz="2800" b="1" spc="-190" dirty="0">
                <a:latin typeface="Trebuchet MS"/>
                <a:cs typeface="Trebuchet MS"/>
              </a:rPr>
              <a:t> </a:t>
            </a:r>
            <a:r>
              <a:rPr sz="2800" b="1" spc="-150" dirty="0">
                <a:latin typeface="Trebuchet MS"/>
                <a:cs typeface="Trebuchet MS"/>
              </a:rPr>
              <a:t>Büyüklüğü</a:t>
            </a:r>
            <a:endParaRPr sz="2800">
              <a:latin typeface="Trebuchet MS"/>
              <a:cs typeface="Trebuchet MS"/>
            </a:endParaRPr>
          </a:p>
          <a:p>
            <a:pPr marL="347980" marR="198755" algn="ctr">
              <a:lnSpc>
                <a:spcPct val="100000"/>
              </a:lnSpc>
            </a:pPr>
            <a:r>
              <a:rPr sz="2800" b="1" spc="-160" dirty="0">
                <a:latin typeface="Trebuchet MS"/>
                <a:cs typeface="Trebuchet MS"/>
              </a:rPr>
              <a:t>Büyüklük </a:t>
            </a:r>
            <a:r>
              <a:rPr sz="2800" b="1" spc="-145" dirty="0">
                <a:latin typeface="Trebuchet MS"/>
                <a:cs typeface="Trebuchet MS"/>
              </a:rPr>
              <a:t>Açısından </a:t>
            </a:r>
            <a:r>
              <a:rPr sz="2800" b="1" spc="-140" dirty="0">
                <a:latin typeface="Trebuchet MS"/>
                <a:cs typeface="Trebuchet MS"/>
              </a:rPr>
              <a:t>İşletme </a:t>
            </a:r>
            <a:r>
              <a:rPr sz="2800" b="1" spc="-200" dirty="0">
                <a:latin typeface="Trebuchet MS"/>
                <a:cs typeface="Trebuchet MS"/>
              </a:rPr>
              <a:t>Türlerinin</a:t>
            </a:r>
            <a:r>
              <a:rPr sz="2800" b="1" spc="-305" dirty="0">
                <a:latin typeface="Trebuchet MS"/>
                <a:cs typeface="Trebuchet MS"/>
              </a:rPr>
              <a:t> </a:t>
            </a:r>
            <a:r>
              <a:rPr sz="2800" b="1" spc="-160" dirty="0">
                <a:latin typeface="Trebuchet MS"/>
                <a:cs typeface="Trebuchet MS"/>
              </a:rPr>
              <a:t>Belirlenmesindeki  </a:t>
            </a:r>
            <a:r>
              <a:rPr sz="2800" b="1" spc="-180" dirty="0">
                <a:latin typeface="Trebuchet MS"/>
                <a:cs typeface="Trebuchet MS"/>
              </a:rPr>
              <a:t>Ölçütler;</a:t>
            </a:r>
            <a:endParaRPr sz="2800">
              <a:latin typeface="Trebuchet MS"/>
              <a:cs typeface="Trebuchet MS"/>
            </a:endParaRPr>
          </a:p>
          <a:p>
            <a:pPr marL="355600" indent="-342900">
              <a:lnSpc>
                <a:spcPct val="100000"/>
              </a:lnSpc>
              <a:spcBef>
                <a:spcPts val="182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80" dirty="0">
                <a:solidFill>
                  <a:srgbClr val="FFFFFF"/>
                </a:solidFill>
                <a:latin typeface="Arial"/>
                <a:cs typeface="Arial"/>
              </a:rPr>
              <a:t>1.İşletmenin </a:t>
            </a:r>
            <a:r>
              <a:rPr sz="3200" b="1" i="1" spc="-275" dirty="0">
                <a:solidFill>
                  <a:srgbClr val="FFFFFF"/>
                </a:solidFill>
                <a:latin typeface="Arial"/>
                <a:cs typeface="Arial"/>
              </a:rPr>
              <a:t>Sermayesi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85" dirty="0">
                <a:solidFill>
                  <a:srgbClr val="FFFFFF"/>
                </a:solidFill>
                <a:latin typeface="Arial"/>
                <a:cs typeface="Arial"/>
              </a:rPr>
              <a:t>2.İşletmede </a:t>
            </a:r>
            <a:r>
              <a:rPr sz="3200" b="1" i="1" spc="-210" dirty="0">
                <a:solidFill>
                  <a:srgbClr val="FFFFFF"/>
                </a:solidFill>
                <a:latin typeface="Arial"/>
                <a:cs typeface="Arial"/>
              </a:rPr>
              <a:t>Çalışanların</a:t>
            </a:r>
            <a:r>
              <a:rPr sz="3200" b="1" i="1" spc="-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i="1" spc="-295" dirty="0">
                <a:solidFill>
                  <a:srgbClr val="FFFFFF"/>
                </a:solidFill>
                <a:latin typeface="Arial"/>
                <a:cs typeface="Arial"/>
              </a:rPr>
              <a:t>Sayısı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60" dirty="0">
                <a:solidFill>
                  <a:srgbClr val="FFFFFF"/>
                </a:solidFill>
                <a:latin typeface="Arial"/>
                <a:cs typeface="Arial"/>
              </a:rPr>
              <a:t>3.Belirli </a:t>
            </a:r>
            <a:r>
              <a:rPr sz="3200" b="1" i="1" spc="-24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3200" b="1" i="1" spc="-315" dirty="0">
                <a:solidFill>
                  <a:srgbClr val="FFFFFF"/>
                </a:solidFill>
                <a:latin typeface="Arial"/>
                <a:cs typeface="Arial"/>
              </a:rPr>
              <a:t>Süre </a:t>
            </a:r>
            <a:r>
              <a:rPr sz="3200" b="1" i="1" spc="-235" dirty="0">
                <a:solidFill>
                  <a:srgbClr val="FFFFFF"/>
                </a:solidFill>
                <a:latin typeface="Arial"/>
                <a:cs typeface="Arial"/>
              </a:rPr>
              <a:t>İçerisinde </a:t>
            </a:r>
            <a:r>
              <a:rPr sz="3200" b="1" i="1" spc="-229" dirty="0">
                <a:solidFill>
                  <a:srgbClr val="FFFFFF"/>
                </a:solidFill>
                <a:latin typeface="Arial"/>
                <a:cs typeface="Arial"/>
              </a:rPr>
              <a:t>Yapılan </a:t>
            </a:r>
            <a:r>
              <a:rPr sz="3200" b="1" i="1" spc="-265" dirty="0">
                <a:solidFill>
                  <a:srgbClr val="FFFFFF"/>
                </a:solidFill>
                <a:latin typeface="Arial"/>
                <a:cs typeface="Arial"/>
              </a:rPr>
              <a:t>Satış</a:t>
            </a:r>
            <a:r>
              <a:rPr sz="3200" b="1" i="1" spc="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i="1" spc="-80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85" dirty="0">
                <a:solidFill>
                  <a:srgbClr val="FFFFFF"/>
                </a:solidFill>
                <a:latin typeface="Arial"/>
                <a:cs typeface="Arial"/>
              </a:rPr>
              <a:t>4.İşletmede </a:t>
            </a:r>
            <a:r>
              <a:rPr sz="3200" b="1" i="1" spc="-195" dirty="0">
                <a:solidFill>
                  <a:srgbClr val="FFFFFF"/>
                </a:solidFill>
                <a:latin typeface="Arial"/>
                <a:cs typeface="Arial"/>
              </a:rPr>
              <a:t>Kullanılan </a:t>
            </a:r>
            <a:r>
              <a:rPr sz="3200" b="1" i="1" spc="-165" dirty="0">
                <a:solidFill>
                  <a:srgbClr val="FFFFFF"/>
                </a:solidFill>
                <a:latin typeface="Arial"/>
                <a:cs typeface="Arial"/>
              </a:rPr>
              <a:t>Malzeme </a:t>
            </a:r>
            <a:r>
              <a:rPr sz="3200" b="1" i="1" spc="-80" dirty="0">
                <a:solidFill>
                  <a:srgbClr val="FFFFFF"/>
                </a:solidFill>
                <a:latin typeface="Arial"/>
                <a:cs typeface="Arial"/>
              </a:rPr>
              <a:t>Miktarı</a:t>
            </a:r>
            <a:endParaRPr sz="32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60" dirty="0">
                <a:solidFill>
                  <a:srgbClr val="FFFFFF"/>
                </a:solidFill>
                <a:latin typeface="Arial"/>
                <a:cs typeface="Arial"/>
              </a:rPr>
              <a:t>5.Belirli </a:t>
            </a:r>
            <a:r>
              <a:rPr sz="3200" b="1" i="1" spc="-245" dirty="0">
                <a:solidFill>
                  <a:srgbClr val="FFFFFF"/>
                </a:solidFill>
                <a:latin typeface="Arial"/>
                <a:cs typeface="Arial"/>
              </a:rPr>
              <a:t>Bir </a:t>
            </a:r>
            <a:r>
              <a:rPr sz="3200" b="1" i="1" spc="-315" dirty="0">
                <a:solidFill>
                  <a:srgbClr val="FFFFFF"/>
                </a:solidFill>
                <a:latin typeface="Arial"/>
                <a:cs typeface="Arial"/>
              </a:rPr>
              <a:t>Süre </a:t>
            </a:r>
            <a:r>
              <a:rPr sz="3200" b="1" i="1" spc="-245" dirty="0">
                <a:solidFill>
                  <a:srgbClr val="FFFFFF"/>
                </a:solidFill>
                <a:latin typeface="Arial"/>
                <a:cs typeface="Arial"/>
              </a:rPr>
              <a:t>içerisinde </a:t>
            </a:r>
            <a:r>
              <a:rPr sz="3200" b="1" i="1" spc="-250" dirty="0">
                <a:solidFill>
                  <a:srgbClr val="FFFFFF"/>
                </a:solidFill>
                <a:latin typeface="Arial"/>
                <a:cs typeface="Arial"/>
              </a:rPr>
              <a:t>ödenen </a:t>
            </a:r>
            <a:r>
              <a:rPr sz="3200" b="1" i="1" spc="-185" dirty="0">
                <a:solidFill>
                  <a:srgbClr val="FFFFFF"/>
                </a:solidFill>
                <a:latin typeface="Arial"/>
                <a:cs typeface="Arial"/>
              </a:rPr>
              <a:t>ücretlerin</a:t>
            </a:r>
            <a:r>
              <a:rPr sz="3200" b="1" i="1" spc="1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i="1" spc="-85" dirty="0">
                <a:solidFill>
                  <a:srgbClr val="FFFFFF"/>
                </a:solidFill>
                <a:latin typeface="Arial"/>
                <a:cs typeface="Arial"/>
              </a:rPr>
              <a:t>tutarı</a:t>
            </a:r>
            <a:endParaRPr sz="3200">
              <a:latin typeface="Arial"/>
              <a:cs typeface="Arial"/>
            </a:endParaRPr>
          </a:p>
          <a:p>
            <a:pPr marL="355600" marR="71437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i="1" spc="-180" dirty="0">
                <a:solidFill>
                  <a:srgbClr val="FFFFFF"/>
                </a:solidFill>
                <a:latin typeface="Arial"/>
                <a:cs typeface="Arial"/>
              </a:rPr>
              <a:t>6.İşletmenin kapladığı </a:t>
            </a:r>
            <a:r>
              <a:rPr sz="3200" b="1" i="1" spc="-140" dirty="0">
                <a:solidFill>
                  <a:srgbClr val="FFFFFF"/>
                </a:solidFill>
                <a:latin typeface="Arial"/>
                <a:cs typeface="Arial"/>
              </a:rPr>
              <a:t>alan </a:t>
            </a:r>
            <a:r>
              <a:rPr sz="3200" b="1" i="1" spc="-165" dirty="0">
                <a:solidFill>
                  <a:srgbClr val="FFFFFF"/>
                </a:solidFill>
                <a:latin typeface="Arial"/>
                <a:cs typeface="Arial"/>
              </a:rPr>
              <a:t>(bina </a:t>
            </a:r>
            <a:r>
              <a:rPr sz="3200" b="1" i="1" spc="-240" dirty="0">
                <a:solidFill>
                  <a:srgbClr val="FFFFFF"/>
                </a:solidFill>
                <a:latin typeface="Arial"/>
                <a:cs typeface="Arial"/>
              </a:rPr>
              <a:t>sayısı, </a:t>
            </a:r>
            <a:r>
              <a:rPr sz="3200" b="1" i="1" spc="-310" dirty="0">
                <a:solidFill>
                  <a:srgbClr val="FFFFFF"/>
                </a:solidFill>
                <a:latin typeface="Arial"/>
                <a:cs typeface="Arial"/>
              </a:rPr>
              <a:t>sosyal  </a:t>
            </a:r>
            <a:r>
              <a:rPr sz="3200" b="1" i="1" spc="-165" dirty="0">
                <a:solidFill>
                  <a:srgbClr val="FFFFFF"/>
                </a:solidFill>
                <a:latin typeface="Arial"/>
                <a:cs typeface="Arial"/>
              </a:rPr>
              <a:t>yapılar, </a:t>
            </a:r>
            <a:r>
              <a:rPr sz="3200" b="1" i="1" spc="-160" dirty="0">
                <a:solidFill>
                  <a:srgbClr val="FFFFFF"/>
                </a:solidFill>
                <a:latin typeface="Arial"/>
                <a:cs typeface="Arial"/>
              </a:rPr>
              <a:t>fiziki </a:t>
            </a:r>
            <a:r>
              <a:rPr sz="3200" b="1" i="1" spc="-155" dirty="0">
                <a:solidFill>
                  <a:srgbClr val="FFFFFF"/>
                </a:solidFill>
                <a:latin typeface="Arial"/>
                <a:cs typeface="Arial"/>
              </a:rPr>
              <a:t>olanaklar </a:t>
            </a:r>
            <a:r>
              <a:rPr sz="3200" b="1" i="1" spc="-250" dirty="0">
                <a:solidFill>
                  <a:srgbClr val="FFFFFF"/>
                </a:solidFill>
                <a:latin typeface="Arial"/>
                <a:cs typeface="Arial"/>
              </a:rPr>
              <a:t>(spor </a:t>
            </a:r>
            <a:r>
              <a:rPr sz="3200" b="1" i="1" spc="-210" dirty="0">
                <a:solidFill>
                  <a:srgbClr val="FFFFFF"/>
                </a:solidFill>
                <a:latin typeface="Arial"/>
                <a:cs typeface="Arial"/>
              </a:rPr>
              <a:t>tesisleri </a:t>
            </a:r>
            <a:r>
              <a:rPr sz="3200" b="1" i="1" spc="-160" dirty="0">
                <a:solidFill>
                  <a:srgbClr val="FFFFFF"/>
                </a:solidFill>
                <a:latin typeface="Arial"/>
                <a:cs typeface="Arial"/>
              </a:rPr>
              <a:t>gibi)</a:t>
            </a:r>
            <a:r>
              <a:rPr sz="3200" b="1" i="1" spc="-1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b="1" i="1" spc="-70" dirty="0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1059</Words>
  <Application>Microsoft Office PowerPoint</Application>
  <PresentationFormat>Ekran Gösterisi (4:3)</PresentationFormat>
  <Paragraphs>183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Office Theme</vt:lpstr>
      <vt:lpstr>SPOR TESİSLERİNİN PLANLANMASI VE  İŞLETMECİLİĞİ (Genel Tekrar)  (14)</vt:lpstr>
      <vt:lpstr>İNSAN İHTİYAÇLARI</vt:lpstr>
      <vt:lpstr>PowerPoint Sunusu</vt:lpstr>
      <vt:lpstr>PowerPoint Sunusu</vt:lpstr>
      <vt:lpstr>İŞLETME</vt:lpstr>
      <vt:lpstr>İşletmenin Türleri (1)</vt:lpstr>
      <vt:lpstr>İşletmenin Türleri (2)</vt:lpstr>
      <vt:lpstr>İşletmenin Türleri (3)</vt:lpstr>
      <vt:lpstr>PowerPoint Sunusu</vt:lpstr>
      <vt:lpstr>PowerPoint Sunusu</vt:lpstr>
      <vt:lpstr>İŞLETMENİN DİĞER BİLİM DALLARI İLE OLAN İLİŞKİSİ</vt:lpstr>
      <vt:lpstr>PowerPoint Sunusu</vt:lpstr>
      <vt:lpstr>PowerPoint Sunusu</vt:lpstr>
      <vt:lpstr>İşletme Kurma Kavramı ve Aşamaları</vt:lpstr>
      <vt:lpstr>İŞLETMENİN İŞLEVLERİ</vt:lpstr>
      <vt:lpstr>PowerPoint Sunusu</vt:lpstr>
      <vt:lpstr>SONUÇ VE ÖNERİLER 1.Planlama</vt:lpstr>
      <vt:lpstr>SONUÇ VE ÖNERİLER 2.İşletme (1)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TESİSLERİNİN PLANLANMASI VE İŞLETMECİLİĞİ (Genel Tekrar) (13)</dc:title>
  <dc:creator>FUJITSU</dc:creator>
  <cp:lastModifiedBy>bf</cp:lastModifiedBy>
  <cp:revision>1</cp:revision>
  <dcterms:created xsi:type="dcterms:W3CDTF">2019-03-26T10:17:09Z</dcterms:created>
  <dcterms:modified xsi:type="dcterms:W3CDTF">2019-03-26T11:26:39Z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2018-02-12T00:00:00Z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2019-03-26T00:00:00Z</vt:filetime>
  </property>
</Properties>
</file>