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4" r:id="rId5"/>
    <p:sldId id="263" r:id="rId6"/>
    <p:sldId id="258" r:id="rId7"/>
    <p:sldId id="259" r:id="rId8"/>
    <p:sldId id="261" r:id="rId9"/>
    <p:sldId id="26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Dokunma duyusuna yönelik duyusal deneyimler, </a:t>
            </a:r>
            <a:r>
              <a:rPr lang="tr-TR" dirty="0" smtClean="0"/>
              <a:t>gelişimi </a:t>
            </a:r>
            <a:r>
              <a:rPr lang="tr-TR" dirty="0"/>
              <a:t>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endParaRPr lang="tr-TR" dirty="0"/>
          </a:p>
        </p:txBody>
      </p:sp>
    </p:spTree>
    <p:extLst>
      <p:ext uri="{BB962C8B-B14F-4D97-AF65-F5344CB8AC3E}">
        <p14:creationId xmlns:p14="http://schemas.microsoft.com/office/powerpoint/2010/main" val="446111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Dokunma duyusuna yönelik duyusal </a:t>
            </a:r>
            <a:r>
              <a:rPr lang="tr-TR" dirty="0" smtClean="0"/>
              <a:t>deneyimler</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i="1" dirty="0" smtClean="0"/>
              <a:t>	Eğitimci </a:t>
            </a:r>
            <a:r>
              <a:rPr lang="tr-TR" i="1" dirty="0"/>
              <a:t>Deniz, yeni emeklemeye başlayan 3 kişilik bir grupla bakım eğitim çalışmalarını yürütmektedir. Kreş bahçesinin zemini kum, çim ve sert alanlarla kaplıdır. Yeni emeklemeye başlayan bebekleri bahçeye çıkartan Deniz eğitimci, Şevin bebeğin güneşte ısınan kuma dizlerini dokundurduktan sonra, hızla çim alana geçip elleriyle çimlere vurduğunu ve bu oyunu sıkılmadan defalarca tekrarladığını fark </a:t>
            </a:r>
            <a:r>
              <a:rPr lang="tr-TR" i="1" dirty="0" smtClean="0"/>
              <a:t>etmiştir. Bebekler</a:t>
            </a:r>
            <a:r>
              <a:rPr lang="tr-TR" i="1" dirty="0"/>
              <a:t>, Şevin bebekte olduğu gibi dokunsal uyarılar sağlayan çevrelerde oynamaktan, farklılıkları dokunarak ve hissederek keşfetmekten zevk alırlar. </a:t>
            </a:r>
            <a:endParaRPr lang="tr-TR" dirty="0"/>
          </a:p>
        </p:txBody>
      </p:sp>
    </p:spTree>
    <p:extLst>
      <p:ext uri="{BB962C8B-B14F-4D97-AF65-F5344CB8AC3E}">
        <p14:creationId xmlns:p14="http://schemas.microsoft.com/office/powerpoint/2010/main" val="2826562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dirty="0" smtClean="0"/>
              <a:t>	Dokunma </a:t>
            </a:r>
            <a:r>
              <a:rPr lang="tr-TR" dirty="0"/>
              <a:t>duyusu anne karnında uyarılmaya başlar. Annenin hamilelik esnasında göbeğini okşaması, ilk dokunsal uyarılardır (</a:t>
            </a:r>
            <a:r>
              <a:rPr lang="tr-TR" dirty="0" err="1"/>
              <a:t>MEBb</a:t>
            </a:r>
            <a:r>
              <a:rPr lang="tr-TR" dirty="0"/>
              <a:t>, 2013). </a:t>
            </a:r>
            <a:r>
              <a:rPr lang="tr-TR" b="1" i="1" dirty="0"/>
              <a:t>Dokunma duyusunun doğumdan sonra da insan gelişiminde kritik öneme sahip bir fonksiyonu vardır. Anne babaların dokunuşları çocuğun duyguları ve sağlığı üzerinde önemli ölçüde etkilidir. </a:t>
            </a:r>
            <a:r>
              <a:rPr lang="tr-TR" dirty="0"/>
              <a:t>Anne baba dokunuşlarının bebeklerde gülümsemelerin, bakışların ve dikkatin artmasını sağladığı tespit edilmiştir (</a:t>
            </a:r>
            <a:r>
              <a:rPr lang="tr-TR" dirty="0" err="1"/>
              <a:t>Ferber</a:t>
            </a:r>
            <a:r>
              <a:rPr lang="tr-TR" dirty="0"/>
              <a:t>, </a:t>
            </a:r>
            <a:r>
              <a:rPr lang="tr-TR" dirty="0" err="1"/>
              <a:t>Feldman</a:t>
            </a:r>
            <a:r>
              <a:rPr lang="tr-TR" dirty="0"/>
              <a:t> ve </a:t>
            </a:r>
            <a:r>
              <a:rPr lang="tr-TR" dirty="0" err="1"/>
              <a:t>Makhoul</a:t>
            </a:r>
            <a:r>
              <a:rPr lang="tr-TR" dirty="0"/>
              <a:t>, 2007; </a:t>
            </a:r>
            <a:r>
              <a:rPr lang="tr-TR" dirty="0" err="1"/>
              <a:t>akt</a:t>
            </a:r>
            <a:r>
              <a:rPr lang="tr-TR" dirty="0"/>
              <a:t>. </a:t>
            </a:r>
            <a:r>
              <a:rPr lang="tr-TR" dirty="0" err="1"/>
              <a:t>Trawich-Swith</a:t>
            </a:r>
            <a:r>
              <a:rPr lang="tr-TR" dirty="0"/>
              <a:t>, 2013). Dokunmaya karşı hassas olan bebekler, ağrıyı ve acıyı da hissedebilirler (Örneğin, bezinin ıslaklığını ya da iğne acısını). Fakat bebekler, dokunma duyularını genellikle çevredeki uyaranları anlamlandırabilmek için, diğer duyularla birleştirerek kullanırlar (</a:t>
            </a:r>
            <a:r>
              <a:rPr lang="tr-TR" dirty="0" err="1"/>
              <a:t>Trawick-Swith</a:t>
            </a:r>
            <a:r>
              <a:rPr lang="tr-TR" dirty="0"/>
              <a:t>, 2013). </a:t>
            </a:r>
            <a:endParaRPr lang="tr-TR" dirty="0" smtClean="0"/>
          </a:p>
        </p:txBody>
      </p:sp>
    </p:spTree>
    <p:extLst>
      <p:ext uri="{BB962C8B-B14F-4D97-AF65-F5344CB8AC3E}">
        <p14:creationId xmlns:p14="http://schemas.microsoft.com/office/powerpoint/2010/main" val="2540195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	Bebek </a:t>
            </a:r>
            <a:r>
              <a:rPr lang="tr-TR" dirty="0"/>
              <a:t>yeni doğduğunda vücudunu henüz dış dünyadan ayıramadığı için, bilinçli dokunsal temas girişiminde bulunmaz. İki-üç aylıkken, alıştığı şeylere dokunduğunda, onları tanır. On bir-on iki aylıkken elleriyle nesneleri dürter ve inceler. Bir yaşından sonra nesneleri ağzına götürmeyi bırakır ve elleriyle incelemeye başlar (Parke ve </a:t>
            </a:r>
            <a:r>
              <a:rPr lang="tr-TR" dirty="0" err="1"/>
              <a:t>Gauvain</a:t>
            </a:r>
            <a:r>
              <a:rPr lang="tr-TR" dirty="0"/>
              <a:t>, 2009). Özellikle ilk altı ayda renk, ağırlık, şekil ve nesnelere dokunmayla ilgilenir (</a:t>
            </a:r>
            <a:r>
              <a:rPr lang="tr-TR" dirty="0" err="1"/>
              <a:t>Jupe</a:t>
            </a:r>
            <a:r>
              <a:rPr lang="tr-TR" dirty="0"/>
              <a:t> ve ark., 1985). </a:t>
            </a:r>
          </a:p>
          <a:p>
            <a:endParaRPr lang="tr-TR" dirty="0"/>
          </a:p>
        </p:txBody>
      </p:sp>
    </p:spTree>
    <p:extLst>
      <p:ext uri="{BB962C8B-B14F-4D97-AF65-F5344CB8AC3E}">
        <p14:creationId xmlns:p14="http://schemas.microsoft.com/office/powerpoint/2010/main" val="3803151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
            </a:r>
            <a:br>
              <a:rPr lang="tr-TR" sz="2400" dirty="0"/>
            </a:br>
            <a:r>
              <a:rPr lang="tr-TR" sz="2400" dirty="0"/>
              <a:t>Aşağıda, dokunma duyusu için anne baba ve eğitimciye yönelik duyusal deneyim önerileri sunulmuştur (</a:t>
            </a:r>
            <a:r>
              <a:rPr lang="tr-TR" sz="2400" dirty="0" err="1"/>
              <a:t>Fox</a:t>
            </a:r>
            <a:r>
              <a:rPr lang="tr-TR" sz="2400" dirty="0"/>
              <a:t> ve </a:t>
            </a:r>
            <a:r>
              <a:rPr lang="tr-TR" sz="2400" dirty="0" err="1"/>
              <a:t>Schirrmacher</a:t>
            </a:r>
            <a:r>
              <a:rPr lang="tr-TR" sz="2400" dirty="0"/>
              <a:t>; 2012, </a:t>
            </a:r>
            <a:r>
              <a:rPr lang="tr-TR" sz="2400" dirty="0" err="1"/>
              <a:t>MEBa</a:t>
            </a:r>
            <a:r>
              <a:rPr lang="tr-TR" sz="2400" dirty="0"/>
              <a:t>, 2013; </a:t>
            </a:r>
            <a:r>
              <a:rPr lang="tr-TR" sz="2400" dirty="0" err="1"/>
              <a:t>MEBb</a:t>
            </a:r>
            <a:r>
              <a:rPr lang="tr-TR" sz="2400" dirty="0"/>
              <a:t>, 2013 ve </a:t>
            </a:r>
            <a:r>
              <a:rPr lang="tr-TR" sz="2400" dirty="0" err="1"/>
              <a:t>Trawick-Swith</a:t>
            </a:r>
            <a:r>
              <a:rPr lang="tr-TR" sz="2400" dirty="0"/>
              <a:t>, 2013</a:t>
            </a:r>
            <a:r>
              <a:rPr lang="tr-TR" sz="2400" dirty="0" smtClean="0"/>
              <a:t>);</a:t>
            </a:r>
            <a:endParaRPr lang="tr-TR" sz="2400" dirty="0"/>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endParaRPr lang="tr-TR" dirty="0"/>
          </a:p>
          <a:p>
            <a:pPr algn="just"/>
            <a:r>
              <a:rPr lang="tr-TR" dirty="0"/>
              <a:t>Dokunsal temasın olduğu oyunlar oynanabilir. Örneğin, bir torbanın içine çocuğunuzun çeşitli oyuncaklarını atıp gözü kapalı olarak torbanın içinden bir oyuncağı dokunarak bulmasını isteyebilir. </a:t>
            </a:r>
          </a:p>
          <a:p>
            <a:pPr algn="just"/>
            <a:r>
              <a:rPr lang="tr-TR" dirty="0"/>
              <a:t>Hamilelik esnasında, göbeğe yumuşak ve hassas dokunuşlarda bulunulabilir. </a:t>
            </a:r>
          </a:p>
          <a:p>
            <a:pPr algn="just"/>
            <a:r>
              <a:rPr lang="tr-TR" dirty="0"/>
              <a:t>Bebeklerin/çocukların dokunma duyuları sınırlandırılmamalıdır. Çocuğun ayak, diz, dirsek, sırt </a:t>
            </a:r>
            <a:r>
              <a:rPr lang="tr-TR" dirty="0" err="1"/>
              <a:t>v.b</a:t>
            </a:r>
            <a:r>
              <a:rPr lang="tr-TR" dirty="0"/>
              <a:t>. gövdesinin çeşitli kısımlarını dokunma için kullanması için fırsatlar verilmelidir. </a:t>
            </a:r>
          </a:p>
          <a:p>
            <a:pPr algn="just"/>
            <a:r>
              <a:rPr lang="tr-TR" dirty="0"/>
              <a:t>Bebeğe/çocuğa farklı dokunsal özelliklere sahip (yumuşak, sert, kaygan, pürüzlü, tüylü, sıcak </a:t>
            </a:r>
            <a:r>
              <a:rPr lang="tr-TR" dirty="0" err="1"/>
              <a:t>v.b</a:t>
            </a:r>
            <a:r>
              <a:rPr lang="tr-TR" dirty="0"/>
              <a:t>.) nesnelerle oyun oynama fırsatı sağlanabilir. Dokunsal temasın olduğu oyunlar oynanabilir. Evde bulunan farklı dokudaki nesnelerle bir dokunma sepeti hazırlanabilir. Bu sepetin içine yumuşak kıllı fırçalar, tahta, metal kaşıklar, süngerler, pamuk parçaları, ambalaj kağıtları </a:t>
            </a:r>
            <a:r>
              <a:rPr lang="tr-TR" dirty="0" err="1"/>
              <a:t>v.b</a:t>
            </a:r>
            <a:r>
              <a:rPr lang="tr-TR" dirty="0"/>
              <a:t>. malzemeler konulabilir. Örneğin, bir torbanın içine çocuğun çeşitli oyuncaklarını atıp gözü kapalı olarak torbanın içinden bir oyuncağı dokunarak bulması istenebilir. Banyo sırasında farklı dokunsal lif, sünger ya da bezlerle çocuk yıkanarak vücuduna masaj yapılabilir. </a:t>
            </a:r>
          </a:p>
          <a:p>
            <a:pPr algn="just"/>
            <a:endParaRPr lang="tr-TR" dirty="0"/>
          </a:p>
        </p:txBody>
      </p:sp>
    </p:spTree>
    <p:extLst>
      <p:ext uri="{BB962C8B-B14F-4D97-AF65-F5344CB8AC3E}">
        <p14:creationId xmlns:p14="http://schemas.microsoft.com/office/powerpoint/2010/main" val="287458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Dokunma </a:t>
            </a:r>
            <a:r>
              <a:rPr lang="tr-TR" dirty="0" smtClean="0"/>
              <a:t>duyusunun gelişimi</a:t>
            </a:r>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smtClean="0"/>
              <a:t>	Bebek </a:t>
            </a:r>
            <a:r>
              <a:rPr lang="tr-TR" dirty="0"/>
              <a:t>yaşamının ilk haftalarında, yeni bir ortamdaki güvenlik ihtiyacına odaklanmıştır (</a:t>
            </a:r>
            <a:r>
              <a:rPr lang="tr-TR" dirty="0" err="1"/>
              <a:t>Greenspan</a:t>
            </a:r>
            <a:r>
              <a:rPr lang="tr-TR" dirty="0"/>
              <a:t>, 2000) ve bir aylık yeni doğan, yeni yeni bazı vücut hislerinin farkına varmaktadır. Bu nedenle bu aylarda dokunma duyusu, bebeğin duygusal tatmini için oldukça önemlidir. Bebek ve anne arasındaki bu dokunsal iletişim, beyin gelişimi ve anne çocuk bağının gelişimi için temel oluşturmaktadır (</a:t>
            </a:r>
            <a:r>
              <a:rPr lang="tr-TR" dirty="0" err="1"/>
              <a:t>Ayres</a:t>
            </a:r>
            <a:r>
              <a:rPr lang="tr-TR" dirty="0"/>
              <a:t>, 2008). </a:t>
            </a:r>
          </a:p>
        </p:txBody>
      </p:sp>
    </p:spTree>
    <p:extLst>
      <p:ext uri="{BB962C8B-B14F-4D97-AF65-F5344CB8AC3E}">
        <p14:creationId xmlns:p14="http://schemas.microsoft.com/office/powerpoint/2010/main" val="2958267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a:t>Dokunma </a:t>
            </a:r>
            <a:r>
              <a:rPr lang="tr-TR" smtClean="0"/>
              <a:t>duyusunun desteklenmesi</a:t>
            </a:r>
            <a:endParaRPr lang="tr-TR" dirty="0"/>
          </a:p>
        </p:txBody>
      </p:sp>
      <p:sp>
        <p:nvSpPr>
          <p:cNvPr id="4" name="5 Akış Çizelgesi: Delikli Teyp"/>
          <p:cNvSpPr>
            <a:spLocks noGrp="1"/>
          </p:cNvSpPr>
          <p:nvPr>
            <p:ph idx="1"/>
          </p:nvPr>
        </p:nvSpPr>
        <p:spPr>
          <a:prstGeom prst="flowChartPunchedTape">
            <a:avLst/>
          </a:prstGeom>
          <a:solidFill>
            <a:srgbClr val="4AE64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indent="0" algn="ctr" eaLnBrk="1" hangingPunct="1">
              <a:buNone/>
              <a:defRPr/>
            </a:pPr>
            <a:r>
              <a:rPr lang="tr-TR" sz="2800" b="1" dirty="0">
                <a:solidFill>
                  <a:schemeClr val="tx1"/>
                </a:solidFill>
              </a:rPr>
              <a:t>Dokunma duyusunu desteklemeye yönelik materyaller çocuğun bedeninin farklı kısımlarının uyarılmasını sağlar ve bu sayede dokunma duyusunun gelişimi desteklenir. </a:t>
            </a:r>
          </a:p>
        </p:txBody>
      </p:sp>
    </p:spTree>
    <p:extLst>
      <p:ext uri="{BB962C8B-B14F-4D97-AF65-F5344CB8AC3E}">
        <p14:creationId xmlns:p14="http://schemas.microsoft.com/office/powerpoint/2010/main" val="3402761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a:t>Dokunma duyusunun gelişimini desteklemek için kullanılabilecek materyaller aşağıda </a:t>
            </a:r>
            <a:r>
              <a:rPr lang="tr-TR" sz="3600" dirty="0" smtClean="0"/>
              <a:t>sunulmuştur</a:t>
            </a:r>
            <a:r>
              <a:rPr lang="tr-TR" sz="3600" dirty="0"/>
              <a:t>:</a:t>
            </a:r>
            <a:endParaRPr lang="tr-TR" dirty="0"/>
          </a:p>
        </p:txBody>
      </p:sp>
      <p:sp>
        <p:nvSpPr>
          <p:cNvPr id="3" name="İçerik Yer Tutucusu 2"/>
          <p:cNvSpPr>
            <a:spLocks noGrp="1"/>
          </p:cNvSpPr>
          <p:nvPr>
            <p:ph idx="1"/>
          </p:nvPr>
        </p:nvSpPr>
        <p:spPr/>
        <p:txBody>
          <a:bodyPr>
            <a:normAutofit fontScale="47500" lnSpcReduction="20000"/>
          </a:bodyPr>
          <a:lstStyle/>
          <a:p>
            <a:pPr algn="just"/>
            <a:endParaRPr lang="tr-TR" dirty="0"/>
          </a:p>
          <a:p>
            <a:pPr algn="just"/>
            <a:r>
              <a:rPr lang="tr-TR" dirty="0" smtClean="0"/>
              <a:t>Terapi </a:t>
            </a:r>
            <a:r>
              <a:rPr lang="tr-TR" dirty="0"/>
              <a:t>fırçaları </a:t>
            </a:r>
          </a:p>
          <a:p>
            <a:pPr algn="just"/>
            <a:r>
              <a:rPr lang="tr-TR" dirty="0"/>
              <a:t>Havalı oturma minderi </a:t>
            </a:r>
          </a:p>
          <a:p>
            <a:pPr algn="just"/>
            <a:r>
              <a:rPr lang="tr-TR" dirty="0"/>
              <a:t>Top havuzu </a:t>
            </a:r>
          </a:p>
          <a:p>
            <a:pPr algn="just"/>
            <a:r>
              <a:rPr lang="tr-TR" dirty="0"/>
              <a:t>Dokunma topu </a:t>
            </a:r>
          </a:p>
          <a:p>
            <a:pPr algn="just"/>
            <a:r>
              <a:rPr lang="tr-TR" dirty="0"/>
              <a:t>Dikenli duyu topu </a:t>
            </a:r>
          </a:p>
          <a:p>
            <a:pPr algn="just"/>
            <a:r>
              <a:rPr lang="tr-TR" dirty="0"/>
              <a:t>Vakumlu toplar </a:t>
            </a:r>
          </a:p>
          <a:p>
            <a:pPr algn="just"/>
            <a:r>
              <a:rPr lang="tr-TR" dirty="0"/>
              <a:t>Yürüme denge taşları </a:t>
            </a:r>
          </a:p>
          <a:p>
            <a:pPr algn="just"/>
            <a:r>
              <a:rPr lang="tr-TR" dirty="0"/>
              <a:t>Çiğnenebilir tüpler </a:t>
            </a:r>
          </a:p>
          <a:p>
            <a:pPr algn="just"/>
            <a:r>
              <a:rPr lang="tr-TR" dirty="0"/>
              <a:t>Dokunma tahtası </a:t>
            </a:r>
          </a:p>
          <a:p>
            <a:pPr algn="just"/>
            <a:r>
              <a:rPr lang="tr-TR" dirty="0"/>
              <a:t>Oyun hamurları </a:t>
            </a:r>
          </a:p>
          <a:p>
            <a:pPr algn="just"/>
            <a:r>
              <a:rPr lang="tr-TR" dirty="0"/>
              <a:t>Vibrasyonlu masaj aletleri </a:t>
            </a:r>
          </a:p>
          <a:p>
            <a:pPr algn="just"/>
            <a:r>
              <a:rPr lang="tr-TR" dirty="0"/>
              <a:t>Kum tepsisi </a:t>
            </a:r>
          </a:p>
          <a:p>
            <a:pPr algn="just"/>
            <a:r>
              <a:rPr lang="tr-TR" dirty="0" err="1"/>
              <a:t>Stimülasyon</a:t>
            </a:r>
            <a:r>
              <a:rPr lang="tr-TR" dirty="0"/>
              <a:t> eldiven </a:t>
            </a:r>
          </a:p>
          <a:p>
            <a:pPr algn="just"/>
            <a:r>
              <a:rPr lang="tr-TR" dirty="0"/>
              <a:t>El egzersiz topu </a:t>
            </a:r>
          </a:p>
          <a:p>
            <a:pPr algn="just"/>
            <a:r>
              <a:rPr lang="tr-TR" dirty="0"/>
              <a:t>Su havuzu </a:t>
            </a:r>
          </a:p>
          <a:p>
            <a:pPr algn="just"/>
            <a:r>
              <a:rPr lang="tr-TR" dirty="0"/>
              <a:t>Kum havuzu </a:t>
            </a:r>
          </a:p>
          <a:p>
            <a:pPr algn="just"/>
            <a:r>
              <a:rPr lang="tr-TR" dirty="0"/>
              <a:t>Toprak havuzu </a:t>
            </a:r>
          </a:p>
          <a:p>
            <a:pPr algn="just"/>
            <a:r>
              <a:rPr lang="tr-TR" dirty="0"/>
              <a:t>Taş havuzu (</a:t>
            </a:r>
            <a:r>
              <a:rPr lang="tr-TR" dirty="0" err="1"/>
              <a:t>Bundy</a:t>
            </a:r>
            <a:r>
              <a:rPr lang="tr-TR" dirty="0"/>
              <a:t> ve ark, 2002; </a:t>
            </a:r>
            <a:r>
              <a:rPr lang="tr-TR" dirty="0" err="1"/>
              <a:t>Kranowitz</a:t>
            </a:r>
            <a:r>
              <a:rPr lang="tr-TR" dirty="0"/>
              <a:t>, 2006). </a:t>
            </a:r>
          </a:p>
          <a:p>
            <a:pPr algn="just"/>
            <a:endParaRPr lang="tr-TR" dirty="0"/>
          </a:p>
        </p:txBody>
      </p:sp>
    </p:spTree>
    <p:extLst>
      <p:ext uri="{BB962C8B-B14F-4D97-AF65-F5344CB8AC3E}">
        <p14:creationId xmlns:p14="http://schemas.microsoft.com/office/powerpoint/2010/main" val="200512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Çetin Sultanoğlu, S. ve Aral, N. (2015). “Duyuların Gelişimi”, Bebeklik ve İlk Çocukluk Döneminde (0-36 ay) Gelişim Duyuların Gelişimi ve Desteklenmesi, ed. M. Yıldız Bıçakçı, 205-225, Eğiten Kitap, Ankara.</a:t>
            </a:r>
          </a:p>
          <a:p>
            <a:pPr algn="just"/>
            <a:r>
              <a:rPr lang="tr-TR" dirty="0" smtClean="0"/>
              <a:t>PEKŞEN </a:t>
            </a:r>
            <a:r>
              <a:rPr lang="tr-TR" dirty="0"/>
              <a:t>AKÇA, R., (2015). Bebeklik ve İlk Çocukluk Dönem, Atipik Gelişim Gösteren Çocukların Gelişimsel Özellikleri.   Bebeklik ve İlk Çocukluk Döneminde (0-36 ay</a:t>
            </a:r>
            <a:r>
              <a:rPr lang="tr-TR" dirty="0" smtClean="0"/>
              <a:t>) Gelişim</a:t>
            </a:r>
            <a:r>
              <a:rPr lang="tr-TR" dirty="0"/>
              <a:t>, Duyuların Gelişimi ve Desteklenmesi (pp.91-142), Ankara: Eğiten Kitap. </a:t>
            </a:r>
          </a:p>
          <a:p>
            <a:pPr algn="just"/>
            <a:endParaRPr lang="tr-TR" dirty="0"/>
          </a:p>
          <a:p>
            <a:pPr algn="just"/>
            <a:endParaRPr lang="tr-TR" dirty="0"/>
          </a:p>
        </p:txBody>
      </p:sp>
    </p:spTree>
    <p:extLst>
      <p:ext uri="{BB962C8B-B14F-4D97-AF65-F5344CB8AC3E}">
        <p14:creationId xmlns:p14="http://schemas.microsoft.com/office/powerpoint/2010/main" val="227082655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361</Words>
  <Application>Microsoft Office PowerPoint</Application>
  <PresentationFormat>Ekran Gösterisi (4:3)</PresentationFormat>
  <Paragraphs>43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Dokunma duyusuna yönelik duyusal deneyimler, gelişimi ve desteklenmesi</vt:lpstr>
      <vt:lpstr>Dokunma duyusuna yönelik duyusal deneyimler</vt:lpstr>
      <vt:lpstr>PowerPoint Sunusu</vt:lpstr>
      <vt:lpstr>PowerPoint Sunusu</vt:lpstr>
      <vt:lpstr> Aşağıda, dokunma duyusu için anne baba ve eğitimciye yönelik duyusal deneyim önerileri sunulmuştur (Fox ve Schirrmacher; 2012, MEBa, 2013; MEBb, 2013 ve Trawick-Swith, 2013);</vt:lpstr>
      <vt:lpstr>Dokunma duyusunun gelişimi</vt:lpstr>
      <vt:lpstr>Dokunma duyusunun desteklenmesi</vt:lpstr>
      <vt:lpstr>Dokunma duyusunun gelişimini desteklemek için kullanılabilecek materyaller aşağıda sunulmuştur:</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8</cp:revision>
  <dcterms:created xsi:type="dcterms:W3CDTF">2020-11-09T13:58:59Z</dcterms:created>
  <dcterms:modified xsi:type="dcterms:W3CDTF">2020-11-10T09:18:11Z</dcterms:modified>
</cp:coreProperties>
</file>