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4" r:id="rId5"/>
    <p:sldId id="266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2" r:id="rId18"/>
    <p:sldId id="283" r:id="rId19"/>
    <p:sldId id="284" r:id="rId20"/>
    <p:sldId id="287" r:id="rId21"/>
    <p:sldId id="285" r:id="rId22"/>
    <p:sldId id="286" r:id="rId23"/>
    <p:sldId id="289" r:id="rId24"/>
    <p:sldId id="290" r:id="rId25"/>
    <p:sldId id="291" r:id="rId26"/>
    <p:sldId id="292" r:id="rId27"/>
    <p:sldId id="29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C94A9-3951-483E-B579-BF077528A307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B5220D6C-B74E-4746-BBCB-141485C12DCD}">
      <dgm:prSet phldrT="[Metin]"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3000" b="1" smtClean="0"/>
            <a:t>Çocukluktan Yetişkinliğe Geçişte İstikrar ve Değişim</a:t>
          </a:r>
          <a:endParaRPr lang="tr-TR" sz="3000" b="1"/>
        </a:p>
      </dgm:t>
    </dgm:pt>
    <dgm:pt modelId="{CC294168-D82F-4849-87B6-253240FE9F93}" type="parTrans" cxnId="{BDEEC2F1-7375-4302-AF69-85018597FB14}">
      <dgm:prSet/>
      <dgm:spPr/>
      <dgm:t>
        <a:bodyPr/>
        <a:lstStyle/>
        <a:p>
          <a:endParaRPr lang="tr-TR"/>
        </a:p>
      </dgm:t>
    </dgm:pt>
    <dgm:pt modelId="{13CB9ED6-2910-412D-A107-CD2D87C3FF06}" type="sibTrans" cxnId="{BDEEC2F1-7375-4302-AF69-85018597FB14}">
      <dgm:prSet/>
      <dgm:spPr/>
      <dgm:t>
        <a:bodyPr/>
        <a:lstStyle/>
        <a:p>
          <a:endParaRPr lang="tr-TR"/>
        </a:p>
      </dgm:t>
    </dgm:pt>
    <dgm:pt modelId="{D87F7704-2E08-435F-B5C2-7D095DF2D306}">
      <dgm:prSet phldrT="[Metin]"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3000" b="1" smtClean="0"/>
            <a:t>Çekicilik, Aşk ve Yakın İlişkiler</a:t>
          </a:r>
          <a:endParaRPr lang="tr-TR" sz="3000" b="1"/>
        </a:p>
      </dgm:t>
    </dgm:pt>
    <dgm:pt modelId="{67BCCD53-2D24-44D2-9B79-2B33C2E5A26A}" type="parTrans" cxnId="{D98846EE-5822-4434-89A6-52FE8723FAC2}">
      <dgm:prSet/>
      <dgm:spPr/>
      <dgm:t>
        <a:bodyPr/>
        <a:lstStyle/>
        <a:p>
          <a:endParaRPr lang="tr-TR"/>
        </a:p>
      </dgm:t>
    </dgm:pt>
    <dgm:pt modelId="{18C18222-175F-42A2-8B91-AD4A5B07250C}" type="sibTrans" cxnId="{D98846EE-5822-4434-89A6-52FE8723FAC2}">
      <dgm:prSet/>
      <dgm:spPr/>
      <dgm:t>
        <a:bodyPr/>
        <a:lstStyle/>
        <a:p>
          <a:endParaRPr lang="tr-TR"/>
        </a:p>
      </dgm:t>
    </dgm:pt>
    <dgm:pt modelId="{77B9B0EF-BABB-4F6D-BF16-8B85769D5DE7}">
      <dgm:prSet phldrT="[Metin]"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3000" b="1" smtClean="0"/>
            <a:t>Yetişkin Yaşam Biçimleri</a:t>
          </a:r>
          <a:endParaRPr lang="tr-TR" sz="3000" b="1"/>
        </a:p>
      </dgm:t>
    </dgm:pt>
    <dgm:pt modelId="{EEA30DAF-30C8-4DEC-A791-0E448C4F1CD9}" type="parTrans" cxnId="{C1FA27DA-7948-4DA9-A52C-22A067CDCEE9}">
      <dgm:prSet/>
      <dgm:spPr/>
      <dgm:t>
        <a:bodyPr/>
        <a:lstStyle/>
        <a:p>
          <a:endParaRPr lang="tr-TR"/>
        </a:p>
      </dgm:t>
    </dgm:pt>
    <dgm:pt modelId="{A65C325A-C836-4521-B8FF-5C6E3F38AA6D}" type="sibTrans" cxnId="{C1FA27DA-7948-4DA9-A52C-22A067CDCEE9}">
      <dgm:prSet/>
      <dgm:spPr/>
      <dgm:t>
        <a:bodyPr/>
        <a:lstStyle/>
        <a:p>
          <a:endParaRPr lang="tr-TR"/>
        </a:p>
      </dgm:t>
    </dgm:pt>
    <dgm:pt modelId="{67C48BCD-FD90-4A42-AAF6-A4FFBAA7E9BD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3000" b="1" smtClean="0"/>
            <a:t>Evlilik ve Aile</a:t>
          </a:r>
          <a:endParaRPr lang="tr-TR" sz="3000" b="1"/>
        </a:p>
      </dgm:t>
    </dgm:pt>
    <dgm:pt modelId="{58527E4E-653F-4D2C-8898-B1699909AAD8}" type="parTrans" cxnId="{604BD172-07B6-484E-A9A7-560DA83935E9}">
      <dgm:prSet/>
      <dgm:spPr/>
      <dgm:t>
        <a:bodyPr/>
        <a:lstStyle/>
        <a:p>
          <a:endParaRPr lang="tr-TR"/>
        </a:p>
      </dgm:t>
    </dgm:pt>
    <dgm:pt modelId="{F9B050CB-E7B9-49D2-A363-05E7129A8CB3}" type="sibTrans" cxnId="{604BD172-07B6-484E-A9A7-560DA83935E9}">
      <dgm:prSet/>
      <dgm:spPr/>
      <dgm:t>
        <a:bodyPr/>
        <a:lstStyle/>
        <a:p>
          <a:endParaRPr lang="tr-TR"/>
        </a:p>
      </dgm:t>
    </dgm:pt>
    <dgm:pt modelId="{3A061018-9F3E-4FF0-8E27-51B1EC41BBB0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3000" b="1" smtClean="0"/>
            <a:t>Cinsiyet, İlişkiler ve Benlik Gelişimi</a:t>
          </a:r>
          <a:endParaRPr lang="tr-TR" sz="3000" b="1"/>
        </a:p>
      </dgm:t>
    </dgm:pt>
    <dgm:pt modelId="{8245EE2E-2054-461D-B54E-C9D9089CAE86}" type="parTrans" cxnId="{8F628D54-A7BC-4334-91D0-1A5606526BD7}">
      <dgm:prSet/>
      <dgm:spPr/>
      <dgm:t>
        <a:bodyPr/>
        <a:lstStyle/>
        <a:p>
          <a:endParaRPr lang="tr-TR"/>
        </a:p>
      </dgm:t>
    </dgm:pt>
    <dgm:pt modelId="{2578863F-0FF3-4929-9812-AF0F4844DB83}" type="sibTrans" cxnId="{8F628D54-A7BC-4334-91D0-1A5606526BD7}">
      <dgm:prSet/>
      <dgm:spPr/>
      <dgm:t>
        <a:bodyPr/>
        <a:lstStyle/>
        <a:p>
          <a:endParaRPr lang="tr-TR"/>
        </a:p>
      </dgm:t>
    </dgm:pt>
    <dgm:pt modelId="{666E2772-C56E-45C6-A4CB-7773AB70F6A5}" type="pres">
      <dgm:prSet presAssocID="{48FC94A9-3951-483E-B579-BF077528A307}" presName="linearFlow" presStyleCnt="0">
        <dgm:presLayoutVars>
          <dgm:dir/>
          <dgm:resizeHandles val="exact"/>
        </dgm:presLayoutVars>
      </dgm:prSet>
      <dgm:spPr/>
    </dgm:pt>
    <dgm:pt modelId="{C1AEA7BA-B2F2-45EC-B4E6-A7BC3DD61C92}" type="pres">
      <dgm:prSet presAssocID="{B5220D6C-B74E-4746-BBCB-141485C12DCD}" presName="comp" presStyleCnt="0"/>
      <dgm:spPr/>
    </dgm:pt>
    <dgm:pt modelId="{B4F34EBD-CF41-44EA-8234-36AA43999A8A}" type="pres">
      <dgm:prSet presAssocID="{B5220D6C-B74E-4746-BBCB-141485C12DCD}" presName="rect2" presStyleLbl="node1" presStyleIdx="0" presStyleCnt="5" custScaleX="220527" custLinFactNeighborX="1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9C90DC-DFC8-42BD-B413-C44C2BF4C418}" type="pres">
      <dgm:prSet presAssocID="{B5220D6C-B74E-4746-BBCB-141485C12DCD}" presName="rect1" presStyleLbl="lnNode1" presStyleIdx="0" presStyleCnt="5" custScaleX="132404" custLinFactX="201464" custLinFactNeighborX="300000" custLinFactNeighborY="-3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C7130A3-3312-4F94-8028-AB5C84830BEB}" type="pres">
      <dgm:prSet presAssocID="{13CB9ED6-2910-412D-A107-CD2D87C3FF06}" presName="sibTrans" presStyleCnt="0"/>
      <dgm:spPr/>
    </dgm:pt>
    <dgm:pt modelId="{D7A3796E-C2D8-474D-8B44-CFEB80C44E0B}" type="pres">
      <dgm:prSet presAssocID="{D87F7704-2E08-435F-B5C2-7D095DF2D306}" presName="comp" presStyleCnt="0"/>
      <dgm:spPr/>
    </dgm:pt>
    <dgm:pt modelId="{E5549F1A-F9A9-4DA4-9A7B-FDAFDDD5CB06}" type="pres">
      <dgm:prSet presAssocID="{D87F7704-2E08-435F-B5C2-7D095DF2D306}" presName="rect2" presStyleLbl="node1" presStyleIdx="1" presStyleCnt="5" custScaleX="229311" custLinFactNeighborX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867474-CE0F-4EDE-950C-C2E03EA5F6BA}" type="pres">
      <dgm:prSet presAssocID="{D87F7704-2E08-435F-B5C2-7D095DF2D306}" presName="rect1" presStyleLbl="lnNode1" presStyleIdx="1" presStyleCnt="5" custScaleX="134681" custLinFactX="67683" custLinFactNeighborX="100000" custLinFactNeighborY="21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A952454-84D7-4216-99D7-93B80693B989}" type="pres">
      <dgm:prSet presAssocID="{18C18222-175F-42A2-8B91-AD4A5B07250C}" presName="sibTrans" presStyleCnt="0"/>
      <dgm:spPr/>
    </dgm:pt>
    <dgm:pt modelId="{F624F447-544D-4635-B09E-5DD4C323827F}" type="pres">
      <dgm:prSet presAssocID="{77B9B0EF-BABB-4F6D-BF16-8B85769D5DE7}" presName="comp" presStyleCnt="0"/>
      <dgm:spPr/>
    </dgm:pt>
    <dgm:pt modelId="{A3B8C66C-4EB7-4D3C-B4B6-200051C49CD0}" type="pres">
      <dgm:prSet presAssocID="{77B9B0EF-BABB-4F6D-BF16-8B85769D5DE7}" presName="rect2" presStyleLbl="node1" presStyleIdx="2" presStyleCnt="5" custScaleX="243196" custLinFactNeighborX="-1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8FB825-58A5-4435-AEFA-BF8F84FF10C4}" type="pres">
      <dgm:prSet presAssocID="{77B9B0EF-BABB-4F6D-BF16-8B85769D5DE7}" presName="rect1" presStyleLbl="lnNode1" presStyleIdx="2" presStyleCnt="5" custScaleX="134681" custLinFactX="218547" custLinFactNeighborX="300000" custLinFactNeighborY="6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F09AC96-1555-433E-B428-F3734DB2FE12}" type="pres">
      <dgm:prSet presAssocID="{A65C325A-C836-4521-B8FF-5C6E3F38AA6D}" presName="sibTrans" presStyleCnt="0"/>
      <dgm:spPr/>
    </dgm:pt>
    <dgm:pt modelId="{3DB4B57B-5AE7-4E76-B3F7-24E8AD5AE700}" type="pres">
      <dgm:prSet presAssocID="{67C48BCD-FD90-4A42-AAF6-A4FFBAA7E9BD}" presName="comp" presStyleCnt="0"/>
      <dgm:spPr/>
    </dgm:pt>
    <dgm:pt modelId="{AA00F5BA-AF49-46D7-BC5D-B7BCFF5FAEDA}" type="pres">
      <dgm:prSet presAssocID="{67C48BCD-FD90-4A42-AAF6-A4FFBAA7E9BD}" presName="rect2" presStyleLbl="node1" presStyleIdx="3" presStyleCnt="5" custScaleX="247900" custLinFactNeighborX="-25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CB814B-1982-4033-9BD5-014160A305AB}" type="pres">
      <dgm:prSet presAssocID="{67C48BCD-FD90-4A42-AAF6-A4FFBAA7E9BD}" presName="rect1" presStyleLbl="lnNode1" presStyleIdx="3" presStyleCnt="5" custScaleX="141001" custLinFactX="80467" custLinFactNeighborX="100000" custLinFactNeighborY="60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D45D4A5-44C4-4CE7-8279-51279691AE80}" type="pres">
      <dgm:prSet presAssocID="{F9B050CB-E7B9-49D2-A363-05E7129A8CB3}" presName="sibTrans" presStyleCnt="0"/>
      <dgm:spPr/>
    </dgm:pt>
    <dgm:pt modelId="{92B2201F-3378-4EF4-ADDE-B09AFF1FBDB0}" type="pres">
      <dgm:prSet presAssocID="{3A061018-9F3E-4FF0-8E27-51B1EC41BBB0}" presName="comp" presStyleCnt="0"/>
      <dgm:spPr/>
    </dgm:pt>
    <dgm:pt modelId="{66A4C856-F223-4482-8A14-D16C4B1CF068}" type="pres">
      <dgm:prSet presAssocID="{3A061018-9F3E-4FF0-8E27-51B1EC41BBB0}" presName="rect2" presStyleLbl="node1" presStyleIdx="4" presStyleCnt="5" custScaleX="256289" custLinFactNeighborX="-4278" custLinFactNeighborY="3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D0D06C-DE60-4492-B807-85E50367FD26}" type="pres">
      <dgm:prSet presAssocID="{3A061018-9F3E-4FF0-8E27-51B1EC41BBB0}" presName="rect1" presStyleLbl="lnNode1" presStyleIdx="4" presStyleCnt="5" custScaleX="144674" custLinFactX="236145" custLinFactNeighborX="300000" custLinFactNeighborY="32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E78B67FC-ED3A-4805-92D1-E1BAF37F160D}" type="presOf" srcId="{48FC94A9-3951-483E-B579-BF077528A307}" destId="{666E2772-C56E-45C6-A4CB-7773AB70F6A5}" srcOrd="0" destOrd="0" presId="urn:microsoft.com/office/officeart/2008/layout/AlternatingPictureBlocks"/>
    <dgm:cxn modelId="{604BD172-07B6-484E-A9A7-560DA83935E9}" srcId="{48FC94A9-3951-483E-B579-BF077528A307}" destId="{67C48BCD-FD90-4A42-AAF6-A4FFBAA7E9BD}" srcOrd="3" destOrd="0" parTransId="{58527E4E-653F-4D2C-8898-B1699909AAD8}" sibTransId="{F9B050CB-E7B9-49D2-A363-05E7129A8CB3}"/>
    <dgm:cxn modelId="{8C7B1370-D8AF-433F-B914-96A3E9EF5C51}" type="presOf" srcId="{D87F7704-2E08-435F-B5C2-7D095DF2D306}" destId="{E5549F1A-F9A9-4DA4-9A7B-FDAFDDD5CB06}" srcOrd="0" destOrd="0" presId="urn:microsoft.com/office/officeart/2008/layout/AlternatingPictureBlocks"/>
    <dgm:cxn modelId="{8570B57D-58EB-4F3A-ABBC-7EEAE553782B}" type="presOf" srcId="{B5220D6C-B74E-4746-BBCB-141485C12DCD}" destId="{B4F34EBD-CF41-44EA-8234-36AA43999A8A}" srcOrd="0" destOrd="0" presId="urn:microsoft.com/office/officeart/2008/layout/AlternatingPictureBlocks"/>
    <dgm:cxn modelId="{668864E2-EBCE-4445-A0DA-962A819DBB3D}" type="presOf" srcId="{3A061018-9F3E-4FF0-8E27-51B1EC41BBB0}" destId="{66A4C856-F223-4482-8A14-D16C4B1CF068}" srcOrd="0" destOrd="0" presId="urn:microsoft.com/office/officeart/2008/layout/AlternatingPictureBlocks"/>
    <dgm:cxn modelId="{0D0C9927-5024-4486-944A-512FFCF40BAA}" type="presOf" srcId="{67C48BCD-FD90-4A42-AAF6-A4FFBAA7E9BD}" destId="{AA00F5BA-AF49-46D7-BC5D-B7BCFF5FAEDA}" srcOrd="0" destOrd="0" presId="urn:microsoft.com/office/officeart/2008/layout/AlternatingPictureBlocks"/>
    <dgm:cxn modelId="{D98846EE-5822-4434-89A6-52FE8723FAC2}" srcId="{48FC94A9-3951-483E-B579-BF077528A307}" destId="{D87F7704-2E08-435F-B5C2-7D095DF2D306}" srcOrd="1" destOrd="0" parTransId="{67BCCD53-2D24-44D2-9B79-2B33C2E5A26A}" sibTransId="{18C18222-175F-42A2-8B91-AD4A5B07250C}"/>
    <dgm:cxn modelId="{BDEEC2F1-7375-4302-AF69-85018597FB14}" srcId="{48FC94A9-3951-483E-B579-BF077528A307}" destId="{B5220D6C-B74E-4746-BBCB-141485C12DCD}" srcOrd="0" destOrd="0" parTransId="{CC294168-D82F-4849-87B6-253240FE9F93}" sibTransId="{13CB9ED6-2910-412D-A107-CD2D87C3FF06}"/>
    <dgm:cxn modelId="{C1FA27DA-7948-4DA9-A52C-22A067CDCEE9}" srcId="{48FC94A9-3951-483E-B579-BF077528A307}" destId="{77B9B0EF-BABB-4F6D-BF16-8B85769D5DE7}" srcOrd="2" destOrd="0" parTransId="{EEA30DAF-30C8-4DEC-A791-0E448C4F1CD9}" sibTransId="{A65C325A-C836-4521-B8FF-5C6E3F38AA6D}"/>
    <dgm:cxn modelId="{0F8D6029-8B0B-4B37-9D03-ABF43A587E4D}" type="presOf" srcId="{77B9B0EF-BABB-4F6D-BF16-8B85769D5DE7}" destId="{A3B8C66C-4EB7-4D3C-B4B6-200051C49CD0}" srcOrd="0" destOrd="0" presId="urn:microsoft.com/office/officeart/2008/layout/AlternatingPictureBlocks"/>
    <dgm:cxn modelId="{8F628D54-A7BC-4334-91D0-1A5606526BD7}" srcId="{48FC94A9-3951-483E-B579-BF077528A307}" destId="{3A061018-9F3E-4FF0-8E27-51B1EC41BBB0}" srcOrd="4" destOrd="0" parTransId="{8245EE2E-2054-461D-B54E-C9D9089CAE86}" sibTransId="{2578863F-0FF3-4929-9812-AF0F4844DB83}"/>
    <dgm:cxn modelId="{6CF16644-6DF0-445C-A773-BE25158F625E}" type="presParOf" srcId="{666E2772-C56E-45C6-A4CB-7773AB70F6A5}" destId="{C1AEA7BA-B2F2-45EC-B4E6-A7BC3DD61C92}" srcOrd="0" destOrd="0" presId="urn:microsoft.com/office/officeart/2008/layout/AlternatingPictureBlocks"/>
    <dgm:cxn modelId="{55252344-9433-4E9B-854B-BED375546835}" type="presParOf" srcId="{C1AEA7BA-B2F2-45EC-B4E6-A7BC3DD61C92}" destId="{B4F34EBD-CF41-44EA-8234-36AA43999A8A}" srcOrd="0" destOrd="0" presId="urn:microsoft.com/office/officeart/2008/layout/AlternatingPictureBlocks"/>
    <dgm:cxn modelId="{845E9AEE-F6B6-4FEE-9083-3B450CFCABF9}" type="presParOf" srcId="{C1AEA7BA-B2F2-45EC-B4E6-A7BC3DD61C92}" destId="{AF9C90DC-DFC8-42BD-B413-C44C2BF4C418}" srcOrd="1" destOrd="0" presId="urn:microsoft.com/office/officeart/2008/layout/AlternatingPictureBlocks"/>
    <dgm:cxn modelId="{8B46C8CB-269B-445C-9173-BD05BD3B7BC6}" type="presParOf" srcId="{666E2772-C56E-45C6-A4CB-7773AB70F6A5}" destId="{2C7130A3-3312-4F94-8028-AB5C84830BEB}" srcOrd="1" destOrd="0" presId="urn:microsoft.com/office/officeart/2008/layout/AlternatingPictureBlocks"/>
    <dgm:cxn modelId="{C00F5FA2-04D7-4AB5-ACA1-D822D95CD50A}" type="presParOf" srcId="{666E2772-C56E-45C6-A4CB-7773AB70F6A5}" destId="{D7A3796E-C2D8-474D-8B44-CFEB80C44E0B}" srcOrd="2" destOrd="0" presId="urn:microsoft.com/office/officeart/2008/layout/AlternatingPictureBlocks"/>
    <dgm:cxn modelId="{703197CC-9F33-4764-9A46-ED0053418CB7}" type="presParOf" srcId="{D7A3796E-C2D8-474D-8B44-CFEB80C44E0B}" destId="{E5549F1A-F9A9-4DA4-9A7B-FDAFDDD5CB06}" srcOrd="0" destOrd="0" presId="urn:microsoft.com/office/officeart/2008/layout/AlternatingPictureBlocks"/>
    <dgm:cxn modelId="{10211DC4-4F0E-43B3-89A6-6396E52D85A3}" type="presParOf" srcId="{D7A3796E-C2D8-474D-8B44-CFEB80C44E0B}" destId="{89867474-CE0F-4EDE-950C-C2E03EA5F6BA}" srcOrd="1" destOrd="0" presId="urn:microsoft.com/office/officeart/2008/layout/AlternatingPictureBlocks"/>
    <dgm:cxn modelId="{FFF517CD-BD4A-4E68-8888-C1A93F59737C}" type="presParOf" srcId="{666E2772-C56E-45C6-A4CB-7773AB70F6A5}" destId="{1A952454-84D7-4216-99D7-93B80693B989}" srcOrd="3" destOrd="0" presId="urn:microsoft.com/office/officeart/2008/layout/AlternatingPictureBlocks"/>
    <dgm:cxn modelId="{2263F016-3E5D-4643-B715-4BEAF8E0C62F}" type="presParOf" srcId="{666E2772-C56E-45C6-A4CB-7773AB70F6A5}" destId="{F624F447-544D-4635-B09E-5DD4C323827F}" srcOrd="4" destOrd="0" presId="urn:microsoft.com/office/officeart/2008/layout/AlternatingPictureBlocks"/>
    <dgm:cxn modelId="{CB4E488F-D407-4BB5-B719-1167663F9D40}" type="presParOf" srcId="{F624F447-544D-4635-B09E-5DD4C323827F}" destId="{A3B8C66C-4EB7-4D3C-B4B6-200051C49CD0}" srcOrd="0" destOrd="0" presId="urn:microsoft.com/office/officeart/2008/layout/AlternatingPictureBlocks"/>
    <dgm:cxn modelId="{47505DFD-AA89-4D62-95FA-F3C343EF1730}" type="presParOf" srcId="{F624F447-544D-4635-B09E-5DD4C323827F}" destId="{868FB825-58A5-4435-AEFA-BF8F84FF10C4}" srcOrd="1" destOrd="0" presId="urn:microsoft.com/office/officeart/2008/layout/AlternatingPictureBlocks"/>
    <dgm:cxn modelId="{A81365BD-CAF6-41E9-BBC3-60E4461E0404}" type="presParOf" srcId="{666E2772-C56E-45C6-A4CB-7773AB70F6A5}" destId="{FF09AC96-1555-433E-B428-F3734DB2FE12}" srcOrd="5" destOrd="0" presId="urn:microsoft.com/office/officeart/2008/layout/AlternatingPictureBlocks"/>
    <dgm:cxn modelId="{93BF3BA9-A884-49C0-B1D0-17D8ECF3B416}" type="presParOf" srcId="{666E2772-C56E-45C6-A4CB-7773AB70F6A5}" destId="{3DB4B57B-5AE7-4E76-B3F7-24E8AD5AE700}" srcOrd="6" destOrd="0" presId="urn:microsoft.com/office/officeart/2008/layout/AlternatingPictureBlocks"/>
    <dgm:cxn modelId="{2FDAEE80-E816-47EE-9823-37A1755ABE0B}" type="presParOf" srcId="{3DB4B57B-5AE7-4E76-B3F7-24E8AD5AE700}" destId="{AA00F5BA-AF49-46D7-BC5D-B7BCFF5FAEDA}" srcOrd="0" destOrd="0" presId="urn:microsoft.com/office/officeart/2008/layout/AlternatingPictureBlocks"/>
    <dgm:cxn modelId="{ADE9AD0A-0DFF-4CB8-BC84-FEE921EA1E6C}" type="presParOf" srcId="{3DB4B57B-5AE7-4E76-B3F7-24E8AD5AE700}" destId="{76CB814B-1982-4033-9BD5-014160A305AB}" srcOrd="1" destOrd="0" presId="urn:microsoft.com/office/officeart/2008/layout/AlternatingPictureBlocks"/>
    <dgm:cxn modelId="{B36E0A95-BFE5-4C9B-A3C9-9EA025578DE8}" type="presParOf" srcId="{666E2772-C56E-45C6-A4CB-7773AB70F6A5}" destId="{ED45D4A5-44C4-4CE7-8279-51279691AE80}" srcOrd="7" destOrd="0" presId="urn:microsoft.com/office/officeart/2008/layout/AlternatingPictureBlocks"/>
    <dgm:cxn modelId="{07D8C50F-69E6-4AD4-AE66-99440B67E28A}" type="presParOf" srcId="{666E2772-C56E-45C6-A4CB-7773AB70F6A5}" destId="{92B2201F-3378-4EF4-ADDE-B09AFF1FBDB0}" srcOrd="8" destOrd="0" presId="urn:microsoft.com/office/officeart/2008/layout/AlternatingPictureBlocks"/>
    <dgm:cxn modelId="{10521D5D-AC9A-486A-8270-5CEBF141FCC1}" type="presParOf" srcId="{92B2201F-3378-4EF4-ADDE-B09AFF1FBDB0}" destId="{66A4C856-F223-4482-8A14-D16C4B1CF068}" srcOrd="0" destOrd="0" presId="urn:microsoft.com/office/officeart/2008/layout/AlternatingPictureBlocks"/>
    <dgm:cxn modelId="{38D8DCA1-AF95-4C16-B6CE-B76FAC6ED32D}" type="presParOf" srcId="{92B2201F-3378-4EF4-ADDE-B09AFF1FBDB0}" destId="{A5D0D06C-DE60-4492-B807-85E50367FD2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34EBD-CF41-44EA-8234-36AA43999A8A}">
      <dsp:nvSpPr>
        <dsp:cNvPr id="0" name=""/>
        <dsp:cNvSpPr/>
      </dsp:nvSpPr>
      <dsp:spPr>
        <a:xfrm>
          <a:off x="2131788" y="3161"/>
          <a:ext cx="4708975" cy="965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Çocukluktan Yetişkinliğe Geçişte İstikrar ve Değişim</a:t>
          </a:r>
          <a:endParaRPr lang="tr-TR" sz="3000" b="1" kern="1200"/>
        </a:p>
      </dsp:txBody>
      <dsp:txXfrm>
        <a:off x="2131788" y="3161"/>
        <a:ext cx="4708975" cy="965774"/>
      </dsp:txXfrm>
    </dsp:sp>
    <dsp:sp modelId="{AF9C90DC-DFC8-42BD-B413-C44C2BF4C418}">
      <dsp:nvSpPr>
        <dsp:cNvPr id="0" name=""/>
        <dsp:cNvSpPr/>
      </dsp:nvSpPr>
      <dsp:spPr>
        <a:xfrm>
          <a:off x="6984776" y="2"/>
          <a:ext cx="1265937" cy="9657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49F1A-F9A9-4DA4-9A7B-FDAFDDD5CB06}">
      <dsp:nvSpPr>
        <dsp:cNvPr id="0" name=""/>
        <dsp:cNvSpPr/>
      </dsp:nvSpPr>
      <dsp:spPr>
        <a:xfrm>
          <a:off x="2016224" y="1128288"/>
          <a:ext cx="4896542" cy="965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Çekicilik, Aşk ve Yakın İlişkiler</a:t>
          </a:r>
          <a:endParaRPr lang="tr-TR" sz="3000" b="1" kern="1200"/>
        </a:p>
      </dsp:txBody>
      <dsp:txXfrm>
        <a:off x="2016224" y="1128288"/>
        <a:ext cx="4896542" cy="965774"/>
      </dsp:txXfrm>
    </dsp:sp>
    <dsp:sp modelId="{89867474-CE0F-4EDE-950C-C2E03EA5F6BA}">
      <dsp:nvSpPr>
        <dsp:cNvPr id="0" name=""/>
        <dsp:cNvSpPr/>
      </dsp:nvSpPr>
      <dsp:spPr>
        <a:xfrm>
          <a:off x="7065222" y="1130355"/>
          <a:ext cx="1287708" cy="9657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8C66C-4EB7-4D3C-B4B6-200051C49CD0}">
      <dsp:nvSpPr>
        <dsp:cNvPr id="0" name=""/>
        <dsp:cNvSpPr/>
      </dsp:nvSpPr>
      <dsp:spPr>
        <a:xfrm>
          <a:off x="1863751" y="2253416"/>
          <a:ext cx="5193033" cy="965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Yetişkin Yaşam Biçimleri</a:t>
          </a:r>
          <a:endParaRPr lang="tr-TR" sz="3000" b="1" kern="1200"/>
        </a:p>
      </dsp:txBody>
      <dsp:txXfrm>
        <a:off x="1863751" y="2253416"/>
        <a:ext cx="5193033" cy="965774"/>
      </dsp:txXfrm>
    </dsp:sp>
    <dsp:sp modelId="{868FB825-58A5-4435-AEFA-BF8F84FF10C4}">
      <dsp:nvSpPr>
        <dsp:cNvPr id="0" name=""/>
        <dsp:cNvSpPr/>
      </dsp:nvSpPr>
      <dsp:spPr>
        <a:xfrm>
          <a:off x="7137224" y="2254015"/>
          <a:ext cx="1287708" cy="96577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F5BA-AF49-46D7-BC5D-B7BCFF5FAEDA}">
      <dsp:nvSpPr>
        <dsp:cNvPr id="0" name=""/>
        <dsp:cNvSpPr/>
      </dsp:nvSpPr>
      <dsp:spPr>
        <a:xfrm>
          <a:off x="1763305" y="3378544"/>
          <a:ext cx="5293478" cy="965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Evlilik ve Aile</a:t>
          </a:r>
          <a:endParaRPr lang="tr-TR" sz="3000" b="1" kern="1200"/>
        </a:p>
      </dsp:txBody>
      <dsp:txXfrm>
        <a:off x="1763305" y="3378544"/>
        <a:ext cx="5293478" cy="965774"/>
      </dsp:txXfrm>
    </dsp:sp>
    <dsp:sp modelId="{76CB814B-1982-4033-9BD5-014160A305AB}">
      <dsp:nvSpPr>
        <dsp:cNvPr id="0" name=""/>
        <dsp:cNvSpPr/>
      </dsp:nvSpPr>
      <dsp:spPr>
        <a:xfrm>
          <a:off x="7157239" y="3384377"/>
          <a:ext cx="1348134" cy="96577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4C856-F223-4482-8A14-D16C4B1CF068}">
      <dsp:nvSpPr>
        <dsp:cNvPr id="0" name=""/>
        <dsp:cNvSpPr/>
      </dsp:nvSpPr>
      <dsp:spPr>
        <a:xfrm>
          <a:off x="1636840" y="4506830"/>
          <a:ext cx="5472611" cy="965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Cinsiyet, İlişkiler ve Benlik Gelişimi</a:t>
          </a:r>
          <a:endParaRPr lang="tr-TR" sz="3000" b="1" kern="1200"/>
        </a:p>
      </dsp:txBody>
      <dsp:txXfrm>
        <a:off x="1636840" y="4506830"/>
        <a:ext cx="5472611" cy="965774"/>
      </dsp:txXfrm>
    </dsp:sp>
    <dsp:sp modelId="{A5D0D06C-DE60-4492-B807-85E50367FD26}">
      <dsp:nvSpPr>
        <dsp:cNvPr id="0" name=""/>
        <dsp:cNvSpPr/>
      </dsp:nvSpPr>
      <dsp:spPr>
        <a:xfrm>
          <a:off x="7257709" y="4506830"/>
          <a:ext cx="1383252" cy="96577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Moderately"/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9"/>
            <a:ext cx="9036496" cy="17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" y="1700808"/>
            <a:ext cx="90068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7" y="116632"/>
            <a:ext cx="8622456" cy="61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2820" y="1473165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Kendi kendini doğrulama: </a:t>
            </a:r>
            <a:r>
              <a:rPr lang="tr-TR" sz="3500"/>
              <a:t>Kendilerine benzeyen </a:t>
            </a:r>
            <a:r>
              <a:rPr lang="tr-TR" sz="3500" smtClean="0"/>
              <a:t>insanların niçin </a:t>
            </a:r>
            <a:r>
              <a:rPr lang="tr-TR" sz="3500"/>
              <a:t>kendilerine çekici geldiğine </a:t>
            </a:r>
            <a:r>
              <a:rPr lang="tr-TR" sz="3500" smtClean="0"/>
              <a:t>yönelik açıklama</a:t>
            </a:r>
            <a:r>
              <a:rPr lang="tr-TR" sz="3500"/>
              <a:t>. Başkalarının tutum ve davranışları </a:t>
            </a:r>
            <a:r>
              <a:rPr lang="tr-TR" sz="3500" smtClean="0"/>
              <a:t>bizimkilerine benzediğinde </a:t>
            </a:r>
            <a:r>
              <a:rPr lang="tr-TR" sz="3500"/>
              <a:t>kendi tutum ve </a:t>
            </a:r>
            <a:r>
              <a:rPr lang="tr-TR" sz="3500" smtClean="0"/>
              <a:t>davranışlarımız desteklenmiş </a:t>
            </a:r>
            <a:r>
              <a:rPr lang="tr-TR" sz="3500"/>
              <a:t>ve onaylanmış olmaktadır.</a:t>
            </a:r>
          </a:p>
        </p:txBody>
      </p:sp>
    </p:spTree>
    <p:extLst>
      <p:ext uri="{BB962C8B-B14F-4D97-AF65-F5344CB8AC3E}">
        <p14:creationId xmlns:p14="http://schemas.microsoft.com/office/powerpoint/2010/main" val="28715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902311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Denklik hipotezi: </a:t>
            </a:r>
            <a:r>
              <a:rPr lang="tr-TR" sz="3500"/>
              <a:t>Soyut olarak kendimizden </a:t>
            </a:r>
            <a:r>
              <a:rPr lang="tr-TR" sz="3500" smtClean="0"/>
              <a:t>daha çekici </a:t>
            </a:r>
            <a:r>
              <a:rPr lang="tr-TR" sz="3500"/>
              <a:t>kişileri tercih etmemize rağmen, gerçek </a:t>
            </a:r>
            <a:r>
              <a:rPr lang="tr-TR" sz="3500" smtClean="0"/>
              <a:t>yaşamda kendi </a:t>
            </a:r>
            <a:r>
              <a:rPr lang="tr-TR" sz="3500"/>
              <a:t>çekicilik düzeyimize yakın birini seçeriz.</a:t>
            </a:r>
          </a:p>
        </p:txBody>
      </p:sp>
    </p:spTree>
    <p:extLst>
      <p:ext uri="{BB962C8B-B14F-4D97-AF65-F5344CB8AC3E}">
        <p14:creationId xmlns:p14="http://schemas.microsoft.com/office/powerpoint/2010/main" val="2452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470263"/>
            <a:ext cx="299255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Aşkın Türleri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406367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Birini çekici bulduğumuzda ilişkinin daha da derinleşmesine yol açacak, aşka götürecek</a:t>
            </a:r>
          </a:p>
          <a:p>
            <a:r>
              <a:rPr lang="tr-TR" sz="3500"/>
              <a:t>alternatifler vardır. Aşk çok çeşitli ve karmaşık alanları içeren insan davranışıdır.</a:t>
            </a:r>
          </a:p>
        </p:txBody>
      </p:sp>
    </p:spTree>
    <p:extLst>
      <p:ext uri="{BB962C8B-B14F-4D97-AF65-F5344CB8AC3E}">
        <p14:creationId xmlns:p14="http://schemas.microsoft.com/office/powerpoint/2010/main" val="33673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7" y="764704"/>
            <a:ext cx="8631180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660"/>
            <a:ext cx="4853848" cy="64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8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9" y="2059261"/>
            <a:ext cx="8279776" cy="27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34" y="1651734"/>
            <a:ext cx="887456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Romantik aşk: </a:t>
            </a:r>
            <a:r>
              <a:rPr lang="tr-TR" sz="3500"/>
              <a:t>Aynı zamanda tutkulu aşk adı da </a:t>
            </a:r>
            <a:r>
              <a:rPr lang="tr-TR" sz="3500" smtClean="0"/>
              <a:t>verilmektedir. Romantik </a:t>
            </a:r>
            <a:r>
              <a:rPr lang="tr-TR" sz="3500"/>
              <a:t>aşk kuvvetli cinsellik </a:t>
            </a:r>
            <a:r>
              <a:rPr lang="tr-TR" sz="3500" smtClean="0"/>
              <a:t>içermekte ve </a:t>
            </a:r>
            <a:r>
              <a:rPr lang="tr-TR" sz="3500"/>
              <a:t>çılgın unsurlar içermekte ve genellikle aşk </a:t>
            </a:r>
            <a:r>
              <a:rPr lang="tr-TR" sz="3500" smtClean="0"/>
              <a:t>ilişkilerinin ilk </a:t>
            </a:r>
            <a:r>
              <a:rPr lang="tr-TR" sz="3500"/>
              <a:t>dönemlerinde baskın olmaktadır.</a:t>
            </a:r>
          </a:p>
        </p:txBody>
      </p:sp>
    </p:spTree>
    <p:extLst>
      <p:ext uri="{BB962C8B-B14F-4D97-AF65-F5344CB8AC3E}">
        <p14:creationId xmlns:p14="http://schemas.microsoft.com/office/powerpoint/2010/main" val="33859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2046327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Samimi aşk: </a:t>
            </a:r>
            <a:r>
              <a:rPr lang="tr-TR" sz="3500"/>
              <a:t>Bu tür aşk yoldaş, arkadaş aşkı olarak </a:t>
            </a:r>
            <a:r>
              <a:rPr lang="tr-TR" sz="3500" smtClean="0"/>
              <a:t>da ifade </a:t>
            </a:r>
            <a:r>
              <a:rPr lang="tr-TR" sz="3500"/>
              <a:t>edilmektedir. Bireyler birbirlerinin yanında </a:t>
            </a:r>
            <a:r>
              <a:rPr lang="tr-TR" sz="3500" smtClean="0"/>
              <a:t>olmak istemekte </a:t>
            </a:r>
            <a:r>
              <a:rPr lang="tr-TR" sz="3500"/>
              <a:t>ve birbirlerine şefkat duymaktadır.</a:t>
            </a:r>
          </a:p>
        </p:txBody>
      </p:sp>
    </p:spTree>
    <p:extLst>
      <p:ext uri="{BB962C8B-B14F-4D97-AF65-F5344CB8AC3E}">
        <p14:creationId xmlns:p14="http://schemas.microsoft.com/office/powerpoint/2010/main" val="20933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017164621"/>
              </p:ext>
            </p:extLst>
          </p:nvPr>
        </p:nvGraphicFramePr>
        <p:xfrm>
          <a:off x="107504" y="404664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7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C90DC-DFC8-42BD-B413-C44C2BF4C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F9C90DC-DFC8-42BD-B413-C44C2BF4C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F34EBD-CF41-44EA-8234-36AA43999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4F34EBD-CF41-44EA-8234-36AA43999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67474-CE0F-4EDE-950C-C2E03EA5F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9867474-CE0F-4EDE-950C-C2E03EA5F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49F1A-F9A9-4DA4-9A7B-FDAFDDD5C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5549F1A-F9A9-4DA4-9A7B-FDAFDDD5C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FB825-58A5-4435-AEFA-BF8F84FF1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68FB825-58A5-4435-AEFA-BF8F84FF1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B8C66C-4EB7-4D3C-B4B6-200051C4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3B8C66C-4EB7-4D3C-B4B6-200051C49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B814B-1982-4033-9BD5-014160A3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6CB814B-1982-4033-9BD5-014160A30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0F5BA-AF49-46D7-BC5D-B7BCFF5FA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A00F5BA-AF49-46D7-BC5D-B7BCFF5FA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D0D06C-DE60-4492-B807-85E50367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5D0D06C-DE60-4492-B807-85E50367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4C856-F223-4482-8A14-D16C4B1CF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6A4C856-F223-4482-8A14-D16C4B1CF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34" y="763810"/>
            <a:ext cx="8874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ŞEKİL 14.2</a:t>
            </a:r>
          </a:p>
          <a:p>
            <a:r>
              <a:rPr lang="tr-TR" sz="3500" b="1"/>
              <a:t>STERNBERG’İN AŞK ÜÇGENİ: </a:t>
            </a:r>
            <a:r>
              <a:rPr lang="tr-TR" sz="3500"/>
              <a:t>Sternberg aşkta üç boyut öne </a:t>
            </a:r>
            <a:r>
              <a:rPr lang="tr-TR" sz="3500" smtClean="0"/>
              <a:t>sürmektedir: Tutku</a:t>
            </a:r>
            <a:r>
              <a:rPr lang="tr-TR" sz="3500"/>
              <a:t>, samimiyet ve bağlanma. Bu boyutların farklı kombinasyonları</a:t>
            </a:r>
          </a:p>
          <a:p>
            <a:r>
              <a:rPr lang="tr-TR" sz="3500"/>
              <a:t>farklı aşk türlerini: romantik aşk, samimi aşk ve </a:t>
            </a:r>
            <a:r>
              <a:rPr lang="tr-TR" sz="3500" smtClean="0"/>
              <a:t>mükemmel aşk </a:t>
            </a:r>
            <a:r>
              <a:rPr lang="tr-TR" sz="3500"/>
              <a:t>ortaya çıkarmaktadır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148064" y="4797152"/>
            <a:ext cx="2304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smtClean="0"/>
              <a:t>Arka Sayfada…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1013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6632"/>
            <a:ext cx="7221201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76672"/>
            <a:ext cx="40062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Aşkın Son Bulması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4656" y="1772816"/>
            <a:ext cx="8851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Yakın ilişkilerin son bulması üzücü duyguların yaşanmasına yol </a:t>
            </a:r>
            <a:r>
              <a:rPr lang="tr-TR" sz="3500" smtClean="0"/>
              <a:t>açabilir. Fakat </a:t>
            </a:r>
            <a:r>
              <a:rPr lang="tr-TR" sz="3500"/>
              <a:t>uzun vadede düşünüldüğünde Gwenna’nın durumunda </a:t>
            </a:r>
            <a:r>
              <a:rPr lang="tr-TR" sz="3500" smtClean="0"/>
              <a:t>olduğu gibi </a:t>
            </a:r>
            <a:r>
              <a:rPr lang="tr-TR" sz="3500"/>
              <a:t>aşkı yenmek ve ilişkiyi bitirmek olumlu duyguların yaşanmasına </a:t>
            </a:r>
            <a:r>
              <a:rPr lang="tr-TR" sz="3500" smtClean="0"/>
              <a:t>ve kişisel </a:t>
            </a:r>
            <a:r>
              <a:rPr lang="tr-TR" sz="3500"/>
              <a:t>gelişimimize yarar sağlayabilmektedir.</a:t>
            </a:r>
          </a:p>
        </p:txBody>
      </p:sp>
    </p:spTree>
    <p:extLst>
      <p:ext uri="{BB962C8B-B14F-4D97-AF65-F5344CB8AC3E}">
        <p14:creationId xmlns:p14="http://schemas.microsoft.com/office/powerpoint/2010/main" val="27634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969109"/>
            <a:ext cx="511787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C) Yetişkin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Yaşam Biçimleri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049229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Günümüzde yetişkinler farklı yaşam biçimleri seçmekte ve aile yapıları oluşturmaktadırlar</a:t>
            </a:r>
          </a:p>
          <a:p>
            <a:r>
              <a:rPr lang="tr-TR" sz="3500"/>
              <a:t>(Waite, 2009). Yetişkinler yalnız yaşamayı, birlikteliği, evliliği, </a:t>
            </a:r>
            <a:r>
              <a:rPr lang="tr-TR" sz="3500" smtClean="0"/>
              <a:t>boşanmayı, tekrar </a:t>
            </a:r>
            <a:r>
              <a:rPr lang="tr-TR" sz="3500"/>
              <a:t>evlenmeyi, ya da hem cinsiyle birlikte yaşamayı seçebilmektedir.</a:t>
            </a:r>
          </a:p>
        </p:txBody>
      </p:sp>
    </p:spTree>
    <p:extLst>
      <p:ext uri="{BB962C8B-B14F-4D97-AF65-F5344CB8AC3E}">
        <p14:creationId xmlns:p14="http://schemas.microsoft.com/office/powerpoint/2010/main" val="17585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041117"/>
            <a:ext cx="373769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Yalnız Yetişkinler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048" y="2121237"/>
            <a:ext cx="8885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Yaşama ilişkin kararlar alma, </a:t>
            </a:r>
            <a:r>
              <a:rPr lang="tr-TR" sz="3500" smtClean="0"/>
              <a:t>hedeflerine ulaşmak </a:t>
            </a:r>
            <a:r>
              <a:rPr lang="tr-TR" sz="3500"/>
              <a:t>için kişisel kaynaklar </a:t>
            </a:r>
            <a:r>
              <a:rPr lang="tr-TR" sz="3500" smtClean="0"/>
              <a:t>geliştirme, bağımsız </a:t>
            </a:r>
            <a:r>
              <a:rPr lang="tr-TR" sz="3500"/>
              <a:t>kararlar alma özgürlüğü, kendi ilgilerine zaman ayırma, yeni yerleri keşfetme</a:t>
            </a:r>
          </a:p>
          <a:p>
            <a:r>
              <a:rPr lang="tr-TR" sz="3500"/>
              <a:t>ve yeni deneyimler kazanma olanakları bulma ve gizlilik yalnız yaşamanın avantajlarıdır.</a:t>
            </a:r>
          </a:p>
        </p:txBody>
      </p:sp>
    </p:spTree>
    <p:extLst>
      <p:ext uri="{BB962C8B-B14F-4D97-AF65-F5344CB8AC3E}">
        <p14:creationId xmlns:p14="http://schemas.microsoft.com/office/powerpoint/2010/main" val="934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470263"/>
            <a:ext cx="561153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Birlikte Yaşayan Yetişkinler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47837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i="1"/>
              <a:t>Birlikte </a:t>
            </a:r>
            <a:r>
              <a:rPr lang="tr-TR" sz="3500"/>
              <a:t>yaşam evlenmeden cinsel ilişkinin yaşandığı birliktelikleri kapsamaktadır. Son</a:t>
            </a:r>
          </a:p>
          <a:p>
            <a:r>
              <a:rPr lang="tr-TR" sz="3500"/>
              <a:t>yıllarda birlikteliklerde kayda değer değişimler söz konusudur.</a:t>
            </a:r>
          </a:p>
        </p:txBody>
      </p:sp>
    </p:spTree>
    <p:extLst>
      <p:ext uri="{BB962C8B-B14F-4D97-AF65-F5344CB8AC3E}">
        <p14:creationId xmlns:p14="http://schemas.microsoft.com/office/powerpoint/2010/main" val="14329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758695"/>
            <a:ext cx="32823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Evli Yetişkinler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934" y="1798652"/>
            <a:ext cx="887456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1930’lu yıllara kadar yetişkin gelişiminde istikrarlı bir evlilik, yetişkinlik </a:t>
            </a:r>
            <a:r>
              <a:rPr lang="tr-TR" sz="3500" smtClean="0"/>
              <a:t>yolunda atılması </a:t>
            </a:r>
            <a:r>
              <a:rPr lang="tr-TR" sz="3500"/>
              <a:t>gerekli önemli bir olgu olarak ele alınmaktaydı. Son 60 yıl içinde ise </a:t>
            </a:r>
            <a:r>
              <a:rPr lang="tr-TR" sz="3500" smtClean="0"/>
              <a:t>bireylerin hem </a:t>
            </a:r>
            <a:r>
              <a:rPr lang="tr-TR" sz="3500"/>
              <a:t>evlilik hem de evlilik dışında kendilerini gerçekleştirme yolunda </a:t>
            </a:r>
            <a:r>
              <a:rPr lang="tr-TR" sz="3500" smtClean="0"/>
              <a:t>çabaları evliliklerin </a:t>
            </a:r>
            <a:r>
              <a:rPr lang="tr-TR" sz="3500"/>
              <a:t>istikrarlarını sarsar hale </a:t>
            </a:r>
            <a:r>
              <a:rPr lang="tr-TR" sz="3500" smtClean="0"/>
              <a:t>gelmiştir.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13612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1048" y="1268760"/>
            <a:ext cx="8885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Kültürlerarası Karşılaştırmalar: </a:t>
            </a:r>
            <a:r>
              <a:rPr lang="tr-TR" sz="3500"/>
              <a:t>Evliliğe ilişkin birçok konuda kültürler arası farklılıklar</a:t>
            </a:r>
          </a:p>
          <a:p>
            <a:r>
              <a:rPr lang="tr-TR" sz="3500"/>
              <a:t>görülmektedir. Örneğin, Çin’de nüfus artışını kontrol amacıyla 1981 </a:t>
            </a:r>
            <a:r>
              <a:rPr lang="tr-TR" sz="3500" smtClean="0"/>
              <a:t>yılında çıkardığı </a:t>
            </a:r>
            <a:r>
              <a:rPr lang="tr-TR" sz="3500"/>
              <a:t>yasayla minimum evlilik yaşını erkeklerde 22, kadınlarda ise 20 </a:t>
            </a:r>
            <a:r>
              <a:rPr lang="tr-TR" sz="3500" smtClean="0"/>
              <a:t>olarak sınırlandırılmıştır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8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753085"/>
            <a:ext cx="173066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Mizaç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7740" y="1761197"/>
            <a:ext cx="88787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Mizaç ne kadar durağandır? Mizaç bireysel davranış stili ve duygusal </a:t>
            </a:r>
            <a:r>
              <a:rPr lang="tr-TR" sz="3500" smtClean="0"/>
              <a:t>tepkilerinin özellikleridir</a:t>
            </a:r>
            <a:r>
              <a:rPr lang="tr-TR" sz="3500"/>
              <a:t>. Genç yetişkinlik döneminde birçok kişi ergenlik dönemine göre </a:t>
            </a:r>
            <a:r>
              <a:rPr lang="tr-TR" sz="3500" smtClean="0"/>
              <a:t>daha az </a:t>
            </a:r>
            <a:r>
              <a:rPr lang="tr-TR" sz="3500"/>
              <a:t>sayıda duygusal çalkantılar yaşamaktadır, daha fazla denge ve daha az riskli </a:t>
            </a:r>
            <a:r>
              <a:rPr lang="tr-TR" sz="3500" smtClean="0"/>
              <a:t>davranış sergilerler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28862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844824"/>
            <a:ext cx="89072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i="1"/>
              <a:t>Kolay ve zor mizaç</a:t>
            </a:r>
            <a:r>
              <a:rPr lang="tr-TR" sz="3500" b="1" i="1" smtClean="0"/>
              <a:t>: </a:t>
            </a:r>
            <a:r>
              <a:rPr lang="tr-TR" sz="3500"/>
              <a:t>Boylamsal bir çalışmada 3-5 yaşları arasında kolay </a:t>
            </a:r>
            <a:r>
              <a:rPr lang="tr-TR" sz="3500" smtClean="0"/>
              <a:t>mizaç örüntüleri </a:t>
            </a:r>
            <a:r>
              <a:rPr lang="tr-TR" sz="3500"/>
              <a:t>sergileyen </a:t>
            </a:r>
            <a:r>
              <a:rPr lang="tr-TR" sz="3500" smtClean="0"/>
              <a:t>çocuklarla zor mizaç özellikleri sergileyen çocukların yetişkinlikleri arasında ne gibi farklılıklar olabilir ?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29449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700808"/>
            <a:ext cx="25106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Bağlanma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7740" y="2780928"/>
            <a:ext cx="88787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Mizaçta olduğu gibi, bağlanmada bebeklik yıllarında ortaya çıkmaktadır ve sosyalduygusal</a:t>
            </a:r>
          </a:p>
          <a:p>
            <a:r>
              <a:rPr lang="tr-TR" sz="3500"/>
              <a:t>gelişim alanında önemli rol </a:t>
            </a:r>
            <a:r>
              <a:rPr lang="tr-TR" sz="3500" smtClean="0"/>
              <a:t>oynamaktadır.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31898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556792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Güvenli bağlanma stili: </a:t>
            </a:r>
            <a:r>
              <a:rPr lang="tr-TR" sz="3500"/>
              <a:t>İlişkilerinde olumlu </a:t>
            </a:r>
            <a:r>
              <a:rPr lang="tr-TR" sz="3500" smtClean="0"/>
              <a:t>görüşe sahip </a:t>
            </a:r>
            <a:r>
              <a:rPr lang="tr-TR" sz="3500"/>
              <a:t>olan, başkalarına kolaylıkla yakınlaşabilen </a:t>
            </a:r>
            <a:r>
              <a:rPr lang="tr-TR" sz="3500" smtClean="0"/>
              <a:t>ve romantik </a:t>
            </a:r>
            <a:r>
              <a:rPr lang="tr-TR" sz="3500"/>
              <a:t>ilişkilerinde daha az sorun ve daha az </a:t>
            </a:r>
            <a:r>
              <a:rPr lang="tr-TR" sz="3500" smtClean="0"/>
              <a:t>stres yaşayan </a:t>
            </a:r>
            <a:r>
              <a:rPr lang="tr-TR" sz="3500"/>
              <a:t>yetişkinleri yansıtmaktadır.</a:t>
            </a:r>
          </a:p>
        </p:txBody>
      </p:sp>
    </p:spTree>
    <p:extLst>
      <p:ext uri="{BB962C8B-B14F-4D97-AF65-F5344CB8AC3E}">
        <p14:creationId xmlns:p14="http://schemas.microsoft.com/office/powerpoint/2010/main" val="20952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75829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Kaçınmacı bağlanma stili: </a:t>
            </a:r>
            <a:r>
              <a:rPr lang="tr-TR" sz="3500"/>
              <a:t>Romantik ilişkilere </a:t>
            </a:r>
            <a:r>
              <a:rPr lang="tr-TR" sz="3500" smtClean="0"/>
              <a:t>girmekten </a:t>
            </a:r>
            <a:r>
              <a:rPr lang="da-DK" sz="3500" smtClean="0"/>
              <a:t>kaçınan </a:t>
            </a:r>
            <a:r>
              <a:rPr lang="da-DK" sz="3500"/>
              <a:t>ve ilişkilerinde partnerinden </a:t>
            </a:r>
            <a:r>
              <a:rPr lang="da-DK" sz="3500" smtClean="0"/>
              <a:t>kendini</a:t>
            </a:r>
            <a:r>
              <a:rPr lang="tr-TR" sz="3500" smtClean="0"/>
              <a:t> uzak </a:t>
            </a:r>
            <a:r>
              <a:rPr lang="tr-TR" sz="3500"/>
              <a:t>tutmaya çalışan yetişkinleri yansıtmaktadır.</a:t>
            </a:r>
          </a:p>
        </p:txBody>
      </p:sp>
    </p:spTree>
    <p:extLst>
      <p:ext uri="{BB962C8B-B14F-4D97-AF65-F5344CB8AC3E}">
        <p14:creationId xmlns:p14="http://schemas.microsoft.com/office/powerpoint/2010/main" val="4427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830303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Kaygılı bağlanma stili: </a:t>
            </a:r>
            <a:r>
              <a:rPr lang="tr-TR" sz="3500"/>
              <a:t>Yakınlaşmayı isteyen, </a:t>
            </a:r>
            <a:r>
              <a:rPr lang="tr-TR" sz="3500" smtClean="0"/>
              <a:t>daha az </a:t>
            </a:r>
            <a:r>
              <a:rPr lang="tr-TR" sz="3500"/>
              <a:t>güvenen daha fazla duygusal, kıskanç ve </a:t>
            </a:r>
            <a:r>
              <a:rPr lang="tr-TR" sz="3500" smtClean="0"/>
              <a:t>sahiplenici özellikler </a:t>
            </a:r>
            <a:r>
              <a:rPr lang="tr-TR" sz="3500"/>
              <a:t>sergileyen yetişkinleri yansıtmaktadır.</a:t>
            </a:r>
          </a:p>
        </p:txBody>
      </p:sp>
    </p:spTree>
    <p:extLst>
      <p:ext uri="{BB962C8B-B14F-4D97-AF65-F5344CB8AC3E}">
        <p14:creationId xmlns:p14="http://schemas.microsoft.com/office/powerpoint/2010/main" val="28055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113125"/>
            <a:ext cx="21691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Çekicilik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1048" y="1977221"/>
            <a:ext cx="8885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İnsanlar, Gwenna ve Greg gibi birbirlerini nasıl çekici bulmakta ve birlikte daha </a:t>
            </a:r>
            <a:r>
              <a:rPr lang="tr-TR" sz="3500" smtClean="0"/>
              <a:t>fazla zaman </a:t>
            </a:r>
            <a:r>
              <a:rPr lang="tr-TR" sz="3500"/>
              <a:t>geçirmek istemektedirler? Kuracağımız ilişkilerde eş seçimini belirlemede kişilik</a:t>
            </a:r>
          </a:p>
          <a:p>
            <a:r>
              <a:rPr lang="tr-TR" sz="3500"/>
              <a:t>özellikleri ve fiziksel çekicilik ne ölçüde önemlidir?</a:t>
            </a:r>
          </a:p>
        </p:txBody>
      </p:sp>
    </p:spTree>
    <p:extLst>
      <p:ext uri="{BB962C8B-B14F-4D97-AF65-F5344CB8AC3E}">
        <p14:creationId xmlns:p14="http://schemas.microsoft.com/office/powerpoint/2010/main" val="11724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612</Words>
  <Application>Microsoft Office PowerPoint</Application>
  <PresentationFormat>Ekran Gösterisi (4:3)</PresentationFormat>
  <Paragraphs>43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16</cp:revision>
  <dcterms:created xsi:type="dcterms:W3CDTF">2015-01-12T15:02:34Z</dcterms:created>
  <dcterms:modified xsi:type="dcterms:W3CDTF">2022-04-05T21:08:24Z</dcterms:modified>
</cp:coreProperties>
</file>