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MBT-303</a:t>
            </a:r>
            <a:br>
              <a:rPr lang="tr-TR" dirty="0"/>
            </a:br>
            <a:r>
              <a:rPr lang="tr-TR" dirty="0"/>
              <a:t>özel öğretim yöntemleri-ı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/>
              <a:t>Hafta </a:t>
            </a:r>
            <a:r>
              <a:rPr lang="tr-TR" b="1" smtClean="0"/>
              <a:t>5: </a:t>
            </a:r>
            <a:r>
              <a:rPr lang="tr-TR" dirty="0"/>
              <a:t>Bilişim Teknolojileri Eğitiminin Yasal </a:t>
            </a:r>
            <a:r>
              <a:rPr lang="tr-TR" dirty="0" smtClean="0"/>
              <a:t>Temelleri-2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30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441065"/>
            <a:ext cx="10058400" cy="925156"/>
          </a:xfrm>
        </p:spPr>
        <p:txBody>
          <a:bodyPr/>
          <a:lstStyle/>
          <a:p>
            <a:r>
              <a:rPr lang="tr-TR" dirty="0" smtClean="0"/>
              <a:t>Bilişim Teknolojileri Öğretmenliği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6215" y="1549101"/>
            <a:ext cx="10768405" cy="4765638"/>
          </a:xfrm>
        </p:spPr>
        <p:txBody>
          <a:bodyPr>
            <a:normAutofit fontScale="92500" lnSpcReduction="10000"/>
          </a:bodyPr>
          <a:lstStyle/>
          <a:p>
            <a:r>
              <a:rPr lang="tr-TR" sz="2400" b="1" dirty="0"/>
              <a:t>Bilgisayar Öğretmenlerinin Görevleri </a:t>
            </a:r>
            <a:endParaRPr lang="tr-TR" sz="2400" b="1" dirty="0" smtClean="0"/>
          </a:p>
          <a:p>
            <a:pPr marL="0" indent="0">
              <a:buNone/>
            </a:pPr>
            <a:endParaRPr lang="tr-TR" sz="2400" dirty="0"/>
          </a:p>
          <a:p>
            <a:r>
              <a:rPr lang="tr-TR" sz="2400" b="1" dirty="0" smtClean="0"/>
              <a:t>1-</a:t>
            </a:r>
            <a:r>
              <a:rPr lang="tr-TR" sz="2400" dirty="0" smtClean="0"/>
              <a:t> Bilgisayar </a:t>
            </a:r>
            <a:r>
              <a:rPr lang="tr-TR" sz="2400" dirty="0"/>
              <a:t>koordinatör öğretmenleri ve zümre öğretmenleri ile uyum içinde çalışmak, dersleri dersin amaçları doğrultusunda ve ders dağıtım programlarında belirlenen saatlerde bilgisayar dersliğinde işlemek. </a:t>
            </a:r>
          </a:p>
          <a:p>
            <a:r>
              <a:rPr lang="tr-TR" sz="2400" b="1" dirty="0" smtClean="0"/>
              <a:t>2-</a:t>
            </a:r>
            <a:r>
              <a:rPr lang="tr-TR" sz="2400" dirty="0" smtClean="0"/>
              <a:t> Dersliğin </a:t>
            </a:r>
            <a:r>
              <a:rPr lang="tr-TR" sz="2400" dirty="0"/>
              <a:t>bakım ve temizliğinden sorumlu olmak. </a:t>
            </a:r>
          </a:p>
          <a:p>
            <a:r>
              <a:rPr lang="tr-TR" sz="2400" b="1" dirty="0" smtClean="0"/>
              <a:t>3-</a:t>
            </a:r>
            <a:r>
              <a:rPr lang="tr-TR" sz="2400" dirty="0" smtClean="0"/>
              <a:t> Derslikte </a:t>
            </a:r>
            <a:r>
              <a:rPr lang="tr-TR" sz="2400" dirty="0"/>
              <a:t>çıkabilecek ve kendisinin çözemediği teknik problemleri bilgisayar koordinatör öğretmenine anında duyurmak. </a:t>
            </a:r>
          </a:p>
          <a:p>
            <a:r>
              <a:rPr lang="tr-TR" sz="2400" b="1" dirty="0" smtClean="0"/>
              <a:t>4-</a:t>
            </a:r>
            <a:r>
              <a:rPr lang="tr-TR" sz="2400" dirty="0" smtClean="0"/>
              <a:t> Zümre </a:t>
            </a:r>
            <a:r>
              <a:rPr lang="tr-TR" sz="2400" dirty="0"/>
              <a:t>öğretmenler toplantısında alınan kararlara göre kendisine düşen görevleri yapmak. </a:t>
            </a:r>
            <a:r>
              <a:rPr lang="tr-TR" sz="2400" b="1" dirty="0"/>
              <a:t> </a:t>
            </a:r>
            <a:endParaRPr lang="tr-TR" sz="2400" dirty="0"/>
          </a:p>
          <a:p>
            <a:pPr marL="0" indent="0">
              <a:buNone/>
            </a:pPr>
            <a:endParaRPr lang="tr-TR" sz="2000" i="1" u="sng" dirty="0" smtClean="0"/>
          </a:p>
          <a:p>
            <a:pPr marL="0" indent="0">
              <a:buNone/>
            </a:pPr>
            <a:r>
              <a:rPr lang="tr-TR" sz="2000" i="1" u="sng" dirty="0" smtClean="0"/>
              <a:t>(</a:t>
            </a:r>
            <a:r>
              <a:rPr lang="tr-TR" sz="2000" i="1" u="sng" dirty="0"/>
              <a:t>Bilgisayar Laboratuvarlarının Düzenlenmesi ve İşletilmesi ile Bilgisayar Koordinatör Öğretmenlerin Görevleri Hakkında Yönerge, m-14), (T.D. 2378)</a:t>
            </a:r>
            <a:r>
              <a:rPr lang="tr-TR" sz="2000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553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473337"/>
            <a:ext cx="10058400" cy="623944"/>
          </a:xfrm>
        </p:spPr>
        <p:txBody>
          <a:bodyPr>
            <a:normAutofit fontScale="90000"/>
          </a:bodyPr>
          <a:lstStyle/>
          <a:p>
            <a:r>
              <a:rPr lang="tr-TR" dirty="0"/>
              <a:t>Bilişim Teknolojileri Öğretmenliği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6974" y="1828800"/>
            <a:ext cx="10962041" cy="4539727"/>
          </a:xfrm>
        </p:spPr>
        <p:txBody>
          <a:bodyPr>
            <a:noAutofit/>
          </a:bodyPr>
          <a:lstStyle/>
          <a:p>
            <a:r>
              <a:rPr lang="tr-TR" sz="2400" b="1" dirty="0"/>
              <a:t>Bilgisayar Koordinatör Öğretmenlerinin Görevleri </a:t>
            </a:r>
            <a:r>
              <a:rPr lang="tr-TR" sz="2400" dirty="0"/>
              <a:t> 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r>
              <a:rPr lang="tr-TR" sz="2000" b="1" dirty="0"/>
              <a:t>1-</a:t>
            </a:r>
            <a:r>
              <a:rPr lang="tr-TR" sz="2000" dirty="0"/>
              <a:t>Görevli olduğu okulda bilgisayar eğitiminin ve bilgisayar destekli eğitimin verimli bir şekilde yürütülmesini sağlamak. </a:t>
            </a:r>
          </a:p>
          <a:p>
            <a:r>
              <a:rPr lang="tr-TR" sz="2000" b="1" dirty="0"/>
              <a:t>2-</a:t>
            </a:r>
            <a:r>
              <a:rPr lang="tr-TR" sz="2000" dirty="0"/>
              <a:t>Bilgisayar laboratuvarını mesai saatleri içinde açık tutmak, gerektiğinde mesai saatleri dışında da öğrenci ve öğretmenlerin kullanmalarını sağlamak. </a:t>
            </a:r>
          </a:p>
          <a:p>
            <a:r>
              <a:rPr lang="tr-TR" sz="2000" b="1" dirty="0"/>
              <a:t>3-</a:t>
            </a:r>
            <a:r>
              <a:rPr lang="tr-TR" sz="2000" dirty="0"/>
              <a:t>Her ay en az bir defa veya gerekli durumlarda bilgisayar öğretmenleri ile toplantı yapmak. </a:t>
            </a:r>
          </a:p>
          <a:p>
            <a:r>
              <a:rPr lang="tr-TR" sz="2000" b="1" dirty="0"/>
              <a:t>4-</a:t>
            </a:r>
            <a:r>
              <a:rPr lang="tr-TR" sz="2000" dirty="0"/>
              <a:t>Görevli olduğu okulda öğretmenlere Bilgisayar Destekli Eğitim konusunda kısa süreli kurs veya seminer düzenlemek. </a:t>
            </a:r>
          </a:p>
        </p:txBody>
      </p:sp>
    </p:spTree>
    <p:extLst>
      <p:ext uri="{BB962C8B-B14F-4D97-AF65-F5344CB8AC3E}">
        <p14:creationId xmlns:p14="http://schemas.microsoft.com/office/powerpoint/2010/main" val="58531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71053"/>
          </a:xfrm>
        </p:spPr>
        <p:txBody>
          <a:bodyPr/>
          <a:lstStyle/>
          <a:p>
            <a:r>
              <a:rPr lang="tr-TR" dirty="0"/>
              <a:t>Bilişim Teknolojileri </a:t>
            </a:r>
            <a:r>
              <a:rPr lang="tr-TR" dirty="0" smtClean="0"/>
              <a:t>Öğretmenliği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3793" y="2108500"/>
            <a:ext cx="10703859" cy="3926540"/>
          </a:xfrm>
        </p:spPr>
        <p:txBody>
          <a:bodyPr>
            <a:noAutofit/>
          </a:bodyPr>
          <a:lstStyle/>
          <a:p>
            <a:r>
              <a:rPr lang="tr-TR" sz="2000" b="1" dirty="0"/>
              <a:t>5-</a:t>
            </a:r>
            <a:r>
              <a:rPr lang="tr-TR" sz="2000" dirty="0"/>
              <a:t>Program müdür yardımcıları veya müdür başyardımcıları başkanlığında eğitim yazılımı bulunan derslerin öğretmenleri ile bir araya gelerek laboratuvar kullanım programı hazırlamak. </a:t>
            </a:r>
          </a:p>
          <a:p>
            <a:r>
              <a:rPr lang="tr-TR" sz="2000" b="1" dirty="0" smtClean="0"/>
              <a:t>6-</a:t>
            </a:r>
            <a:r>
              <a:rPr lang="tr-TR" sz="2000" dirty="0" smtClean="0"/>
              <a:t>Bilgisayar </a:t>
            </a:r>
            <a:r>
              <a:rPr lang="tr-TR" sz="2000" dirty="0"/>
              <a:t>laboratuvarının devamlı kullanılabilmesi için, öğretimi yapılacak ders yazılımlarının sabit diske (Hard disk) yüklenmelerini sağlamak. </a:t>
            </a:r>
          </a:p>
          <a:p>
            <a:r>
              <a:rPr lang="tr-TR" sz="2000" b="1" dirty="0" smtClean="0"/>
              <a:t>7</a:t>
            </a:r>
            <a:r>
              <a:rPr lang="tr-TR" sz="2000" dirty="0" smtClean="0"/>
              <a:t>-Bilgisayar </a:t>
            </a:r>
            <a:r>
              <a:rPr lang="tr-TR" sz="2000" dirty="0"/>
              <a:t>laboratuvarının kullanılması sırasında ortaya çıkabilecek ve kendisinin çözüm getiremediği teknik sorunları okul müdürlüğü kanalı ile il milli eğitim müdürlüğüne bildirilmesini sağlamak. </a:t>
            </a:r>
          </a:p>
          <a:p>
            <a:r>
              <a:rPr lang="tr-TR" sz="2000" b="1" dirty="0"/>
              <a:t>8</a:t>
            </a:r>
            <a:r>
              <a:rPr lang="tr-TR" sz="2000" dirty="0"/>
              <a:t>-Firmaların periyodik olarak yapması gereken bakım onarım işlerini takip etmek. </a:t>
            </a:r>
          </a:p>
        </p:txBody>
      </p:sp>
    </p:spTree>
    <p:extLst>
      <p:ext uri="{BB962C8B-B14F-4D97-AF65-F5344CB8AC3E}">
        <p14:creationId xmlns:p14="http://schemas.microsoft.com/office/powerpoint/2010/main" val="414053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63477"/>
          </a:xfrm>
        </p:spPr>
        <p:txBody>
          <a:bodyPr/>
          <a:lstStyle/>
          <a:p>
            <a:r>
              <a:rPr lang="tr-TR" dirty="0"/>
              <a:t>Bilişim Teknolojileri Öğretmenliği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186" y="2033196"/>
            <a:ext cx="10512014" cy="4001844"/>
          </a:xfrm>
        </p:spPr>
        <p:txBody>
          <a:bodyPr>
            <a:noAutofit/>
          </a:bodyPr>
          <a:lstStyle/>
          <a:p>
            <a:r>
              <a:rPr lang="tr-TR" sz="2400" b="1" dirty="0"/>
              <a:t>9</a:t>
            </a:r>
            <a:r>
              <a:rPr lang="tr-TR" sz="2400" dirty="0"/>
              <a:t>-Her yarıyıl sonunda bilgisayar eğitimi ve bilgisayar destekli eğitim faaliyetleri ile ilgili her türlü problemi ve genel durumu, hazır anket formları yoluyla rapor ederek Genel Müdürlüğüne gönderilmesini sağlamak. </a:t>
            </a:r>
          </a:p>
          <a:p>
            <a:r>
              <a:rPr lang="tr-TR" sz="2400" b="1" dirty="0"/>
              <a:t>10-</a:t>
            </a:r>
            <a:r>
              <a:rPr lang="tr-TR" sz="2400" dirty="0"/>
              <a:t>Ders yazılımlarını ilgili dersin öğretmenleri ile inceleyerek yazılımların geliştirilmesi için önerilerde bulunmak. </a:t>
            </a:r>
          </a:p>
          <a:p>
            <a:r>
              <a:rPr lang="tr-TR" sz="2400" b="1" dirty="0" smtClean="0"/>
              <a:t>11-</a:t>
            </a:r>
            <a:r>
              <a:rPr lang="tr-TR" sz="2400" dirty="0" smtClean="0"/>
              <a:t>Bilgisayar </a:t>
            </a:r>
            <a:r>
              <a:rPr lang="tr-TR" sz="2400" dirty="0"/>
              <a:t>dersi zümre öğretmenleri toplantısına başkanlık yapmak. </a:t>
            </a:r>
          </a:p>
          <a:p>
            <a:r>
              <a:rPr lang="tr-TR" sz="2400" b="1" dirty="0"/>
              <a:t>12-</a:t>
            </a:r>
            <a:r>
              <a:rPr lang="tr-TR" sz="2400" dirty="0"/>
              <a:t>Bilgisayar öğretmenleri ile koordineli çalışarak bilgisayar için sicil fişi tutmak ve bunların takibini yapmak. </a:t>
            </a:r>
          </a:p>
        </p:txBody>
      </p:sp>
    </p:spTree>
    <p:extLst>
      <p:ext uri="{BB962C8B-B14F-4D97-AF65-F5344CB8AC3E}">
        <p14:creationId xmlns:p14="http://schemas.microsoft.com/office/powerpoint/2010/main" val="2644529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95750"/>
          </a:xfrm>
        </p:spPr>
        <p:txBody>
          <a:bodyPr/>
          <a:lstStyle/>
          <a:p>
            <a:r>
              <a:rPr lang="tr-TR" dirty="0"/>
              <a:t>Bilişim Teknolojileri Öğretmenliği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8489" y="2103120"/>
            <a:ext cx="10436711" cy="3931920"/>
          </a:xfrm>
        </p:spPr>
        <p:txBody>
          <a:bodyPr>
            <a:normAutofit/>
          </a:bodyPr>
          <a:lstStyle/>
          <a:p>
            <a:r>
              <a:rPr lang="tr-TR" sz="2400" b="1" dirty="0"/>
              <a:t>13-</a:t>
            </a:r>
            <a:r>
              <a:rPr lang="tr-TR" sz="2400" dirty="0"/>
              <a:t>Laboratuvar kullanım kılavuzunu laboratuvarının uygun bir yerine asmak. </a:t>
            </a:r>
          </a:p>
          <a:p>
            <a:r>
              <a:rPr lang="tr-TR" sz="2400" b="1" dirty="0" smtClean="0"/>
              <a:t>14</a:t>
            </a:r>
            <a:r>
              <a:rPr lang="tr-TR" sz="2400" dirty="0" smtClean="0"/>
              <a:t>-Bilgisayar </a:t>
            </a:r>
            <a:r>
              <a:rPr lang="tr-TR" sz="2400" dirty="0"/>
              <a:t>eğitimi ve bilgisayar destekli eğitimin sağlıklı bir şekilde yürütülmesi için gerekli tedbirlerin alınmasını sağlamak. </a:t>
            </a:r>
          </a:p>
          <a:p>
            <a:r>
              <a:rPr lang="tr-TR" sz="2400" b="1" dirty="0"/>
              <a:t>15-</a:t>
            </a:r>
            <a:r>
              <a:rPr lang="tr-TR" sz="2400" dirty="0"/>
              <a:t>Ders sırasında çıkabilecek kullanım problemlerini anında çözmek ve ilgili öğretmene yardımcı olmak. </a:t>
            </a:r>
          </a:p>
          <a:p>
            <a:r>
              <a:rPr lang="tr-TR" sz="2400" b="1" dirty="0"/>
              <a:t>16-</a:t>
            </a:r>
            <a:r>
              <a:rPr lang="tr-TR" sz="2400" dirty="0"/>
              <a:t>Yazılımlarla ve uygulamalarla ilgili öğretmen isteklerini idareye bildirmek. </a:t>
            </a:r>
          </a:p>
        </p:txBody>
      </p:sp>
    </p:spTree>
    <p:extLst>
      <p:ext uri="{BB962C8B-B14F-4D97-AF65-F5344CB8AC3E}">
        <p14:creationId xmlns:p14="http://schemas.microsoft.com/office/powerpoint/2010/main" val="73975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74234"/>
          </a:xfrm>
        </p:spPr>
        <p:txBody>
          <a:bodyPr>
            <a:normAutofit/>
          </a:bodyPr>
          <a:lstStyle/>
          <a:p>
            <a:r>
              <a:rPr lang="tr-TR" sz="4000" dirty="0"/>
              <a:t>Bilişim Teknolojileri Öğretmenliği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5459" y="2103120"/>
            <a:ext cx="10908254" cy="3931920"/>
          </a:xfrm>
        </p:spPr>
        <p:txBody>
          <a:bodyPr>
            <a:normAutofit lnSpcReduction="10000"/>
          </a:bodyPr>
          <a:lstStyle/>
          <a:p>
            <a:r>
              <a:rPr lang="tr-TR" sz="2400" b="1" dirty="0"/>
              <a:t>17-</a:t>
            </a:r>
            <a:r>
              <a:rPr lang="tr-TR" sz="2400" dirty="0"/>
              <a:t>Ders yazılımlarının ve kitaplarının demirbaş defterine kayıt edilmesini sağlamak ve takip etmek. </a:t>
            </a:r>
          </a:p>
          <a:p>
            <a:r>
              <a:rPr lang="tr-TR" sz="2400" b="1" dirty="0" smtClean="0"/>
              <a:t>18-</a:t>
            </a:r>
            <a:r>
              <a:rPr lang="tr-TR" sz="2400" dirty="0" smtClean="0"/>
              <a:t>Laboratuvarda </a:t>
            </a:r>
            <a:r>
              <a:rPr lang="tr-TR" sz="2400" dirty="0"/>
              <a:t>bulunan yazılımlar ve kitaplar için demirbaş eşya yardımcı defterini tutmak</a:t>
            </a:r>
            <a:r>
              <a:rPr lang="tr-TR" sz="2400" dirty="0" smtClean="0"/>
              <a:t>.</a:t>
            </a:r>
            <a:endParaRPr lang="tr-TR" sz="2400" dirty="0"/>
          </a:p>
          <a:p>
            <a:r>
              <a:rPr lang="tr-TR" sz="2400" b="1" dirty="0"/>
              <a:t>19</a:t>
            </a:r>
            <a:r>
              <a:rPr lang="tr-TR" sz="2400" dirty="0"/>
              <a:t>-İdari ve diğer amaçlı bilgisayarların kullanımına yardımcı olmak. </a:t>
            </a:r>
          </a:p>
          <a:p>
            <a:r>
              <a:rPr lang="tr-TR" sz="2400" b="1" dirty="0"/>
              <a:t>20. </a:t>
            </a:r>
            <a:r>
              <a:rPr lang="tr-TR" sz="2400" dirty="0"/>
              <a:t>Bilgisayar koordinatör öğretmeni, okullarına Bilgisayar Laboratuvarı kurulması, teçhizatının alımı, kabulü vb. komisyonların tabii üyesidir.</a:t>
            </a:r>
          </a:p>
          <a:p>
            <a:pPr marL="0" indent="0">
              <a:buNone/>
            </a:pPr>
            <a:endParaRPr lang="tr-TR" sz="2000" i="1" u="sng" dirty="0"/>
          </a:p>
          <a:p>
            <a:pPr marL="0" indent="0">
              <a:buNone/>
            </a:pPr>
            <a:r>
              <a:rPr lang="tr-TR" sz="2000" i="1" u="sng" dirty="0"/>
              <a:t>(Bilgisayar Laboratuvarlarının Düzenlenmesi ve İşletilmesi ile Bilgisayar Koordinatör Öğretmenlerin Görevleri Hakkında Yönerge, m-15), (T.D. 2378)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0265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57114"/>
          </a:xfrm>
        </p:spPr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871831"/>
            <a:ext cx="10058400" cy="4163209"/>
          </a:xfrm>
        </p:spPr>
        <p:txBody>
          <a:bodyPr/>
          <a:lstStyle/>
          <a:p>
            <a:r>
              <a:rPr lang="tr-TR" dirty="0" smtClean="0"/>
              <a:t>Bilişim </a:t>
            </a:r>
            <a:r>
              <a:rPr lang="tr-TR" dirty="0"/>
              <a:t>Teknolojileri ve </a:t>
            </a:r>
            <a:r>
              <a:rPr lang="tr-TR" dirty="0" smtClean="0"/>
              <a:t>Yazılım </a:t>
            </a:r>
            <a:r>
              <a:rPr lang="tr-TR" dirty="0"/>
              <a:t>Dersi Öğretim Programı </a:t>
            </a:r>
            <a:r>
              <a:rPr lang="tr-TR" dirty="0" smtClean="0"/>
              <a:t>(2017). MEB.</a:t>
            </a:r>
          </a:p>
          <a:p>
            <a:r>
              <a:rPr lang="tr-TR" dirty="0" smtClean="0"/>
              <a:t>Bilgisayar Bilimi Dersi Öğretim Programı (2016). MEB.</a:t>
            </a:r>
            <a:endParaRPr lang="tr-TR" i="1" u="sng" dirty="0" smtClean="0"/>
          </a:p>
          <a:p>
            <a:r>
              <a:rPr lang="tr-TR" i="1" u="sng" dirty="0" smtClean="0"/>
              <a:t>Bilgisayar </a:t>
            </a:r>
            <a:r>
              <a:rPr lang="tr-TR" i="1" u="sng" dirty="0"/>
              <a:t>Laboratuvarlarının Düzenlenmesi ve İşletilmesi ile Bilgisayar Koordinatör Öğretmenlerin Görevleri Hakkında Yönerge</a:t>
            </a:r>
            <a:r>
              <a:rPr lang="tr-TR" i="1" u="sng" dirty="0" smtClean="0"/>
              <a:t>,( </a:t>
            </a:r>
            <a:r>
              <a:rPr lang="tr-TR" i="1" u="sng" dirty="0"/>
              <a:t>m-14), (T.D. 2378)</a:t>
            </a:r>
            <a:r>
              <a:rPr lang="tr-TR" dirty="0"/>
              <a:t> </a:t>
            </a:r>
            <a:endParaRPr lang="tr-TR" dirty="0" smtClean="0"/>
          </a:p>
          <a:p>
            <a:r>
              <a:rPr lang="tr-TR" i="1" u="sng" dirty="0" smtClean="0"/>
              <a:t>Bilgisayar </a:t>
            </a:r>
            <a:r>
              <a:rPr lang="tr-TR" i="1" u="sng" dirty="0"/>
              <a:t>Laboratuvarlarının Düzenlenmesi ve İşletilmesi ile Bilgisayar Koordinatör Öğretmenlerin Görevleri Hakkında Yönerge, </a:t>
            </a:r>
            <a:r>
              <a:rPr lang="tr-TR" i="1" u="sng" dirty="0" smtClean="0"/>
              <a:t>(m-15</a:t>
            </a:r>
            <a:r>
              <a:rPr lang="tr-TR" i="1" u="sng" dirty="0"/>
              <a:t>), (T.D. 2378)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846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8</TotalTime>
  <Words>340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Garamond</vt:lpstr>
      <vt:lpstr>Sabun</vt:lpstr>
      <vt:lpstr>MBT-303 özel öğretim yöntemleri-ı</vt:lpstr>
      <vt:lpstr>Bilişim Teknolojileri Öğretmenliği</vt:lpstr>
      <vt:lpstr>Bilişim Teknolojileri Öğretmenliği</vt:lpstr>
      <vt:lpstr>Bilişim Teknolojileri Öğretmenliği</vt:lpstr>
      <vt:lpstr>Bilişim Teknolojileri Öğretmenliği</vt:lpstr>
      <vt:lpstr>Bilişim Teknolojileri Öğretmenliği</vt:lpstr>
      <vt:lpstr>Bilişim Teknolojileri Öğretmenliği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</dc:creator>
  <cp:lastModifiedBy>Deniz</cp:lastModifiedBy>
  <cp:revision>12</cp:revision>
  <dcterms:created xsi:type="dcterms:W3CDTF">2018-01-18T13:27:10Z</dcterms:created>
  <dcterms:modified xsi:type="dcterms:W3CDTF">2018-01-26T07:53:52Z</dcterms:modified>
</cp:coreProperties>
</file>