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14.6.2018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8.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>
                <a:latin typeface="Bell MT" pitchFamily="18" charset="0"/>
                <a:cs typeface="Andalus" pitchFamily="18" charset="-78"/>
              </a:rPr>
              <a:t>M. </a:t>
            </a:r>
            <a:r>
              <a:rPr lang="tr-TR" dirty="0" err="1">
                <a:latin typeface="Bell MT" pitchFamily="18" charset="0"/>
                <a:cs typeface="Andalus" pitchFamily="18" charset="-78"/>
              </a:rPr>
              <a:t>Stokes</a:t>
            </a:r>
            <a:r>
              <a:rPr lang="tr-TR" dirty="0">
                <a:latin typeface="Bell MT" pitchFamily="18" charset="0"/>
                <a:cs typeface="Andalus" pitchFamily="18" charset="-78"/>
              </a:rPr>
              <a:t>-Türkiye’de Arabesk Olayı-Teşekkür, Önsöz ve 1. Giriş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8.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bilimler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içerisinde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kapladığı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ayrıcalıklı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pozisyonun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köklerinin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özgünlüğünde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elde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edilen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verilerin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ortaya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konulduğu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etnografik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stili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terminolojisi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jargonunda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yattığı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söylenebilir</a:t>
            </a:r>
            <a:r>
              <a:rPr lang="en-GB" sz="2400" dirty="0">
                <a:latin typeface="Bell MT" pitchFamily="18" charset="0"/>
              </a:rPr>
              <a:t>. Bu </a:t>
            </a:r>
            <a:r>
              <a:rPr lang="en-GB" sz="2400" dirty="0" err="1">
                <a:latin typeface="Bell MT" pitchFamily="18" charset="0"/>
              </a:rPr>
              <a:t>tarz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çıkış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döneminde</a:t>
            </a:r>
            <a:r>
              <a:rPr lang="en-GB" sz="2400" dirty="0">
                <a:latin typeface="Bell MT" pitchFamily="18" charset="0"/>
              </a:rPr>
              <a:t> hakim </a:t>
            </a:r>
            <a:r>
              <a:rPr lang="en-GB" sz="2400" dirty="0" err="1">
                <a:latin typeface="Bell MT" pitchFamily="18" charset="0"/>
              </a:rPr>
              <a:t>olan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bilim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yöntem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yazımından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radikal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biçimde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farklıdır</a:t>
            </a:r>
            <a:r>
              <a:rPr lang="en-GB" sz="2400" dirty="0">
                <a:latin typeface="Bell MT" pitchFamily="18" charset="0"/>
              </a:rPr>
              <a:t>. </a:t>
            </a:r>
            <a:r>
              <a:rPr lang="en-GB" sz="2400" dirty="0" err="1">
                <a:latin typeface="Bell MT" pitchFamily="18" charset="0"/>
              </a:rPr>
              <a:t>Bugün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artık</a:t>
            </a:r>
            <a:r>
              <a:rPr lang="en-GB" sz="2400" dirty="0">
                <a:latin typeface="Bell MT" pitchFamily="18" charset="0"/>
              </a:rPr>
              <a:t>,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asrı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aşan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çok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değerli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alan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bulguları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külliyatı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sosyal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antropoloji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insana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ilişkin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bilginin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ne’liğine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ulaşılmasının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nasıl’ına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dair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kabul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gören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ve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hatta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giderek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popülarite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kazanan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bir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yaklaşım</a:t>
            </a:r>
            <a:r>
              <a:rPr lang="en-GB" sz="2400" dirty="0">
                <a:latin typeface="Bell MT" pitchFamily="18" charset="0"/>
              </a:rPr>
              <a:t> </a:t>
            </a:r>
            <a:r>
              <a:rPr lang="en-GB" sz="2400" dirty="0" err="1">
                <a:latin typeface="Bell MT" pitchFamily="18" charset="0"/>
              </a:rPr>
              <a:t>sunuyor</a:t>
            </a:r>
            <a:r>
              <a:rPr lang="en-GB" sz="2400" dirty="0">
                <a:latin typeface="Bell MT" pitchFamily="18" charset="0"/>
              </a:rPr>
              <a:t>.</a:t>
            </a: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8.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en-GB" sz="1800" dirty="0">
                <a:latin typeface="Bell MT" pitchFamily="18" charset="0"/>
              </a:rPr>
              <a:t>Bu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öğrencilerin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Sosyal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Antropoloji’ye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Giriş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yöntem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yazım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kurmaya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başladıkları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yakınlıklarını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geliştirmeyi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amaçlıyorum</a:t>
            </a:r>
            <a:r>
              <a:rPr lang="en-GB" sz="1800" dirty="0">
                <a:latin typeface="Bell MT" pitchFamily="18" charset="0"/>
              </a:rPr>
              <a:t>. Bu </a:t>
            </a:r>
            <a:r>
              <a:rPr lang="en-GB" sz="1800" dirty="0" err="1">
                <a:latin typeface="Bell MT" pitchFamily="18" charset="0"/>
              </a:rPr>
              <a:t>minvalde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Türkiye’ye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ilişkin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seçtim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tr-TR" sz="1800" dirty="0">
                <a:latin typeface="Bell MT" pitchFamily="18" charset="0"/>
              </a:rPr>
              <a:t>ilk 6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süresince</a:t>
            </a:r>
            <a:r>
              <a:rPr lang="en-GB" sz="1800" dirty="0">
                <a:latin typeface="Bell MT" pitchFamily="18" charset="0"/>
              </a:rPr>
              <a:t>, </a:t>
            </a:r>
            <a:r>
              <a:rPr lang="en-GB" sz="1800" dirty="0" err="1">
                <a:latin typeface="Bell MT" pitchFamily="18" charset="0"/>
              </a:rPr>
              <a:t>bu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</a:t>
            </a:r>
            <a:r>
              <a:rPr lang="tr-TR" sz="1800" dirty="0">
                <a:latin typeface="Bell MT" pitchFamily="18" charset="0"/>
              </a:rPr>
              <a:t>den ilkini bölüm bölüm analiz edeceğiz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Derteki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başarı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belirlediğim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etnografik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aşağıda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ayrıntılanan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planına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yapmanıza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programının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sonundaki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biçime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göre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hazırlayacağınız</a:t>
            </a:r>
            <a:r>
              <a:rPr lang="en-GB" sz="1800" dirty="0">
                <a:latin typeface="Bell MT" pitchFamily="18" charset="0"/>
              </a:rPr>
              <a:t> 1 </a:t>
            </a:r>
            <a:r>
              <a:rPr lang="en-GB" sz="1800" dirty="0" err="1">
                <a:latin typeface="Bell MT" pitchFamily="18" charset="0"/>
              </a:rPr>
              <a:t>sayfalık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odevlerinize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bağlı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Bazılarınızın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okunulup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tartışılacak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anlamda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işleyişinin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temelini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oluşturacak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Derste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okunan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ödevlerin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notunu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ders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içerisinde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Hazırladığınız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imzalayarak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bana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teslim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edeceksiniz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haftalık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ödeviniz</a:t>
            </a:r>
            <a:r>
              <a:rPr lang="en-GB" sz="1800" dirty="0">
                <a:latin typeface="Bell MT" pitchFamily="18" charset="0"/>
              </a:rPr>
              <a:t> 10 </a:t>
            </a:r>
            <a:r>
              <a:rPr lang="en-GB" sz="1800" dirty="0" err="1">
                <a:latin typeface="Bell MT" pitchFamily="18" charset="0"/>
              </a:rPr>
              <a:t>puan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  <a:p>
            <a:r>
              <a:rPr lang="en-GB" sz="1800" dirty="0" err="1">
                <a:latin typeface="Bell MT" pitchFamily="18" charset="0"/>
              </a:rPr>
              <a:t>Vizeye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Finale </a:t>
            </a:r>
            <a:r>
              <a:rPr lang="en-GB" sz="1800" dirty="0" err="1">
                <a:latin typeface="Bell MT" pitchFamily="18" charset="0"/>
              </a:rPr>
              <a:t>kadar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kısımda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altı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hazırlayacaksınız</a:t>
            </a:r>
            <a:r>
              <a:rPr lang="en-GB" sz="1800" dirty="0">
                <a:latin typeface="Bell MT" pitchFamily="18" charset="0"/>
              </a:rPr>
              <a:t>.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de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sonradan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eksik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tamamlama</a:t>
            </a:r>
            <a:r>
              <a:rPr lang="en-GB" sz="1800" dirty="0">
                <a:latin typeface="Bell MT" pitchFamily="18" charset="0"/>
              </a:rPr>
              <a:t> (</a:t>
            </a:r>
            <a:r>
              <a:rPr lang="en-GB" sz="1800" dirty="0" err="1">
                <a:latin typeface="Bell MT" pitchFamily="18" charset="0"/>
              </a:rPr>
              <a:t>zamanını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yeri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geldiğinde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belirteceğim</a:t>
            </a:r>
            <a:r>
              <a:rPr lang="en-GB" sz="1800" dirty="0">
                <a:latin typeface="Bell MT" pitchFamily="18" charset="0"/>
              </a:rPr>
              <a:t>) </a:t>
            </a:r>
            <a:r>
              <a:rPr lang="en-GB" sz="1800" dirty="0" err="1">
                <a:latin typeface="Bell MT" pitchFamily="18" charset="0"/>
              </a:rPr>
              <a:t>ve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hazırlamama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hakkınız</a:t>
            </a:r>
            <a:r>
              <a:rPr lang="en-GB" sz="1800" dirty="0">
                <a:latin typeface="Bell MT" pitchFamily="18" charset="0"/>
              </a:rPr>
              <a:t> var. </a:t>
            </a:r>
            <a:r>
              <a:rPr lang="en-GB" sz="1800" dirty="0" err="1">
                <a:latin typeface="Bell MT" pitchFamily="18" charset="0"/>
              </a:rPr>
              <a:t>Kısacası</a:t>
            </a:r>
            <a:r>
              <a:rPr lang="en-GB" sz="1800" dirty="0">
                <a:latin typeface="Bell MT" pitchFamily="18" charset="0"/>
              </a:rPr>
              <a:t> her </a:t>
            </a:r>
            <a:r>
              <a:rPr lang="en-GB" sz="1800" dirty="0" err="1">
                <a:latin typeface="Bell MT" pitchFamily="18" charset="0"/>
              </a:rPr>
              <a:t>iki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kısım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5 </a:t>
            </a:r>
            <a:r>
              <a:rPr lang="en-GB" sz="1800" dirty="0" err="1">
                <a:latin typeface="Bell MT" pitchFamily="18" charset="0"/>
              </a:rPr>
              <a:t>adet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değerlendireceğim</a:t>
            </a:r>
            <a:r>
              <a:rPr lang="en-GB" sz="1800" dirty="0">
                <a:latin typeface="Bell MT" pitchFamily="18" charset="0"/>
              </a:rPr>
              <a:t>. </a:t>
            </a:r>
            <a:r>
              <a:rPr lang="en-GB" sz="1800" dirty="0" err="1">
                <a:latin typeface="Bell MT" pitchFamily="18" charset="0"/>
              </a:rPr>
              <a:t>Altısını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birden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hazırlayanlar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için</a:t>
            </a:r>
            <a:r>
              <a:rPr lang="en-GB" sz="1800" dirty="0">
                <a:latin typeface="Bell MT" pitchFamily="18" charset="0"/>
              </a:rPr>
              <a:t> en </a:t>
            </a:r>
            <a:r>
              <a:rPr lang="en-GB" sz="1800" dirty="0" err="1">
                <a:latin typeface="Bell MT" pitchFamily="18" charset="0"/>
              </a:rPr>
              <a:t>düşük</a:t>
            </a:r>
            <a:r>
              <a:rPr lang="en-GB" sz="1800" dirty="0">
                <a:latin typeface="Bell MT" pitchFamily="18" charset="0"/>
              </a:rPr>
              <a:t> not </a:t>
            </a:r>
            <a:r>
              <a:rPr lang="en-GB" sz="1800" dirty="0" err="1">
                <a:latin typeface="Bell MT" pitchFamily="18" charset="0"/>
              </a:rPr>
              <a:t>aldıkları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ödevi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eleyerek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değerlendirmeye</a:t>
            </a:r>
            <a:r>
              <a:rPr lang="en-GB" sz="1800" dirty="0">
                <a:latin typeface="Bell MT" pitchFamily="18" charset="0"/>
              </a:rPr>
              <a:t> </a:t>
            </a:r>
            <a:r>
              <a:rPr lang="en-GB" sz="1800" dirty="0" err="1">
                <a:latin typeface="Bell MT" pitchFamily="18" charset="0"/>
              </a:rPr>
              <a:t>katmayacağım</a:t>
            </a:r>
            <a:r>
              <a:rPr lang="en-GB" sz="1800" dirty="0">
                <a:latin typeface="Bell MT" pitchFamily="18" charset="0"/>
              </a:rPr>
              <a:t>.</a:t>
            </a:r>
            <a:endParaRPr lang="tr-TR" sz="1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8.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okumalar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>
                <a:latin typeface="Bell MT" pitchFamily="18" charset="0"/>
              </a:rPr>
              <a:t>Martin </a:t>
            </a:r>
            <a:r>
              <a:rPr lang="tr-TR" sz="2400" dirty="0" err="1">
                <a:latin typeface="Bell MT" pitchFamily="18" charset="0"/>
              </a:rPr>
              <a:t>Stokes</a:t>
            </a:r>
            <a:r>
              <a:rPr lang="tr-TR" sz="2400" dirty="0">
                <a:latin typeface="Bell MT" pitchFamily="18" charset="0"/>
              </a:rPr>
              <a:t> (1998). </a:t>
            </a:r>
            <a:r>
              <a:rPr lang="tr-TR" sz="2400" i="1" dirty="0">
                <a:latin typeface="Bell MT" pitchFamily="18" charset="0"/>
              </a:rPr>
              <a:t>Türkiye’de Arabesk Olayı.</a:t>
            </a:r>
            <a:r>
              <a:rPr lang="tr-TR" sz="2400" dirty="0">
                <a:latin typeface="Bell MT" pitchFamily="18" charset="0"/>
              </a:rPr>
              <a:t> İstanbul: İletişim Yayınları. (</a:t>
            </a:r>
            <a:r>
              <a:rPr lang="tr-TR" sz="2400" dirty="0">
                <a:latin typeface="Bell MT" pitchFamily="18" charset="0"/>
                <a:cs typeface="Andalus" pitchFamily="18" charset="-78"/>
              </a:rPr>
              <a:t>Teşekkür, Önsöz ve 1. Giriş</a:t>
            </a:r>
            <a:r>
              <a:rPr lang="tr-TR" sz="2400" dirty="0">
                <a:latin typeface="Bell MT" pitchFamily="18" charset="0"/>
              </a:rPr>
              <a:t> bölümleri)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8.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>
                <a:latin typeface="Bell MT" pitchFamily="18" charset="0"/>
              </a:rPr>
              <a:t>Dersin ikinci yarısında bu defa Türkiye ile ilgili diğer bir önemli </a:t>
            </a:r>
            <a:r>
              <a:rPr lang="tr-TR" sz="2400" dirty="0" err="1">
                <a:latin typeface="Bell MT" pitchFamily="18" charset="0"/>
              </a:rPr>
              <a:t>etnografik</a:t>
            </a:r>
            <a:r>
              <a:rPr lang="tr-TR" sz="2400" dirty="0">
                <a:latin typeface="Bell MT" pitchFamily="18" charset="0"/>
              </a:rPr>
              <a:t> metne geçiyoruz: Martin </a:t>
            </a:r>
            <a:r>
              <a:rPr lang="tr-TR" sz="2400" dirty="0" err="1">
                <a:latin typeface="Bell MT" pitchFamily="18" charset="0"/>
              </a:rPr>
              <a:t>Stokes’un</a:t>
            </a:r>
            <a:r>
              <a:rPr lang="tr-TR" sz="2400" dirty="0">
                <a:latin typeface="Bell MT" pitchFamily="18" charset="0"/>
              </a:rPr>
              <a:t> Türkiye’de Arabesk Olayı. İkinci kısmın ilk </a:t>
            </a:r>
            <a:r>
              <a:rPr lang="tr-TR" sz="2400" dirty="0" err="1">
                <a:latin typeface="Bell MT" pitchFamily="18" charset="0"/>
              </a:rPr>
              <a:t>TABE’si</a:t>
            </a:r>
            <a:r>
              <a:rPr lang="tr-TR" sz="2400" dirty="0">
                <a:latin typeface="Bell MT" pitchFamily="18" charset="0"/>
              </a:rPr>
              <a:t> için öne çıkan kavram ve argümanlar şunlar:</a:t>
            </a:r>
          </a:p>
          <a:p>
            <a:r>
              <a:rPr lang="tr-TR" sz="2400" dirty="0">
                <a:latin typeface="Bell MT" pitchFamily="18" charset="0"/>
              </a:rPr>
              <a:t>Türkiye’de bir dönem çok kabul görmüş merkez-çevre teorisine giriş ve bu teorinin esasen nasıl da merkezin dilini meşrulaştırır biçimde üretilmekte ve kullanılmakta olduğu; arabeskin bir tür merkez reformunun başarısızlığı </a:t>
            </a:r>
            <a:r>
              <a:rPr lang="tr-TR" sz="2400">
                <a:latin typeface="Bell MT" pitchFamily="18" charset="0"/>
              </a:rPr>
              <a:t>olarak okunması.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>
                <a:latin typeface="Bell MT" pitchFamily="18" charset="0"/>
              </a:rPr>
              <a:t>Duygu temelli toplumsal malzemenin sosyal disiplinlerde ve antropolojide bir kenara bırakılmış olmasının eleştirisi.</a:t>
            </a:r>
          </a:p>
          <a:p>
            <a:r>
              <a:rPr lang="tr-TR" sz="2400" dirty="0">
                <a:latin typeface="Bell MT" pitchFamily="18" charset="0"/>
              </a:rPr>
              <a:t>Bir duygu söylemi olarak arabeskin güç ve gücün kötülüğüne dair özgün </a:t>
            </a:r>
            <a:r>
              <a:rPr lang="tr-TR" sz="2400" dirty="0" err="1">
                <a:latin typeface="Bell MT" pitchFamily="18" charset="0"/>
              </a:rPr>
              <a:t>formülasyonu</a:t>
            </a:r>
            <a:r>
              <a:rPr lang="tr-TR" sz="2400" dirty="0">
                <a:latin typeface="Bell MT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389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8. hafta</vt:lpstr>
      <vt:lpstr>8. hafta</vt:lpstr>
      <vt:lpstr>8. hafta</vt:lpstr>
      <vt:lpstr>8. hafta</vt:lpstr>
      <vt:lpstr>8.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24</cp:revision>
  <dcterms:created xsi:type="dcterms:W3CDTF">2018-05-08T13:48:36Z</dcterms:created>
  <dcterms:modified xsi:type="dcterms:W3CDTF">2018-06-14T19:04:40Z</dcterms:modified>
</cp:coreProperties>
</file>