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59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3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05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24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93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13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5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33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2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3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71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3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5799-B762-43D1-ADA1-F513D56A6F1E}" type="datetimeFigureOut">
              <a:rPr lang="tr-TR" smtClean="0"/>
              <a:t>26.2.2019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7D08-0938-4184-9D5D-D03A02CFE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84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-II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55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141"/>
          </a:xfrm>
        </p:spPr>
        <p:txBody>
          <a:bodyPr/>
          <a:lstStyle/>
          <a:p>
            <a:r>
              <a:rPr lang="tr-TR" dirty="0" smtClean="0"/>
              <a:t>Baş-boyun kanseri </a:t>
            </a:r>
            <a:r>
              <a:rPr lang="tr-TR" dirty="0" err="1" smtClean="0"/>
              <a:t>brakiterapi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948" y="1848356"/>
            <a:ext cx="4152900" cy="3105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32" y="2066998"/>
            <a:ext cx="3933825" cy="3000375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7176654" y="4093551"/>
            <a:ext cx="2706254" cy="277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178474" y="3779622"/>
            <a:ext cx="154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Tam yanıt elde edilmiş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964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Cilt tümörlerinde </a:t>
            </a:r>
            <a:r>
              <a:rPr lang="tr-TR" dirty="0" err="1" smtClean="0"/>
              <a:t>mold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/>
          </a:p>
        </p:txBody>
      </p:sp>
      <p:pic>
        <p:nvPicPr>
          <p:cNvPr id="4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5052"/>
            <a:ext cx="3823423" cy="44056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83" y="1515196"/>
            <a:ext cx="3281743" cy="22162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28" y="4137891"/>
            <a:ext cx="3352799" cy="210769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267475" y="4516582"/>
            <a:ext cx="2964872" cy="106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4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70" y="2408705"/>
            <a:ext cx="3665491" cy="3762375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308187"/>
            <a:ext cx="4350327" cy="3862893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Cilt tümörlerinde </a:t>
            </a:r>
            <a:r>
              <a:rPr lang="tr-TR" dirty="0" err="1" smtClean="0"/>
              <a:t>mold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202070" y="6271598"/>
            <a:ext cx="34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RT tedavi sırasında</a:t>
            </a:r>
            <a:endParaRPr lang="tr-TR" sz="2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714836" y="6271598"/>
            <a:ext cx="36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RT den 15 ay sonra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7437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Meme </a:t>
            </a:r>
            <a:r>
              <a:rPr lang="tr-TR" dirty="0" err="1" smtClean="0"/>
              <a:t>interstisyel</a:t>
            </a:r>
            <a:r>
              <a:rPr lang="tr-TR" dirty="0" smtClean="0"/>
              <a:t> </a:t>
            </a:r>
            <a:r>
              <a:rPr lang="tr-TR" dirty="0" err="1" smtClean="0"/>
              <a:t>brakiterapisi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20" y="1967346"/>
            <a:ext cx="4976380" cy="39254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354618" y="2382982"/>
            <a:ext cx="447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Tüm meme </a:t>
            </a:r>
            <a:r>
              <a:rPr lang="tr-TR" sz="2800" dirty="0" err="1" smtClean="0"/>
              <a:t>eksternal</a:t>
            </a:r>
            <a:r>
              <a:rPr lang="tr-TR" sz="2800" dirty="0" smtClean="0"/>
              <a:t> RT tedavisi sonrası tümör yatağına ek doz vermek mümkündür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8090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77455"/>
            <a:ext cx="11002818" cy="5299508"/>
          </a:xfrm>
        </p:spPr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klinik </a:t>
            </a:r>
            <a:r>
              <a:rPr lang="tr-TR" dirty="0" err="1" smtClean="0"/>
              <a:t>pratikde</a:t>
            </a:r>
            <a:endParaRPr lang="tr-TR" dirty="0" smtClean="0"/>
          </a:p>
          <a:p>
            <a:pPr lvl="1"/>
            <a:r>
              <a:rPr lang="tr-TR" dirty="0" err="1" smtClean="0"/>
              <a:t>Definitif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Adjuvan</a:t>
            </a:r>
            <a:endParaRPr lang="tr-TR" dirty="0" smtClean="0"/>
          </a:p>
          <a:p>
            <a:pPr lvl="1"/>
            <a:r>
              <a:rPr lang="tr-TR" dirty="0" smtClean="0"/>
              <a:t>Kurtarma </a:t>
            </a:r>
          </a:p>
          <a:p>
            <a:pPr marL="457200" lvl="1" indent="0">
              <a:buNone/>
            </a:pPr>
            <a:r>
              <a:rPr lang="tr-TR" dirty="0"/>
              <a:t>t</a:t>
            </a:r>
            <a:r>
              <a:rPr lang="tr-TR" dirty="0" smtClean="0"/>
              <a:t>edavisi olarak uygulanabilir</a:t>
            </a:r>
          </a:p>
          <a:p>
            <a:pPr marL="457200" lvl="1" indent="0">
              <a:buNone/>
            </a:pPr>
            <a:endParaRPr lang="tr-TR" dirty="0" smtClean="0"/>
          </a:p>
          <a:p>
            <a:r>
              <a:rPr lang="tr-TR" dirty="0" smtClean="0"/>
              <a:t>Klinik de jinekolojik tümörler başta olmak üzere prostat kanseri, dudak, dil kanserleri, meme kanserinde  ek doz verilmesinde, </a:t>
            </a:r>
            <a:r>
              <a:rPr lang="tr-TR" dirty="0" err="1" smtClean="0"/>
              <a:t>uveal</a:t>
            </a:r>
            <a:r>
              <a:rPr lang="tr-TR" dirty="0" smtClean="0"/>
              <a:t> </a:t>
            </a:r>
            <a:r>
              <a:rPr lang="tr-TR" dirty="0" err="1" smtClean="0"/>
              <a:t>melanom</a:t>
            </a:r>
            <a:r>
              <a:rPr lang="tr-TR" dirty="0" smtClean="0"/>
              <a:t> tedavisinde akciğer  ve </a:t>
            </a:r>
            <a:r>
              <a:rPr lang="tr-TR" dirty="0" err="1" smtClean="0"/>
              <a:t>özefagus</a:t>
            </a:r>
            <a:r>
              <a:rPr lang="tr-TR" dirty="0" smtClean="0"/>
              <a:t> tümörlerinde, yumuşak doku sarkomlarında  radyasyon onkolojisi kliniğinin olanaklarına  ve tecrübeli ekip varlığına göre sıklıkla kullanılır</a:t>
            </a:r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28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Brakiterapi</a:t>
            </a:r>
            <a:r>
              <a:rPr lang="tr-TR" dirty="0" smtClean="0"/>
              <a:t> uygulama esasları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1442747"/>
            <a:ext cx="11490036" cy="46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Prostat </a:t>
            </a:r>
            <a:r>
              <a:rPr lang="tr-TR" dirty="0" err="1" smtClean="0"/>
              <a:t>brakiterapisi</a:t>
            </a:r>
            <a:r>
              <a:rPr lang="tr-TR" dirty="0" smtClean="0"/>
              <a:t>-genel prensipler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Tanı biyopsi ile doğrulanmış olmalıdır.</a:t>
            </a:r>
          </a:p>
          <a:p>
            <a:r>
              <a:rPr lang="tr-TR" altLang="tr-TR" dirty="0" smtClean="0"/>
              <a:t> Uzak metastaz olmamalıdır. </a:t>
            </a:r>
          </a:p>
          <a:p>
            <a:r>
              <a:rPr lang="tr-TR" altLang="tr-TR" dirty="0" smtClean="0"/>
              <a:t>5 yıl sağ-kalım beklentisi olmalıdır.</a:t>
            </a:r>
          </a:p>
          <a:p>
            <a:r>
              <a:rPr lang="tr-TR" altLang="tr-TR" dirty="0" smtClean="0"/>
              <a:t>70 yaş üstü için değerlendirilme hastaya göre yapılmalıdır.</a:t>
            </a:r>
          </a:p>
          <a:p>
            <a:r>
              <a:rPr lang="tr-TR" altLang="tr-TR" dirty="0" smtClean="0"/>
              <a:t> Hasta genel veya </a:t>
            </a:r>
            <a:r>
              <a:rPr lang="tr-TR" altLang="tr-TR" dirty="0" err="1" smtClean="0"/>
              <a:t>epidural</a:t>
            </a:r>
            <a:r>
              <a:rPr lang="tr-TR" altLang="tr-TR" dirty="0" smtClean="0"/>
              <a:t> anestezi alabilmelidir.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87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Transperineal</a:t>
            </a:r>
            <a:r>
              <a:rPr lang="tr-TR" dirty="0" smtClean="0"/>
              <a:t> prostat </a:t>
            </a:r>
            <a:r>
              <a:rPr lang="tr-TR" dirty="0" err="1" smtClean="0"/>
              <a:t>brakiterapisi</a:t>
            </a: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altLang="tr-TR" dirty="0" err="1" smtClean="0"/>
              <a:t>Üriner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inkontinans</a:t>
            </a:r>
            <a:r>
              <a:rPr lang="tr-TR" altLang="tr-TR" dirty="0" smtClean="0"/>
              <a:t> oluşmaz.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tr-TR" dirty="0" err="1" smtClean="0"/>
              <a:t>Erektil</a:t>
            </a:r>
            <a:r>
              <a:rPr lang="tr-TR" altLang="tr-TR" dirty="0" smtClean="0"/>
              <a:t> fonksiyon yüksek oranda korunur.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tr-TR" dirty="0" smtClean="0"/>
              <a:t>Maliyet (göreceli)  düşüktür.</a:t>
            </a:r>
          </a:p>
          <a:p>
            <a:pPr eaLnBrk="1" hangingPunct="1">
              <a:lnSpc>
                <a:spcPct val="120000"/>
              </a:lnSpc>
            </a:pPr>
            <a:endParaRPr lang="tr-TR" altLang="tr-TR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r-TR" altLang="tr-TR" b="1" dirty="0" smtClean="0"/>
              <a:t>Dezavantajı: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r-TR" altLang="tr-TR" b="1" dirty="0" smtClean="0"/>
              <a:t>Ekibin deneyim ve becerisine bağlı olması!</a:t>
            </a:r>
            <a:endParaRPr lang="en-US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10921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altLang="tr-TR" dirty="0" smtClean="0"/>
              <a:t>Ayaktan tedavi yapılabilir. </a:t>
            </a:r>
          </a:p>
          <a:p>
            <a:pPr>
              <a:lnSpc>
                <a:spcPct val="130000"/>
              </a:lnSpc>
            </a:pPr>
            <a:r>
              <a:rPr lang="tr-TR" altLang="tr-TR" dirty="0" smtClean="0"/>
              <a:t>Erken iyileşme ve günlük aktiviteye dönüş mümkündür.</a:t>
            </a:r>
          </a:p>
          <a:p>
            <a:pPr>
              <a:lnSpc>
                <a:spcPct val="130000"/>
              </a:lnSpc>
            </a:pPr>
            <a:r>
              <a:rPr lang="tr-TR" altLang="tr-TR" dirty="0" err="1" smtClean="0"/>
              <a:t>Laparotominin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morbiditesi</a:t>
            </a:r>
            <a:r>
              <a:rPr lang="tr-TR" altLang="tr-TR" dirty="0" smtClean="0"/>
              <a:t> ortadan kalkar.</a:t>
            </a:r>
          </a:p>
          <a:p>
            <a:pPr>
              <a:lnSpc>
                <a:spcPct val="130000"/>
              </a:lnSpc>
            </a:pPr>
            <a:r>
              <a:rPr lang="tr-TR" altLang="tr-TR" dirty="0" smtClean="0"/>
              <a:t>Prostat </a:t>
            </a:r>
            <a:r>
              <a:rPr lang="tr-TR" altLang="tr-TR" dirty="0" err="1" smtClean="0"/>
              <a:t>apeksi</a:t>
            </a:r>
            <a:r>
              <a:rPr lang="tr-TR" altLang="tr-TR" dirty="0" smtClean="0"/>
              <a:t> dahil olmak üzere tümör kontrol dozu sağlanabilir. 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Transperineal</a:t>
            </a:r>
            <a:r>
              <a:rPr lang="tr-TR" dirty="0" smtClean="0"/>
              <a:t> prostat </a:t>
            </a:r>
            <a:r>
              <a:rPr lang="tr-TR" dirty="0" err="1" smtClean="0"/>
              <a:t>brakiterapisi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93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8963" y="106507"/>
            <a:ext cx="10515600" cy="1325563"/>
          </a:xfrm>
        </p:spPr>
        <p:txBody>
          <a:bodyPr/>
          <a:lstStyle/>
          <a:p>
            <a:r>
              <a:rPr lang="tr-TR" dirty="0" smtClean="0"/>
              <a:t>Prostat </a:t>
            </a:r>
            <a:r>
              <a:rPr lang="tr-TR" dirty="0" err="1" smtClean="0"/>
              <a:t>Brakiterapi</a:t>
            </a:r>
            <a:r>
              <a:rPr lang="tr-TR" dirty="0" smtClean="0"/>
              <a:t> uygulaması</a:t>
            </a:r>
            <a:endParaRPr lang="tr-TR" dirty="0"/>
          </a:p>
        </p:txBody>
      </p:sp>
      <p:pic>
        <p:nvPicPr>
          <p:cNvPr id="4" name="Picture 2" descr="prosimp kana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68" y="2333627"/>
            <a:ext cx="3574565" cy="34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37" y="2797464"/>
            <a:ext cx="3537671" cy="3543300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56503"/>
              </p:ext>
            </p:extLst>
          </p:nvPr>
        </p:nvGraphicFramePr>
        <p:xfrm>
          <a:off x="161757" y="1690688"/>
          <a:ext cx="3306618" cy="354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5" imgW="5193802" imgH="3648154" progId="Photoshop.Image.6">
                  <p:embed/>
                </p:oleObj>
              </mc:Choice>
              <mc:Fallback>
                <p:oleObj name="Image" r:id="rId5" imgW="5193802" imgH="3648154" progId="Photoshop.Image.6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57" y="1690688"/>
                        <a:ext cx="3306618" cy="354214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57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Jinekoloji </a:t>
            </a:r>
            <a:r>
              <a:rPr lang="tr-TR" dirty="0" err="1" smtClean="0"/>
              <a:t>brakiterapi</a:t>
            </a:r>
            <a:r>
              <a:rPr lang="tr-TR" dirty="0" smtClean="0"/>
              <a:t> </a:t>
            </a:r>
            <a:r>
              <a:rPr lang="tr-TR" dirty="0" err="1" smtClean="0"/>
              <a:t>aplikatörler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18" y="1599116"/>
            <a:ext cx="2497863" cy="271304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946" y="2308801"/>
            <a:ext cx="2499010" cy="27919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C:\My Documents\btgenel\sy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4956" y="2604655"/>
            <a:ext cx="2356714" cy="3149599"/>
          </a:xfrm>
          <a:prstGeom prst="rect">
            <a:avLst/>
          </a:prstGeom>
          <a:noFill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032" y="3451079"/>
            <a:ext cx="284479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Jinekolojik </a:t>
            </a:r>
            <a:r>
              <a:rPr lang="tr-TR" dirty="0" err="1" smtClean="0"/>
              <a:t>brakiterapi-postop</a:t>
            </a:r>
            <a:r>
              <a:rPr lang="tr-TR" dirty="0" smtClean="0"/>
              <a:t> </a:t>
            </a:r>
            <a:r>
              <a:rPr lang="tr-TR" dirty="0" err="1" smtClean="0"/>
              <a:t>endometriyum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752" y="1687016"/>
            <a:ext cx="3013806" cy="33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83" y="2402057"/>
            <a:ext cx="3670300" cy="32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9" y="3102419"/>
            <a:ext cx="4414979" cy="28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1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198</Words>
  <Application>Microsoft Office PowerPoint</Application>
  <PresentationFormat>Geniş ekran</PresentationFormat>
  <Paragraphs>39</Paragraphs>
  <Slides>13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Image</vt:lpstr>
      <vt:lpstr>Brakiterapi-II</vt:lpstr>
      <vt:lpstr>PowerPoint Sunusu</vt:lpstr>
      <vt:lpstr>Brakiterapi uygulama esasları</vt:lpstr>
      <vt:lpstr>Prostat brakiterapisi-genel prensipler</vt:lpstr>
      <vt:lpstr>Transperineal prostat brakiterapisi</vt:lpstr>
      <vt:lpstr>Transperineal prostat brakiterapisi</vt:lpstr>
      <vt:lpstr>Prostat Brakiterapi uygulaması</vt:lpstr>
      <vt:lpstr>Jinekoloji brakiterapi aplikatörler</vt:lpstr>
      <vt:lpstr>Jinekolojik brakiterapi-postop endometriyum</vt:lpstr>
      <vt:lpstr>Baş-boyun kanseri brakiterapi </vt:lpstr>
      <vt:lpstr>Cilt tümörlerinde mold brakiterapi</vt:lpstr>
      <vt:lpstr>Cilt tümörlerinde mold brakiterapi</vt:lpstr>
      <vt:lpstr>Meme interstisyel brakiterapisi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Brakiterapi-II</dc:title>
  <dc:creator>lenovo</dc:creator>
  <cp:lastModifiedBy>lenovo</cp:lastModifiedBy>
  <cp:revision>12</cp:revision>
  <dcterms:created xsi:type="dcterms:W3CDTF">2019-02-25T08:42:48Z</dcterms:created>
  <dcterms:modified xsi:type="dcterms:W3CDTF">2019-02-26T12:00:35Z</dcterms:modified>
</cp:coreProperties>
</file>