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ANALİZ İÇİN ÖRNEK ALINMASI ve SAKLANMASI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Ø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Laboratuvar sonuçlarının güvenilirliği sadece analizlerin çalışılması esnasında (analitik faz) her şeyin doğru yapılmasıyla sağlanamaz. 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Ø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Yanlış raporlanan sonuçların %60 sebebi analiz öncesi (</a:t>
            </a:r>
            <a:r>
              <a:rPr lang="tr-TR" sz="2400" dirty="0" err="1">
                <a:solidFill>
                  <a:srgbClr val="000000"/>
                </a:solidFill>
                <a:latin typeface="Calibri"/>
                <a:cs typeface="Calibri"/>
              </a:rPr>
              <a:t>preanalitik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 faz) safhalarda yapılan hatalardan kaynaklanmaktadır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Ø"/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Sonuçların doğru ve güvenilir olabilmesi için örnek alımı öncesi hastanın uygun şekilde hazırlanması, örneğin uygun şartlarda alınması ve saklanması oldukça önemlidir.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832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dirty="0">
                <a:solidFill>
                  <a:srgbClr val="000000"/>
                </a:solidFill>
                <a:cs typeface="Calibri"/>
              </a:rPr>
              <a:t>Tahlilde sorun yaratacak analiz öncesi </a:t>
            </a:r>
            <a:r>
              <a:rPr lang="tr-TR" sz="2800" dirty="0" smtClean="0">
                <a:solidFill>
                  <a:srgbClr val="000000"/>
                </a:solidFill>
                <a:cs typeface="Calibri"/>
              </a:rPr>
              <a:t>durumlar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4300"/>
            <a:ext cx="8229600" cy="4525963"/>
          </a:xfrm>
        </p:spPr>
        <p:txBody>
          <a:bodyPr>
            <a:normAutofit fontScale="85000" lnSpcReduction="10000"/>
          </a:bodyPr>
          <a:lstStyle/>
          <a:p>
            <a:endParaRPr lang="tr-TR" sz="36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Numunenin etiketlenmemesi, yanlış etiketlenmesi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Kan alma tarihi ve saati gibi bilgilerin alınmamış olması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Numune türünün yanlış belirtilmesi ya da 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belirtilmemesi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Yetersiz 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numune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Yanlış numune alma (Tüp seçiminin yanlış olması vb.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Yanlış saklama 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koşulları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 err="1" smtClean="0">
                <a:solidFill>
                  <a:srgbClr val="000000"/>
                </a:solidFill>
                <a:latin typeface="Calibri"/>
                <a:cs typeface="Calibri"/>
              </a:rPr>
              <a:t>Hemoliz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Lipemi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9568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800" dirty="0" smtClean="0">
                <a:cs typeface="Calibri"/>
              </a:rPr>
              <a:t>Numune </a:t>
            </a:r>
            <a:r>
              <a:rPr lang="tr-TR" sz="2800" dirty="0" err="1" smtClean="0">
                <a:cs typeface="Calibri"/>
              </a:rPr>
              <a:t>Red</a:t>
            </a:r>
            <a:r>
              <a:rPr lang="tr-TR" sz="2800" dirty="0" smtClean="0">
                <a:cs typeface="Calibri"/>
              </a:rPr>
              <a:t> Kriterleri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 err="1" smtClean="0">
                <a:latin typeface="Calibri"/>
                <a:cs typeface="Calibri"/>
              </a:rPr>
              <a:t>Hemoliz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 err="1" smtClean="0">
                <a:latin typeface="Calibri"/>
                <a:cs typeface="Calibri"/>
              </a:rPr>
              <a:t>Lipemi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 err="1">
                <a:latin typeface="Calibri"/>
                <a:cs typeface="Calibri"/>
              </a:rPr>
              <a:t>Pıhtılı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smtClean="0">
                <a:latin typeface="Calibri"/>
                <a:cs typeface="Calibri"/>
              </a:rPr>
              <a:t>kan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Yetersiz miktarda </a:t>
            </a:r>
            <a:r>
              <a:rPr lang="tr-TR" dirty="0" smtClean="0">
                <a:latin typeface="Calibri"/>
                <a:cs typeface="Calibri"/>
              </a:rPr>
              <a:t>numune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Etiketlenmemiş </a:t>
            </a:r>
            <a:r>
              <a:rPr lang="tr-TR" dirty="0" smtClean="0">
                <a:latin typeface="Calibri"/>
                <a:cs typeface="Calibri"/>
              </a:rPr>
              <a:t>numune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Yanlış etiketlenmiş </a:t>
            </a:r>
            <a:r>
              <a:rPr lang="tr-TR" dirty="0" smtClean="0">
                <a:latin typeface="Calibri"/>
                <a:cs typeface="Calibri"/>
              </a:rPr>
              <a:t>numune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Örneğin yanlış kaba </a:t>
            </a:r>
            <a:r>
              <a:rPr lang="tr-TR" dirty="0" smtClean="0">
                <a:latin typeface="Calibri"/>
                <a:cs typeface="Calibri"/>
              </a:rPr>
              <a:t>alınması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Kırık, çatlak kap veya tüpte gelmiş </a:t>
            </a:r>
            <a:r>
              <a:rPr lang="tr-TR" dirty="0" smtClean="0">
                <a:latin typeface="Calibri"/>
                <a:cs typeface="Calibri"/>
              </a:rPr>
              <a:t>numune</a:t>
            </a:r>
            <a:endParaRPr lang="tr-TR" dirty="0">
              <a:latin typeface="Calibri"/>
              <a:cs typeface="Calibri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Steril olmayan kapta gönderilen numune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268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Analiz</a:t>
            </a:r>
            <a:r>
              <a:rPr lang="en-US" sz="3200" dirty="0" smtClean="0"/>
              <a:t> </a:t>
            </a:r>
            <a:r>
              <a:rPr lang="en-US" sz="3200" dirty="0" err="1" smtClean="0"/>
              <a:t>hataları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endParaRPr lang="tr-TR" dirty="0"/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Personelin dürüst olmaması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Personelin gereken yeterliliğe sahip olmaması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Hatalı ölçüm yapan </a:t>
            </a:r>
            <a:r>
              <a:rPr lang="tr-TR" dirty="0" err="1"/>
              <a:t>volümetrik</a:t>
            </a:r>
            <a:r>
              <a:rPr lang="tr-TR" dirty="0"/>
              <a:t> kaplar kullanılması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Uygun olmayan laboratuvar ortamı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Cihazların doğru olarak kullanılamaması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Standart </a:t>
            </a:r>
            <a:r>
              <a:rPr lang="tr-TR" dirty="0" err="1"/>
              <a:t>grafiklerininin</a:t>
            </a:r>
            <a:r>
              <a:rPr lang="tr-TR" dirty="0"/>
              <a:t> uzun süre kullanılması </a:t>
            </a:r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Yanlış </a:t>
            </a:r>
            <a:r>
              <a:rPr lang="tr-TR" dirty="0" err="1"/>
              <a:t>metod</a:t>
            </a:r>
            <a:r>
              <a:rPr lang="tr-TR" dirty="0"/>
              <a:t> </a:t>
            </a:r>
            <a:r>
              <a:rPr lang="tr-TR" dirty="0" smtClean="0"/>
              <a:t>seçimi</a:t>
            </a:r>
            <a:endParaRPr lang="tr-TR" dirty="0"/>
          </a:p>
          <a:p>
            <a:pPr algn="just"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/>
              <a:t>Standartların yanlış hazırlanması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Numunelerin</a:t>
            </a:r>
            <a:r>
              <a:rPr lang="en-US" dirty="0" smtClean="0"/>
              <a:t> </a:t>
            </a:r>
            <a:r>
              <a:rPr lang="en-US" dirty="0" err="1" smtClean="0"/>
              <a:t>saklanması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Bef>
                <a:spcPct val="5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Analiz hemen yapılmayacaksa serum +4, -20, -40 veya –70</a:t>
            </a:r>
            <a:r>
              <a:rPr lang="tr-TR" baseline="30000" dirty="0">
                <a:latin typeface="Calibri"/>
                <a:cs typeface="Calibri"/>
              </a:rPr>
              <a:t>o</a:t>
            </a:r>
            <a:r>
              <a:rPr lang="tr-TR" dirty="0">
                <a:latin typeface="Calibri"/>
                <a:cs typeface="Calibri"/>
              </a:rPr>
              <a:t>C’ta ağzı kapalı olarak saklanmalıdır</a:t>
            </a:r>
            <a:r>
              <a:rPr lang="tr-TR" dirty="0" smtClean="0">
                <a:latin typeface="Calibri"/>
                <a:cs typeface="Calibri"/>
              </a:rPr>
              <a:t>.</a:t>
            </a:r>
            <a:endParaRPr lang="tr-TR" dirty="0">
              <a:latin typeface="Calibri"/>
              <a:cs typeface="Calibri"/>
            </a:endParaRPr>
          </a:p>
          <a:p>
            <a:pPr algn="just">
              <a:spcBef>
                <a:spcPct val="5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Serum veya plazma elde edildikten sonra en geç 4 saat içinde çalışılmayacaksa +4</a:t>
            </a:r>
            <a:r>
              <a:rPr lang="tr-TR" baseline="30000" dirty="0">
                <a:latin typeface="Calibri"/>
                <a:cs typeface="Calibri"/>
              </a:rPr>
              <a:t>o</a:t>
            </a:r>
            <a:r>
              <a:rPr lang="tr-TR" dirty="0">
                <a:latin typeface="Calibri"/>
                <a:cs typeface="Calibri"/>
              </a:rPr>
              <a:t>C’de ağzı kapalı olarak 1 gün saklanabilir. Ancak </a:t>
            </a:r>
            <a:r>
              <a:rPr lang="tr-TR" dirty="0" err="1">
                <a:latin typeface="Calibri"/>
                <a:cs typeface="Calibri"/>
              </a:rPr>
              <a:t>bilirubin</a:t>
            </a:r>
            <a:r>
              <a:rPr lang="tr-TR" dirty="0">
                <a:latin typeface="Calibri"/>
                <a:cs typeface="Calibri"/>
              </a:rPr>
              <a:t> ve </a:t>
            </a:r>
            <a:r>
              <a:rPr lang="tr-TR" dirty="0" err="1">
                <a:latin typeface="Calibri"/>
                <a:cs typeface="Calibri"/>
              </a:rPr>
              <a:t>askorbik</a:t>
            </a:r>
            <a:r>
              <a:rPr lang="tr-TR" dirty="0">
                <a:latin typeface="Calibri"/>
                <a:cs typeface="Calibri"/>
              </a:rPr>
              <a:t> asit gibi ışığa ve havaya duyarlı maddeler hemen çalışılmalıdır</a:t>
            </a:r>
            <a:r>
              <a:rPr lang="tr-TR" dirty="0" smtClean="0">
                <a:latin typeface="Calibri"/>
                <a:cs typeface="Calibri"/>
              </a:rPr>
              <a:t>.</a:t>
            </a:r>
            <a:endParaRPr lang="tr-TR" dirty="0">
              <a:latin typeface="Calibri"/>
              <a:cs typeface="Calibri"/>
            </a:endParaRPr>
          </a:p>
          <a:p>
            <a:pPr algn="just">
              <a:spcBef>
                <a:spcPct val="5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Numunenin bulunduğu ortamın sıcaklığının ayarlanması gereklidir.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7216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Numunelerin</a:t>
            </a:r>
            <a:r>
              <a:rPr lang="en-US" dirty="0" smtClean="0"/>
              <a:t> </a:t>
            </a:r>
            <a:r>
              <a:rPr lang="en-US" dirty="0" err="1" smtClean="0"/>
              <a:t>saklanması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Bef>
                <a:spcPct val="5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24 saatten fazla bekletilen serum ve idrarda +4</a:t>
            </a:r>
            <a:r>
              <a:rPr lang="tr-TR" baseline="30000" dirty="0">
                <a:latin typeface="Calibri"/>
                <a:cs typeface="Calibri"/>
              </a:rPr>
              <a:t>o</a:t>
            </a:r>
            <a:r>
              <a:rPr lang="tr-TR" dirty="0">
                <a:latin typeface="Calibri"/>
                <a:cs typeface="Calibri"/>
              </a:rPr>
              <a:t>C’de saklansa bile bakteri üremesi olabilir. Bu yüzden serumun dondurulması daha doğrudur ve bu sayede serumdaki birçok </a:t>
            </a:r>
            <a:r>
              <a:rPr lang="tr-TR" dirty="0" err="1">
                <a:latin typeface="Calibri"/>
                <a:cs typeface="Calibri"/>
              </a:rPr>
              <a:t>analit</a:t>
            </a:r>
            <a:r>
              <a:rPr lang="tr-TR" dirty="0">
                <a:latin typeface="Calibri"/>
                <a:cs typeface="Calibri"/>
              </a:rPr>
              <a:t> bozulmadan aylarca saklanabilir</a:t>
            </a:r>
            <a:r>
              <a:rPr lang="tr-TR" dirty="0" smtClean="0">
                <a:latin typeface="Calibri"/>
                <a:cs typeface="Calibri"/>
              </a:rPr>
              <a:t>.</a:t>
            </a:r>
            <a:endParaRPr lang="tr-TR" dirty="0">
              <a:latin typeface="Calibri"/>
              <a:cs typeface="Calibri"/>
            </a:endParaRPr>
          </a:p>
          <a:p>
            <a:pPr algn="just">
              <a:spcBef>
                <a:spcPct val="5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Dondurulmuş serum çalışılacağı zaman eritilip oda sıcaklığına </a:t>
            </a:r>
            <a:r>
              <a:rPr lang="tr-TR">
                <a:latin typeface="Calibri"/>
                <a:cs typeface="Calibri"/>
              </a:rPr>
              <a:t>getirilmelidir</a:t>
            </a:r>
            <a:r>
              <a:rPr lang="tr-TR" smtClean="0">
                <a:latin typeface="Calibri"/>
                <a:cs typeface="Calibri"/>
              </a:rPr>
              <a:t>.</a:t>
            </a:r>
            <a:endParaRPr lang="tr-TR" dirty="0">
              <a:latin typeface="Calibri"/>
              <a:cs typeface="Calibri"/>
            </a:endParaRPr>
          </a:p>
          <a:p>
            <a:pPr algn="just">
              <a:spcBef>
                <a:spcPct val="5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Ø"/>
            </a:pPr>
            <a:r>
              <a:rPr lang="tr-TR" dirty="0">
                <a:latin typeface="Calibri"/>
                <a:cs typeface="Calibri"/>
              </a:rPr>
              <a:t>Kanı dondurmak </a:t>
            </a:r>
            <a:r>
              <a:rPr lang="tr-TR" dirty="0" err="1">
                <a:latin typeface="Calibri"/>
                <a:cs typeface="Calibri"/>
              </a:rPr>
              <a:t>hemolize</a:t>
            </a:r>
            <a:r>
              <a:rPr lang="tr-TR" dirty="0">
                <a:latin typeface="Calibri"/>
                <a:cs typeface="Calibri"/>
              </a:rPr>
              <a:t> neden olur. Serum veya plazması ayrılmadan kanı dondurmamalıdır.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4917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311</Words>
  <Application>Microsoft Macintosh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ANALİZ İÇİN ÖRNEK ALINMASI ve SAKLANMASI</vt:lpstr>
      <vt:lpstr>PowerPoint Presentation</vt:lpstr>
      <vt:lpstr>Tahlilde sorun yaratacak analiz öncesi durumlar</vt:lpstr>
      <vt:lpstr>Numune Red Kriterleri</vt:lpstr>
      <vt:lpstr>Analiz hataları</vt:lpstr>
      <vt:lpstr>Numunelerin saklanması</vt:lpstr>
      <vt:lpstr>Numunelerin saklanması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22</cp:revision>
  <dcterms:created xsi:type="dcterms:W3CDTF">2018-05-08T12:08:33Z</dcterms:created>
  <dcterms:modified xsi:type="dcterms:W3CDTF">2018-07-05T03:34:58Z</dcterms:modified>
</cp:coreProperties>
</file>