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343" autoAdjust="0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485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6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7220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616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2679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25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61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97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90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27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59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06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60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24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5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6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51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HUKUK BAŞLANGICI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KİŞİ KAVRAMI</a:t>
            </a:r>
          </a:p>
          <a:p>
            <a:r>
              <a:rPr lang="tr-TR" dirty="0" smtClean="0"/>
              <a:t>KİŞİ ÇEŞİTLERİ - 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F586C-1668-3E46-BAD7-B5316B354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FİİL EHLİYETİ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865942-4556-EF43-988F-222594F23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06245"/>
          </a:xfrm>
        </p:spPr>
        <p:txBody>
          <a:bodyPr/>
          <a:lstStyle/>
          <a:p>
            <a:r>
              <a:rPr lang="tr-TR" dirty="0" smtClean="0"/>
              <a:t>Fiil ehliyetinin şartları (devam)</a:t>
            </a:r>
          </a:p>
          <a:p>
            <a:pPr lvl="1"/>
            <a:r>
              <a:rPr lang="tr-TR" dirty="0" smtClean="0"/>
              <a:t>Ayırt etme gücüne sahip olmak</a:t>
            </a:r>
          </a:p>
          <a:p>
            <a:pPr lvl="2"/>
            <a:r>
              <a:rPr lang="tr-TR" dirty="0" smtClean="0"/>
              <a:t>TMK m. 13: «</a:t>
            </a:r>
            <a:r>
              <a:rPr lang="en-US" dirty="0" err="1"/>
              <a:t>Yaşının</a:t>
            </a:r>
            <a:r>
              <a:rPr lang="en-US" dirty="0"/>
              <a:t> </a:t>
            </a:r>
            <a:r>
              <a:rPr lang="en-US" dirty="0" err="1"/>
              <a:t>küçüklüğü</a:t>
            </a:r>
            <a:r>
              <a:rPr lang="en-US" dirty="0"/>
              <a:t> </a:t>
            </a:r>
            <a:r>
              <a:rPr lang="en-US" dirty="0" err="1"/>
              <a:t>yüzünden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akıl</a:t>
            </a:r>
            <a:r>
              <a:rPr lang="en-US" dirty="0"/>
              <a:t> </a:t>
            </a:r>
            <a:r>
              <a:rPr lang="en-US" dirty="0" err="1"/>
              <a:t>hastalığı</a:t>
            </a:r>
            <a:r>
              <a:rPr lang="en-US" dirty="0"/>
              <a:t>, </a:t>
            </a:r>
            <a:r>
              <a:rPr lang="en-US" dirty="0" err="1"/>
              <a:t>akıl</a:t>
            </a:r>
            <a:r>
              <a:rPr lang="en-US" dirty="0"/>
              <a:t> </a:t>
            </a:r>
            <a:r>
              <a:rPr lang="en-US" dirty="0" err="1"/>
              <a:t>zayıflığı</a:t>
            </a:r>
            <a:r>
              <a:rPr lang="en-US" dirty="0"/>
              <a:t>, </a:t>
            </a:r>
            <a:r>
              <a:rPr lang="en-US" dirty="0" err="1"/>
              <a:t>sarhoşluk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bunlara</a:t>
            </a:r>
            <a:r>
              <a:rPr lang="en-US" dirty="0"/>
              <a:t> </a:t>
            </a:r>
            <a:r>
              <a:rPr lang="en-US" dirty="0" err="1"/>
              <a:t>benzer</a:t>
            </a:r>
            <a:r>
              <a:rPr lang="en-US" dirty="0"/>
              <a:t> </a:t>
            </a:r>
            <a:r>
              <a:rPr lang="en-US" dirty="0" err="1"/>
              <a:t>sebeplerden</a:t>
            </a:r>
            <a:r>
              <a:rPr lang="en-US" dirty="0"/>
              <a:t> </a:t>
            </a:r>
            <a:r>
              <a:rPr lang="en-US" dirty="0" err="1"/>
              <a:t>biriyle</a:t>
            </a:r>
            <a:r>
              <a:rPr lang="en-US" dirty="0"/>
              <a:t> </a:t>
            </a:r>
            <a:r>
              <a:rPr lang="en-US" dirty="0" err="1"/>
              <a:t>akla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/>
              <a:t>davranma</a:t>
            </a:r>
            <a:r>
              <a:rPr lang="en-US" dirty="0"/>
              <a:t> </a:t>
            </a:r>
            <a:r>
              <a:rPr lang="en-US" dirty="0" err="1"/>
              <a:t>yeteneğinden</a:t>
            </a:r>
            <a:r>
              <a:rPr lang="en-US" dirty="0"/>
              <a:t> </a:t>
            </a:r>
            <a:r>
              <a:rPr lang="en-US" dirty="0" err="1"/>
              <a:t>yoksun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herkes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Kanuna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ayırt</a:t>
            </a:r>
            <a:r>
              <a:rPr lang="en-US" dirty="0"/>
              <a:t> </a:t>
            </a:r>
            <a:r>
              <a:rPr lang="en-US" dirty="0" err="1"/>
              <a:t>etme</a:t>
            </a:r>
            <a:r>
              <a:rPr lang="en-US" dirty="0"/>
              <a:t> </a:t>
            </a:r>
            <a:r>
              <a:rPr lang="en-US" dirty="0" err="1"/>
              <a:t>gücüne</a:t>
            </a:r>
            <a:r>
              <a:rPr lang="en-US" dirty="0"/>
              <a:t> </a:t>
            </a:r>
            <a:r>
              <a:rPr lang="en-US" dirty="0" err="1" smtClean="0"/>
              <a:t>sahiptir</a:t>
            </a:r>
            <a:r>
              <a:rPr lang="tr-TR" dirty="0" smtClean="0"/>
              <a:t>.»</a:t>
            </a:r>
          </a:p>
          <a:p>
            <a:pPr lvl="2"/>
            <a:r>
              <a:rPr lang="tr-TR" dirty="0" smtClean="0"/>
              <a:t>Bu hükümde ayırt etme gücünü kaldıran sebepler örnekseme yoluyla sayılmıştır ve bu sebepler bunlarla sınırlı değildir.</a:t>
            </a:r>
          </a:p>
          <a:p>
            <a:pPr lvl="2"/>
            <a:r>
              <a:rPr lang="tr-TR" dirty="0" smtClean="0"/>
              <a:t>Madde uyarınca kişinin makul ölçüde hareket edebilme ve kendi fiillerinin sebep ve sonuçlarını idrak edebilme kudreti, ayırt etme gücü olarak adlandırılabilir.</a:t>
            </a:r>
          </a:p>
        </p:txBody>
      </p:sp>
    </p:spTree>
    <p:extLst>
      <p:ext uri="{BB962C8B-B14F-4D97-AF65-F5344CB8AC3E}">
        <p14:creationId xmlns:p14="http://schemas.microsoft.com/office/powerpoint/2010/main" val="154925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FİİL EHLİYETİ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Fiil ehliyetinin şartları (devam)</a:t>
            </a:r>
          </a:p>
          <a:p>
            <a:pPr lvl="1"/>
            <a:r>
              <a:rPr lang="tr-TR" dirty="0" smtClean="0"/>
              <a:t>Ergin olmak</a:t>
            </a:r>
          </a:p>
          <a:p>
            <a:pPr lvl="2"/>
            <a:r>
              <a:rPr lang="tr-TR" dirty="0" smtClean="0"/>
              <a:t>Bir yaşa gelmek veya kanunen o yaşa gelmiş sayılmaktır.</a:t>
            </a:r>
          </a:p>
          <a:p>
            <a:pPr lvl="2"/>
            <a:r>
              <a:rPr lang="tr-TR" dirty="0" smtClean="0"/>
              <a:t>Ergin olmanın yolları; yasal erginlik, evlenmeyle kazanılan erginlik ve mahkeme kararı ile ergin kılınmadır.</a:t>
            </a:r>
          </a:p>
          <a:p>
            <a:pPr lvl="2"/>
            <a:r>
              <a:rPr lang="tr-TR" dirty="0" smtClean="0"/>
              <a:t>Yasal erginlik: TMK m. 11/1: «</a:t>
            </a:r>
            <a:r>
              <a:rPr lang="en-US" dirty="0" err="1" smtClean="0"/>
              <a:t>Erginlik</a:t>
            </a:r>
            <a:r>
              <a:rPr lang="en-US" dirty="0" smtClean="0"/>
              <a:t> </a:t>
            </a:r>
            <a:r>
              <a:rPr lang="en-US" dirty="0" err="1"/>
              <a:t>onsekiz</a:t>
            </a:r>
            <a:r>
              <a:rPr lang="en-US" dirty="0"/>
              <a:t> </a:t>
            </a:r>
            <a:r>
              <a:rPr lang="en-US" dirty="0" err="1"/>
              <a:t>yaşın</a:t>
            </a:r>
            <a:r>
              <a:rPr lang="en-US" dirty="0"/>
              <a:t> </a:t>
            </a:r>
            <a:r>
              <a:rPr lang="en-US" dirty="0" err="1"/>
              <a:t>doldurulmasıyla</a:t>
            </a:r>
            <a:r>
              <a:rPr lang="en-US" dirty="0"/>
              <a:t> </a:t>
            </a:r>
            <a:r>
              <a:rPr lang="en-US" dirty="0" err="1"/>
              <a:t>başlar</a:t>
            </a:r>
            <a:r>
              <a:rPr lang="en-US" dirty="0" smtClean="0"/>
              <a:t>.</a:t>
            </a:r>
            <a:r>
              <a:rPr lang="tr-TR" dirty="0" smtClean="0"/>
              <a:t>»</a:t>
            </a:r>
          </a:p>
          <a:p>
            <a:pPr lvl="2"/>
            <a:r>
              <a:rPr lang="tr-TR" dirty="0" smtClean="0"/>
              <a:t>Evlenmeyle kazanılan erginlik: TMK m. 11/2: «</a:t>
            </a:r>
            <a:r>
              <a:rPr lang="en-US" dirty="0" err="1"/>
              <a:t>Evlenme</a:t>
            </a:r>
            <a:r>
              <a:rPr lang="en-US" dirty="0"/>
              <a:t> </a:t>
            </a:r>
            <a:r>
              <a:rPr lang="en-US" dirty="0" err="1"/>
              <a:t>kişiyi</a:t>
            </a:r>
            <a:r>
              <a:rPr lang="en-US" dirty="0"/>
              <a:t> </a:t>
            </a:r>
            <a:r>
              <a:rPr lang="en-US" dirty="0" err="1"/>
              <a:t>ergin</a:t>
            </a:r>
            <a:r>
              <a:rPr lang="en-US" dirty="0"/>
              <a:t> </a:t>
            </a:r>
            <a:r>
              <a:rPr lang="en-US" dirty="0" err="1"/>
              <a:t>kılar</a:t>
            </a:r>
            <a:r>
              <a:rPr lang="en-US" dirty="0" smtClean="0"/>
              <a:t>.</a:t>
            </a:r>
            <a:r>
              <a:rPr lang="tr-TR" dirty="0" smtClean="0"/>
              <a:t>»</a:t>
            </a:r>
          </a:p>
          <a:p>
            <a:pPr lvl="2"/>
            <a:r>
              <a:rPr lang="tr-TR" dirty="0" smtClean="0"/>
              <a:t>Mahkeme kararıyla ergin kılınma: TMK m. 12: «</a:t>
            </a:r>
            <a:r>
              <a:rPr lang="en-US" dirty="0" err="1"/>
              <a:t>Onbeş</a:t>
            </a:r>
            <a:r>
              <a:rPr lang="en-US" dirty="0"/>
              <a:t> </a:t>
            </a:r>
            <a:r>
              <a:rPr lang="en-US" dirty="0" err="1"/>
              <a:t>yaşını</a:t>
            </a:r>
            <a:r>
              <a:rPr lang="en-US" dirty="0"/>
              <a:t> </a:t>
            </a:r>
            <a:r>
              <a:rPr lang="en-US" dirty="0" err="1"/>
              <a:t>dolduran</a:t>
            </a:r>
            <a:r>
              <a:rPr lang="en-US" dirty="0"/>
              <a:t> </a:t>
            </a:r>
            <a:r>
              <a:rPr lang="en-US" dirty="0" err="1"/>
              <a:t>küçük</a:t>
            </a:r>
            <a:r>
              <a:rPr lang="en-US" dirty="0"/>
              <a:t>,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isteği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velisinin</a:t>
            </a:r>
            <a:r>
              <a:rPr lang="en-US" dirty="0"/>
              <a:t> </a:t>
            </a:r>
            <a:r>
              <a:rPr lang="en-US" dirty="0" err="1"/>
              <a:t>rızasıyla</a:t>
            </a:r>
            <a:r>
              <a:rPr lang="en-US" dirty="0"/>
              <a:t> </a:t>
            </a:r>
            <a:r>
              <a:rPr lang="en-US" dirty="0" err="1"/>
              <a:t>mahkemece</a:t>
            </a:r>
            <a:r>
              <a:rPr lang="en-US" dirty="0"/>
              <a:t> </a:t>
            </a:r>
            <a:r>
              <a:rPr lang="en-US" dirty="0" err="1"/>
              <a:t>ergin</a:t>
            </a:r>
            <a:r>
              <a:rPr lang="en-US" dirty="0"/>
              <a:t> </a:t>
            </a:r>
            <a:r>
              <a:rPr lang="en-US" dirty="0" err="1"/>
              <a:t>kılınabilir</a:t>
            </a:r>
            <a:r>
              <a:rPr lang="en-US" dirty="0" smtClean="0"/>
              <a:t>.</a:t>
            </a:r>
            <a:r>
              <a:rPr lang="tr-TR" dirty="0" smtClean="0"/>
              <a:t>»</a:t>
            </a:r>
          </a:p>
          <a:p>
            <a:pPr lvl="2"/>
            <a:endParaRPr lang="tr-TR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972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FİİL EHLİYETİ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58498"/>
          </a:xfrm>
        </p:spPr>
        <p:txBody>
          <a:bodyPr/>
          <a:lstStyle/>
          <a:p>
            <a:r>
              <a:rPr lang="tr-TR" dirty="0" smtClean="0"/>
              <a:t>Fiil </a:t>
            </a:r>
            <a:r>
              <a:rPr lang="tr-TR" dirty="0"/>
              <a:t>ehliyetinin şartları (devam)</a:t>
            </a:r>
          </a:p>
          <a:p>
            <a:pPr lvl="1"/>
            <a:r>
              <a:rPr lang="tr-TR" dirty="0" smtClean="0"/>
              <a:t>Kısıtlı olmamak</a:t>
            </a:r>
          </a:p>
          <a:p>
            <a:pPr lvl="2"/>
            <a:r>
              <a:rPr lang="tr-TR" dirty="0" smtClean="0"/>
              <a:t>Fiil ehliyetinin olumsuz şartıdır.</a:t>
            </a:r>
          </a:p>
          <a:p>
            <a:pPr lvl="2"/>
            <a:r>
              <a:rPr lang="tr-TR" dirty="0" smtClean="0"/>
              <a:t>Bir kişinin, kanunun belirlediği sebeplerden birinin bulunması dolayısıyla fiil ehliyetinin mahkeme kararı ile sınırlandırılması veya tamamen ortadan kaldırılması kısıtlı olmayı ifade eder.</a:t>
            </a:r>
          </a:p>
          <a:p>
            <a:pPr lvl="2"/>
            <a:r>
              <a:rPr lang="tr-TR" dirty="0" smtClean="0"/>
              <a:t>TMK m. 405-408 arasında kısıtlılık sebepleri sınırlı sayıda sayılmıştır. Bunlar:</a:t>
            </a:r>
          </a:p>
          <a:p>
            <a:pPr lvl="3"/>
            <a:r>
              <a:rPr lang="en-US" dirty="0" err="1"/>
              <a:t>Akıl</a:t>
            </a:r>
            <a:r>
              <a:rPr lang="en-US" dirty="0"/>
              <a:t> </a:t>
            </a:r>
            <a:r>
              <a:rPr lang="en-US" dirty="0" err="1"/>
              <a:t>hastalığı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akıl</a:t>
            </a:r>
            <a:r>
              <a:rPr lang="en-US" dirty="0"/>
              <a:t> </a:t>
            </a:r>
            <a:r>
              <a:rPr lang="en-US" dirty="0" err="1" smtClean="0"/>
              <a:t>zayıflığı</a:t>
            </a:r>
            <a:r>
              <a:rPr lang="tr-TR" dirty="0" smtClean="0"/>
              <a:t> (TMK m. 405)</a:t>
            </a:r>
          </a:p>
          <a:p>
            <a:pPr lvl="3"/>
            <a:r>
              <a:rPr lang="en-US" dirty="0" err="1" smtClean="0"/>
              <a:t>Savurganlık</a:t>
            </a:r>
            <a:r>
              <a:rPr lang="en-US" dirty="0"/>
              <a:t>, </a:t>
            </a:r>
            <a:r>
              <a:rPr lang="en-US" dirty="0" err="1"/>
              <a:t>alkol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uyuşturucu</a:t>
            </a:r>
            <a:r>
              <a:rPr lang="en-US" dirty="0"/>
              <a:t> </a:t>
            </a:r>
            <a:r>
              <a:rPr lang="en-US" dirty="0" err="1"/>
              <a:t>Madde</a:t>
            </a:r>
            <a:r>
              <a:rPr lang="en-US" dirty="0"/>
              <a:t> </a:t>
            </a:r>
            <a:r>
              <a:rPr lang="en-US" dirty="0" err="1"/>
              <a:t>bağımlılığı</a:t>
            </a:r>
            <a:r>
              <a:rPr lang="en-US" dirty="0"/>
              <a:t>, </a:t>
            </a:r>
            <a:r>
              <a:rPr lang="en-US" dirty="0" err="1"/>
              <a:t>kötü</a:t>
            </a:r>
            <a:r>
              <a:rPr lang="en-US" dirty="0"/>
              <a:t> </a:t>
            </a:r>
            <a:r>
              <a:rPr lang="en-US" dirty="0" err="1"/>
              <a:t>yaşama</a:t>
            </a:r>
            <a:r>
              <a:rPr lang="en-US" dirty="0"/>
              <a:t> </a:t>
            </a:r>
            <a:r>
              <a:rPr lang="en-US" dirty="0" err="1"/>
              <a:t>tarzı</a:t>
            </a:r>
            <a:r>
              <a:rPr lang="en-US" dirty="0"/>
              <a:t>, </a:t>
            </a:r>
            <a:r>
              <a:rPr lang="en-US" dirty="0" err="1"/>
              <a:t>kötü</a:t>
            </a:r>
            <a:r>
              <a:rPr lang="en-US" dirty="0"/>
              <a:t> </a:t>
            </a:r>
            <a:r>
              <a:rPr lang="en-US" dirty="0" err="1" smtClean="0"/>
              <a:t>yönetim</a:t>
            </a:r>
            <a:r>
              <a:rPr lang="tr-TR" dirty="0" smtClean="0"/>
              <a:t> (TMK m. 406)</a:t>
            </a:r>
          </a:p>
          <a:p>
            <a:pPr lvl="3"/>
            <a:r>
              <a:rPr lang="en-US" dirty="0" err="1"/>
              <a:t>Özgürlüğü</a:t>
            </a:r>
            <a:r>
              <a:rPr lang="en-US" dirty="0"/>
              <a:t> </a:t>
            </a:r>
            <a:r>
              <a:rPr lang="en-US" dirty="0" err="1"/>
              <a:t>bağlayıcı</a:t>
            </a:r>
            <a:r>
              <a:rPr lang="en-US" dirty="0"/>
              <a:t> </a:t>
            </a:r>
            <a:r>
              <a:rPr lang="en-US" dirty="0" err="1" smtClean="0"/>
              <a:t>ceza</a:t>
            </a:r>
            <a:r>
              <a:rPr lang="tr-TR" dirty="0" smtClean="0"/>
              <a:t> (TMK m. 407)</a:t>
            </a:r>
          </a:p>
          <a:p>
            <a:pPr lvl="3"/>
            <a:r>
              <a:rPr lang="en-US" dirty="0" err="1" smtClean="0"/>
              <a:t>İstek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tr-TR" dirty="0" smtClean="0"/>
              <a:t> (TMK m. 408)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93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Kişilerin fiil ehliyetlerine göre sınıflandırılması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Tam ehliyetliler</a:t>
            </a:r>
          </a:p>
          <a:p>
            <a:pPr lvl="1"/>
            <a:r>
              <a:rPr lang="tr-TR" dirty="0" smtClean="0"/>
              <a:t>Bir kişi fiil ehliyetinin tüm şartlarını yerine getiriyorsa tam ehliyetlidir.</a:t>
            </a:r>
          </a:p>
          <a:p>
            <a:r>
              <a:rPr lang="tr-TR" dirty="0" smtClean="0"/>
              <a:t>Sınırlı ehliyetliler</a:t>
            </a:r>
          </a:p>
          <a:p>
            <a:pPr lvl="1"/>
            <a:r>
              <a:rPr lang="tr-TR" dirty="0" smtClean="0"/>
              <a:t>Fiil ehliyetinin tüm şartlarını yerine getirse de kanun koyucunun, bu kişilerin menfaatlerini korumak amacıyla fiil ehliyetlerini kısıtladığı veya kendilerine yasal danışman atanmasını uygun gördüğü kişiler sınırlı ehliyetlidir.</a:t>
            </a:r>
            <a:endParaRPr lang="tr-TR" dirty="0"/>
          </a:p>
          <a:p>
            <a:pPr lvl="1"/>
            <a:r>
              <a:rPr lang="tr-TR" dirty="0" smtClean="0"/>
              <a:t>Yasal danışmanlık oy ve yönetim danışmanlığı şeklinde olabilir.</a:t>
            </a:r>
          </a:p>
          <a:p>
            <a:pPr lvl="1"/>
            <a:r>
              <a:rPr lang="tr-TR" dirty="0" smtClean="0"/>
              <a:t>Sınırlı ehliyetlilerin haksız fiil ehliyetleri ise tamdır.</a:t>
            </a:r>
          </a:p>
        </p:txBody>
      </p:sp>
    </p:spTree>
    <p:extLst>
      <p:ext uri="{BB962C8B-B14F-4D97-AF65-F5344CB8AC3E}">
        <p14:creationId xmlns:p14="http://schemas.microsoft.com/office/powerpoint/2010/main" val="140211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Kişilerin fiil ehliyetlerine göre sınıflandırılması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10748"/>
          </a:xfrm>
        </p:spPr>
        <p:txBody>
          <a:bodyPr>
            <a:normAutofit/>
          </a:bodyPr>
          <a:lstStyle/>
          <a:p>
            <a:r>
              <a:rPr lang="tr-TR" dirty="0" smtClean="0"/>
              <a:t>Tam ehliyetsizler</a:t>
            </a:r>
          </a:p>
          <a:p>
            <a:pPr lvl="1"/>
            <a:r>
              <a:rPr lang="tr-TR" dirty="0" smtClean="0"/>
              <a:t>Fiil ehliyetine sahip değillerdir. Zira bu kişiler ayırt etme gücünden yoksundurlar.</a:t>
            </a:r>
          </a:p>
          <a:p>
            <a:pPr lvl="1"/>
            <a:r>
              <a:rPr lang="tr-TR" dirty="0" smtClean="0"/>
              <a:t>TMK m. 15’teki istisnalar hariç olmak üzere ayırt etme gücünden yoksun kişilerin fiilleri hukuki sonuç doğurmaz.</a:t>
            </a:r>
          </a:p>
          <a:p>
            <a:pPr lvl="1"/>
            <a:r>
              <a:rPr lang="tr-TR" dirty="0" smtClean="0"/>
              <a:t>Hukuki sonucun doğması için irade beyanının gerek olmadığı durumlarda ise tam ehliyetsiz hak sahibi olabilir.</a:t>
            </a:r>
          </a:p>
          <a:p>
            <a:pPr lvl="1"/>
            <a:r>
              <a:rPr lang="tr-TR" dirty="0" smtClean="0"/>
              <a:t>Tam ehliyetsizlerin hukuki işlemlerinin geçersiz olmasında korunan menfaat aslında tam ehliyetsizin menfaatidir.</a:t>
            </a:r>
          </a:p>
          <a:p>
            <a:pPr lvl="1"/>
            <a:r>
              <a:rPr lang="tr-TR" dirty="0" smtClean="0"/>
              <a:t>Tam ehliyetsizler kural olarak haksız fiillerden sorumlu değillerdir. Ancak kusursuz sorumluluk hallerinden tam ehliyetsizler de sorumlu tutulabilir.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84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Kişilerin fiil ehliyetlerine göre sınıflandırılması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97239"/>
          </a:xfrm>
        </p:spPr>
        <p:txBody>
          <a:bodyPr/>
          <a:lstStyle/>
          <a:p>
            <a:r>
              <a:rPr lang="tr-TR" dirty="0"/>
              <a:t>Sınırlı </a:t>
            </a:r>
            <a:r>
              <a:rPr lang="tr-TR" dirty="0" smtClean="0"/>
              <a:t>ehliyetsizler</a:t>
            </a:r>
          </a:p>
          <a:p>
            <a:pPr lvl="1"/>
            <a:r>
              <a:rPr lang="tr-TR" dirty="0" smtClean="0"/>
              <a:t>Ayırt etme gücüne sahip küçükler ile kısıtlı olanlar sınırlı ehliyetsizlerdir.</a:t>
            </a:r>
          </a:p>
          <a:p>
            <a:pPr lvl="1"/>
            <a:r>
              <a:rPr lang="tr-TR" dirty="0" smtClean="0"/>
              <a:t>TMK m. 16/1: «</a:t>
            </a:r>
            <a:r>
              <a:rPr lang="en-US" dirty="0" err="1"/>
              <a:t>Ayırt</a:t>
            </a:r>
            <a:r>
              <a:rPr lang="en-US" dirty="0"/>
              <a:t> </a:t>
            </a:r>
            <a:r>
              <a:rPr lang="en-US" dirty="0" err="1"/>
              <a:t>etme</a:t>
            </a:r>
            <a:r>
              <a:rPr lang="en-US" dirty="0"/>
              <a:t> </a:t>
            </a:r>
            <a:r>
              <a:rPr lang="en-US" dirty="0" err="1"/>
              <a:t>gücüne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küçükler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kısıtlılar</a:t>
            </a:r>
            <a:r>
              <a:rPr lang="en-US" dirty="0"/>
              <a:t>, </a:t>
            </a:r>
            <a:r>
              <a:rPr lang="en-US" dirty="0" err="1"/>
              <a:t>yasal</a:t>
            </a:r>
            <a:r>
              <a:rPr lang="en-US" dirty="0"/>
              <a:t> </a:t>
            </a:r>
            <a:r>
              <a:rPr lang="en-US" dirty="0" err="1"/>
              <a:t>temsilcilerinin</a:t>
            </a:r>
            <a:r>
              <a:rPr lang="en-US" dirty="0"/>
              <a:t> </a:t>
            </a:r>
            <a:r>
              <a:rPr lang="en-US" dirty="0" err="1"/>
              <a:t>rızası</a:t>
            </a:r>
            <a:r>
              <a:rPr lang="en-US" dirty="0"/>
              <a:t> </a:t>
            </a:r>
            <a:r>
              <a:rPr lang="en-US" dirty="0" err="1"/>
              <a:t>olmadıkça</a:t>
            </a:r>
            <a:r>
              <a:rPr lang="en-US" dirty="0"/>
              <a:t>,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işlemleriyle</a:t>
            </a:r>
            <a:r>
              <a:rPr lang="en-US" dirty="0"/>
              <a:t> </a:t>
            </a:r>
            <a:r>
              <a:rPr lang="en-US" dirty="0" err="1"/>
              <a:t>borç</a:t>
            </a:r>
            <a:r>
              <a:rPr lang="en-US" dirty="0"/>
              <a:t> </a:t>
            </a:r>
            <a:r>
              <a:rPr lang="en-US" dirty="0" err="1"/>
              <a:t>altına</a:t>
            </a:r>
            <a:r>
              <a:rPr lang="en-US" dirty="0"/>
              <a:t> </a:t>
            </a:r>
            <a:r>
              <a:rPr lang="en-US" dirty="0" err="1" smtClean="0"/>
              <a:t>giremezler</a:t>
            </a:r>
            <a:r>
              <a:rPr lang="tr-TR" dirty="0" smtClean="0"/>
              <a:t>.»</a:t>
            </a:r>
          </a:p>
          <a:p>
            <a:pPr lvl="1"/>
            <a:r>
              <a:rPr lang="tr-TR" dirty="0" smtClean="0"/>
              <a:t>Kural olarak sınırlı ehliyetsizlerin işlem ehliyetleri yoktur. Ancak bazı işlemleri tek başlarına, bazılarını ise yasal temsilcilerinin rızası ile yapabilirler.</a:t>
            </a:r>
          </a:p>
          <a:p>
            <a:pPr lvl="1"/>
            <a:r>
              <a:rPr lang="en-US" dirty="0" err="1"/>
              <a:t>Karşılıksız</a:t>
            </a:r>
            <a:r>
              <a:rPr lang="en-US" dirty="0"/>
              <a:t> </a:t>
            </a:r>
            <a:r>
              <a:rPr lang="en-US" dirty="0" err="1"/>
              <a:t>kazanmada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kişiye</a:t>
            </a:r>
            <a:r>
              <a:rPr lang="en-US" dirty="0"/>
              <a:t> </a:t>
            </a:r>
            <a:r>
              <a:rPr lang="en-US" dirty="0" err="1"/>
              <a:t>sıkı</a:t>
            </a:r>
            <a:r>
              <a:rPr lang="en-US" dirty="0"/>
              <a:t> </a:t>
            </a:r>
            <a:r>
              <a:rPr lang="en-US" dirty="0" err="1"/>
              <a:t>sıkıya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hakları</a:t>
            </a:r>
            <a:r>
              <a:rPr lang="en-US" dirty="0"/>
              <a:t> </a:t>
            </a:r>
            <a:r>
              <a:rPr lang="en-US" dirty="0" err="1"/>
              <a:t>kullanmada</a:t>
            </a:r>
            <a:r>
              <a:rPr lang="en-US" dirty="0"/>
              <a:t> </a:t>
            </a:r>
            <a:r>
              <a:rPr lang="tr-TR" dirty="0" smtClean="0"/>
              <a:t>yasal temsilcinin </a:t>
            </a:r>
            <a:r>
              <a:rPr lang="en-US" dirty="0" err="1" smtClean="0"/>
              <a:t>rıza</a:t>
            </a:r>
            <a:r>
              <a:rPr lang="en-US" dirty="0" smtClean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tr-TR" dirty="0" smtClean="0"/>
              <a:t>olmaksızın işlem geçerlidir.</a:t>
            </a:r>
          </a:p>
          <a:p>
            <a:pPr lvl="1"/>
            <a:r>
              <a:rPr lang="tr-TR" dirty="0" smtClean="0"/>
              <a:t>Sınırlı ehliyetsizlerin haksız fiil ehliyetleri tamdır. Zira bu kişilerin ayırt etme güçleri mevcuttur.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067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15317-64F8-E14E-AD9A-599A0C2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Kişi kavramı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90202D-61EA-FC4C-AC65-972CD73C2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Hukuken hak sahibi olabilen ve borç altına girebilen varlıklara kişi denir.</a:t>
            </a:r>
          </a:p>
          <a:p>
            <a:r>
              <a:rPr lang="tr-TR" dirty="0" smtClean="0"/>
              <a:t>Hangi varlıkların kişi sayılacağını ise hukuk düzeni belirler.</a:t>
            </a:r>
          </a:p>
          <a:p>
            <a:r>
              <a:rPr lang="tr-TR" dirty="0" smtClean="0"/>
              <a:t>Hak sahibi olabilen ve borç altına girebilen kişiler, gerçek kişiler ve tüzel kişiler olmak üzere ikiye ayrılır.</a:t>
            </a:r>
          </a:p>
          <a:p>
            <a:r>
              <a:rPr lang="tr-TR" dirty="0" smtClean="0"/>
              <a:t>Günümüzde insanların hepsi gerçek kişi sayılır. İnsanlardan başka hukuk gereği kişi sayılan, dolayısıyla doğrudan haklara ve borçlara sahip olabilen kişi ve mal toplulukları da tüzel kişiler olarak kabul edilmiştir.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95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1466FE0-3649-514B-A96E-916D11851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Kişi çeşitleri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AA03F5-B1F4-2A4F-BCDB-2AC5BA9FF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93182"/>
          </a:xfrm>
        </p:spPr>
        <p:txBody>
          <a:bodyPr/>
          <a:lstStyle/>
          <a:p>
            <a:r>
              <a:rPr lang="tr-TR" dirty="0" smtClean="0"/>
              <a:t>Gerçek Kişiler</a:t>
            </a:r>
          </a:p>
          <a:p>
            <a:r>
              <a:rPr lang="tr-TR" dirty="0" smtClean="0"/>
              <a:t>Tüzel Kişiler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894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9DADC04-3746-B240-863C-D8BB84790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Gerçek kişiler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05BC67-F519-104E-BD93-E64B9FE72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23365"/>
          </a:xfrm>
        </p:spPr>
        <p:txBody>
          <a:bodyPr/>
          <a:lstStyle/>
          <a:p>
            <a:r>
              <a:rPr lang="tr-TR" dirty="0" smtClean="0"/>
              <a:t>Günümüzde her insan kişidir.</a:t>
            </a:r>
          </a:p>
          <a:p>
            <a:r>
              <a:rPr lang="tr-TR" dirty="0" smtClean="0"/>
              <a:t>Tarihte bazı zamanlarda her insan kişi olarak sayılmamıştır. Örneğin Roma Hukukunda köle ve tutsaklar kişi sayılmamışlardır.</a:t>
            </a:r>
          </a:p>
          <a:p>
            <a:r>
              <a:rPr lang="tr-TR" dirty="0" smtClean="0"/>
              <a:t>Kişilik bakımından TMK m. 8 uyarınca eşitlik ilkesi vardır.</a:t>
            </a:r>
          </a:p>
          <a:p>
            <a:r>
              <a:rPr lang="tr-TR" dirty="0" smtClean="0"/>
              <a:t>TMK m. 8: «</a:t>
            </a:r>
            <a:r>
              <a:rPr lang="en-US" dirty="0" smtClean="0"/>
              <a:t>Her </a:t>
            </a:r>
            <a:r>
              <a:rPr lang="en-US" dirty="0" err="1"/>
              <a:t>insanın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ehliyeti</a:t>
            </a:r>
            <a:r>
              <a:rPr lang="en-US" dirty="0"/>
              <a:t> </a:t>
            </a:r>
            <a:r>
              <a:rPr lang="en-US" dirty="0" err="1" smtClean="0"/>
              <a:t>vardır</a:t>
            </a:r>
            <a:r>
              <a:rPr lang="tr-TR" dirty="0" smtClean="0"/>
              <a:t>./</a:t>
            </a:r>
            <a:r>
              <a:rPr lang="en-US" dirty="0" smtClean="0"/>
              <a:t>Buna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insanlar</a:t>
            </a:r>
            <a:r>
              <a:rPr lang="en-US" dirty="0"/>
              <a:t>, </a:t>
            </a:r>
            <a:r>
              <a:rPr lang="en-US" dirty="0" err="1"/>
              <a:t>hukuk</a:t>
            </a:r>
            <a:r>
              <a:rPr lang="en-US" dirty="0"/>
              <a:t> </a:t>
            </a:r>
            <a:r>
              <a:rPr lang="en-US" dirty="0" err="1"/>
              <a:t>düzeninin</a:t>
            </a:r>
            <a:r>
              <a:rPr lang="en-US" dirty="0"/>
              <a:t> </a:t>
            </a:r>
            <a:r>
              <a:rPr lang="en-US" dirty="0" err="1"/>
              <a:t>sınırları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, </a:t>
            </a:r>
            <a:r>
              <a:rPr lang="en-US" dirty="0" err="1"/>
              <a:t>haklara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borçlara</a:t>
            </a:r>
            <a:r>
              <a:rPr lang="en-US" dirty="0"/>
              <a:t> </a:t>
            </a:r>
            <a:r>
              <a:rPr lang="en-US" dirty="0" err="1"/>
              <a:t>ehil</a:t>
            </a:r>
            <a:r>
              <a:rPr lang="en-US" dirty="0"/>
              <a:t> </a:t>
            </a:r>
            <a:r>
              <a:rPr lang="en-US" dirty="0" err="1"/>
              <a:t>olmada</a:t>
            </a:r>
            <a:r>
              <a:rPr lang="en-US" dirty="0"/>
              <a:t> </a:t>
            </a:r>
            <a:r>
              <a:rPr lang="en-US" dirty="0" err="1" smtClean="0"/>
              <a:t>eşittirler</a:t>
            </a:r>
            <a:r>
              <a:rPr lang="tr-TR" dirty="0" smtClean="0"/>
              <a:t>»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2479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490A15C-E967-D246-A1F0-348C3DB76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Gerçek kişiler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334B4D-DB80-7143-8033-E678C433F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10748"/>
          </a:xfrm>
        </p:spPr>
        <p:txBody>
          <a:bodyPr>
            <a:normAutofit/>
          </a:bodyPr>
          <a:lstStyle/>
          <a:p>
            <a:r>
              <a:rPr lang="tr-TR" dirty="0" smtClean="0"/>
              <a:t>Kişiliğin Başlangıcı</a:t>
            </a:r>
          </a:p>
          <a:p>
            <a:pPr lvl="1"/>
            <a:r>
              <a:rPr lang="tr-TR" dirty="0" smtClean="0"/>
              <a:t>Kişilik tam ve sağ doğumla başlar.</a:t>
            </a:r>
          </a:p>
          <a:p>
            <a:pPr lvl="1"/>
            <a:r>
              <a:rPr lang="tr-TR" dirty="0" smtClean="0"/>
              <a:t>TMK m. 28/1: «</a:t>
            </a:r>
            <a:r>
              <a:rPr lang="en-US" dirty="0" err="1" smtClean="0"/>
              <a:t>Kişilik</a:t>
            </a:r>
            <a:r>
              <a:rPr lang="en-US" dirty="0"/>
              <a:t>, </a:t>
            </a:r>
            <a:r>
              <a:rPr lang="en-US" dirty="0" err="1"/>
              <a:t>çocuğun</a:t>
            </a:r>
            <a:r>
              <a:rPr lang="en-US" dirty="0"/>
              <a:t> </a:t>
            </a:r>
            <a:r>
              <a:rPr lang="en-US" dirty="0" err="1"/>
              <a:t>sağ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tamamıyla</a:t>
            </a:r>
            <a:r>
              <a:rPr lang="en-US" dirty="0"/>
              <a:t> </a:t>
            </a:r>
            <a:r>
              <a:rPr lang="en-US" dirty="0" err="1"/>
              <a:t>doğduğu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başlar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ölümle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/>
              <a:t>erer</a:t>
            </a:r>
            <a:r>
              <a:rPr lang="en-US" dirty="0" smtClean="0"/>
              <a:t>.</a:t>
            </a:r>
            <a:r>
              <a:rPr lang="tr-TR" dirty="0" smtClean="0"/>
              <a:t>»</a:t>
            </a:r>
          </a:p>
          <a:p>
            <a:pPr lvl="1"/>
            <a:r>
              <a:rPr lang="tr-TR" dirty="0" smtClean="0"/>
              <a:t>Sağ doğumdan kasıt, ana rahminden ayrıldıktan sonra çocuğun bir an bile olsa yaşaması demektir.</a:t>
            </a:r>
          </a:p>
          <a:p>
            <a:pPr lvl="1"/>
            <a:r>
              <a:rPr lang="tr-TR" dirty="0" smtClean="0"/>
              <a:t>TMK m. 28/II: «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ehliyetini</a:t>
            </a:r>
            <a:r>
              <a:rPr lang="en-US" dirty="0"/>
              <a:t>, </a:t>
            </a:r>
            <a:r>
              <a:rPr lang="en-US" dirty="0" err="1"/>
              <a:t>sağ</a:t>
            </a:r>
            <a:r>
              <a:rPr lang="en-US" dirty="0"/>
              <a:t> </a:t>
            </a:r>
            <a:r>
              <a:rPr lang="en-US" dirty="0" err="1"/>
              <a:t>doğmak</a:t>
            </a:r>
            <a:r>
              <a:rPr lang="en-US" dirty="0"/>
              <a:t> </a:t>
            </a:r>
            <a:r>
              <a:rPr lang="en-US" dirty="0" err="1"/>
              <a:t>koşuluyla</a:t>
            </a:r>
            <a:r>
              <a:rPr lang="en-US" dirty="0"/>
              <a:t>, </a:t>
            </a:r>
            <a:r>
              <a:rPr lang="en-US" dirty="0" err="1"/>
              <a:t>ana</a:t>
            </a:r>
            <a:r>
              <a:rPr lang="en-US" dirty="0"/>
              <a:t> </a:t>
            </a:r>
            <a:r>
              <a:rPr lang="en-US" dirty="0" err="1"/>
              <a:t>rahmine</a:t>
            </a:r>
            <a:r>
              <a:rPr lang="en-US" dirty="0"/>
              <a:t> </a:t>
            </a:r>
            <a:r>
              <a:rPr lang="en-US" dirty="0" err="1"/>
              <a:t>düştüğü</a:t>
            </a:r>
            <a:r>
              <a:rPr lang="en-US" dirty="0"/>
              <a:t> </a:t>
            </a:r>
            <a:r>
              <a:rPr lang="en-US" dirty="0" err="1"/>
              <a:t>andan</a:t>
            </a:r>
            <a:r>
              <a:rPr lang="en-US" dirty="0"/>
              <a:t> </a:t>
            </a:r>
            <a:r>
              <a:rPr lang="en-US" dirty="0" err="1"/>
              <a:t>başlayarak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 smtClean="0"/>
              <a:t>eder</a:t>
            </a:r>
            <a:r>
              <a:rPr lang="tr-TR" dirty="0" smtClean="0"/>
              <a:t>.»</a:t>
            </a:r>
          </a:p>
          <a:p>
            <a:pPr lvl="1"/>
            <a:r>
              <a:rPr lang="tr-TR" dirty="0" smtClean="0"/>
              <a:t>Yani çocuk, sağ doğmak şartıyla hak ehliyetini doğumdan önceki zamanda kazanır. Örneğin ana rahmine düşen çocuk eğer tam ve sağ doğarsa miras hakkını kazanır.</a:t>
            </a:r>
            <a:endParaRPr lang="tr-TR" dirty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112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4ABFF69-FE40-3D47-BF45-AA06D17B2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Gerçek kişiler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B31409-3516-9F4E-9B87-B1DC51E7E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58498"/>
          </a:xfrm>
        </p:spPr>
        <p:txBody>
          <a:bodyPr>
            <a:normAutofit/>
          </a:bodyPr>
          <a:lstStyle/>
          <a:p>
            <a:r>
              <a:rPr lang="tr-TR" dirty="0" smtClean="0"/>
              <a:t>Kişiliğin Sona Ermesi</a:t>
            </a:r>
          </a:p>
          <a:p>
            <a:pPr lvl="1"/>
            <a:r>
              <a:rPr lang="tr-TR" dirty="0" smtClean="0"/>
              <a:t>Gerçek kişiliğin en doğal sona erme sebebi ölümdür. Ölümle birlikte kişi hak sahibi olma özelliğini kaybeder.</a:t>
            </a:r>
          </a:p>
          <a:p>
            <a:pPr lvl="1"/>
            <a:r>
              <a:rPr lang="tr-TR" dirty="0" smtClean="0"/>
              <a:t>Gaiplik karinesi ile de kişilik sona erebilir. Bir kişi ölüm tehlikesi içinde kaybolursa veya kişinin kendisinden uzun bir süre haber alınamazsa mahkemece o kişinin gaipliğine karar verilebilir.</a:t>
            </a:r>
          </a:p>
          <a:p>
            <a:pPr lvl="1"/>
            <a:r>
              <a:rPr lang="tr-TR" dirty="0" smtClean="0"/>
              <a:t>TMK m. 32/1: «</a:t>
            </a:r>
            <a:r>
              <a:rPr lang="en-US" dirty="0" err="1" smtClean="0"/>
              <a:t>Ölüm</a:t>
            </a:r>
            <a:r>
              <a:rPr lang="en-US" dirty="0" smtClean="0"/>
              <a:t> </a:t>
            </a:r>
            <a:r>
              <a:rPr lang="en-US" dirty="0" err="1"/>
              <a:t>tehlikesi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kaybolan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kendisinden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zamandan</a:t>
            </a:r>
            <a:r>
              <a:rPr lang="en-US" dirty="0"/>
              <a:t> </a:t>
            </a:r>
            <a:r>
              <a:rPr lang="en-US" dirty="0" err="1"/>
              <a:t>beri</a:t>
            </a:r>
            <a:r>
              <a:rPr lang="en-US" dirty="0"/>
              <a:t> </a:t>
            </a:r>
            <a:r>
              <a:rPr lang="en-US" dirty="0" err="1"/>
              <a:t>haber</a:t>
            </a:r>
            <a:r>
              <a:rPr lang="en-US" dirty="0"/>
              <a:t> </a:t>
            </a:r>
            <a:r>
              <a:rPr lang="en-US" dirty="0" err="1"/>
              <a:t>alınamayan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kimsenin</a:t>
            </a:r>
            <a:r>
              <a:rPr lang="en-US" dirty="0"/>
              <a:t> </a:t>
            </a:r>
            <a:r>
              <a:rPr lang="en-US" dirty="0" err="1"/>
              <a:t>ölümü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kuvvetli</a:t>
            </a:r>
            <a:r>
              <a:rPr lang="en-US" dirty="0"/>
              <a:t> </a:t>
            </a:r>
            <a:r>
              <a:rPr lang="en-US" dirty="0" err="1"/>
              <a:t>olasılık</a:t>
            </a:r>
            <a:r>
              <a:rPr lang="en-US" dirty="0"/>
              <a:t> </a:t>
            </a:r>
            <a:r>
              <a:rPr lang="en-US" dirty="0" err="1"/>
              <a:t>varsa</a:t>
            </a:r>
            <a:r>
              <a:rPr lang="en-US" dirty="0"/>
              <a:t>, </a:t>
            </a:r>
            <a:r>
              <a:rPr lang="en-US" dirty="0" err="1"/>
              <a:t>hakları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ölüme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olanların</a:t>
            </a:r>
            <a:r>
              <a:rPr lang="en-US" dirty="0"/>
              <a:t> </a:t>
            </a:r>
            <a:r>
              <a:rPr lang="en-US" dirty="0" err="1"/>
              <a:t>başvurusu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mahkeme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kişinin</a:t>
            </a:r>
            <a:r>
              <a:rPr lang="en-US" dirty="0"/>
              <a:t> </a:t>
            </a:r>
            <a:r>
              <a:rPr lang="en-US" dirty="0" err="1"/>
              <a:t>gaipliğine</a:t>
            </a:r>
            <a:r>
              <a:rPr lang="en-US" dirty="0"/>
              <a:t> </a:t>
            </a:r>
            <a:r>
              <a:rPr lang="en-US" dirty="0" err="1"/>
              <a:t>karar</a:t>
            </a:r>
            <a:r>
              <a:rPr lang="en-US" dirty="0"/>
              <a:t> </a:t>
            </a:r>
            <a:r>
              <a:rPr lang="en-US" dirty="0" err="1" smtClean="0"/>
              <a:t>verebilir</a:t>
            </a:r>
            <a:r>
              <a:rPr lang="tr-TR" dirty="0" smtClean="0"/>
              <a:t>.»</a:t>
            </a:r>
          </a:p>
          <a:p>
            <a:pPr lvl="1"/>
            <a:r>
              <a:rPr lang="tr-TR" dirty="0" smtClean="0"/>
              <a:t>Ölüm karinesi ile de kişilik sona erebilir.</a:t>
            </a:r>
          </a:p>
          <a:p>
            <a:pPr lvl="1"/>
            <a:r>
              <a:rPr lang="tr-TR" dirty="0" smtClean="0"/>
              <a:t>TMK m. 31: «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kimse</a:t>
            </a:r>
            <a:r>
              <a:rPr lang="en-US" dirty="0"/>
              <a:t>, </a:t>
            </a:r>
            <a:r>
              <a:rPr lang="en-US" dirty="0" err="1"/>
              <a:t>ölümüne</a:t>
            </a:r>
            <a:r>
              <a:rPr lang="en-US" dirty="0"/>
              <a:t> </a:t>
            </a:r>
            <a:r>
              <a:rPr lang="en-US" dirty="0" err="1"/>
              <a:t>kesin</a:t>
            </a:r>
            <a:r>
              <a:rPr lang="en-US" dirty="0"/>
              <a:t> </a:t>
            </a:r>
            <a:r>
              <a:rPr lang="en-US" dirty="0" err="1"/>
              <a:t>gözle</a:t>
            </a:r>
            <a:r>
              <a:rPr lang="en-US" dirty="0"/>
              <a:t> </a:t>
            </a:r>
            <a:r>
              <a:rPr lang="en-US" dirty="0" err="1"/>
              <a:t>bakılmayı</a:t>
            </a:r>
            <a:r>
              <a:rPr lang="en-US" dirty="0"/>
              <a:t> </a:t>
            </a:r>
            <a:r>
              <a:rPr lang="en-US" dirty="0" err="1"/>
              <a:t>gerektiren</a:t>
            </a:r>
            <a:r>
              <a:rPr lang="en-US" dirty="0"/>
              <a:t> </a:t>
            </a:r>
            <a:r>
              <a:rPr lang="en-US" dirty="0" err="1"/>
              <a:t>durumlar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kaybolursa</a:t>
            </a:r>
            <a:r>
              <a:rPr lang="en-US" dirty="0"/>
              <a:t>, </a:t>
            </a:r>
            <a:r>
              <a:rPr lang="en-US" dirty="0" err="1"/>
              <a:t>cesedi</a:t>
            </a:r>
            <a:r>
              <a:rPr lang="en-US" dirty="0"/>
              <a:t> </a:t>
            </a:r>
            <a:r>
              <a:rPr lang="en-US" dirty="0" err="1"/>
              <a:t>bulunamamış</a:t>
            </a:r>
            <a:r>
              <a:rPr lang="en-US" dirty="0"/>
              <a:t> </a:t>
            </a:r>
            <a:r>
              <a:rPr lang="en-US" dirty="0" err="1"/>
              <a:t>olsa</a:t>
            </a:r>
            <a:r>
              <a:rPr lang="en-US" dirty="0"/>
              <a:t> bile </a:t>
            </a:r>
            <a:r>
              <a:rPr lang="en-US" dirty="0" err="1"/>
              <a:t>gerçekten</a:t>
            </a:r>
            <a:r>
              <a:rPr lang="en-US" dirty="0"/>
              <a:t> </a:t>
            </a:r>
            <a:r>
              <a:rPr lang="en-US" dirty="0" err="1"/>
              <a:t>ölmüş</a:t>
            </a:r>
            <a:r>
              <a:rPr lang="en-US" dirty="0"/>
              <a:t> </a:t>
            </a:r>
            <a:r>
              <a:rPr lang="en-US" dirty="0" err="1"/>
              <a:t>sayılır</a:t>
            </a:r>
            <a:r>
              <a:rPr lang="en-US" dirty="0" smtClean="0"/>
              <a:t>.</a:t>
            </a:r>
            <a:r>
              <a:rPr lang="tr-TR" dirty="0" smtClean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92716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A697DC-39D4-AE4A-8ABE-13D897AB1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Gerçek kişiler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9E5434-5348-1C4B-9722-2903A11ED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71114"/>
          </a:xfrm>
        </p:spPr>
        <p:txBody>
          <a:bodyPr>
            <a:normAutofit/>
          </a:bodyPr>
          <a:lstStyle/>
          <a:p>
            <a:r>
              <a:rPr lang="tr-TR" dirty="0"/>
              <a:t>Kişilerin E</a:t>
            </a:r>
            <a:r>
              <a:rPr lang="tr-TR" dirty="0" smtClean="0"/>
              <a:t>hliyetleri</a:t>
            </a:r>
          </a:p>
          <a:p>
            <a:pPr lvl="1"/>
            <a:r>
              <a:rPr lang="tr-TR" dirty="0" smtClean="0"/>
              <a:t>Hak ehliyeti</a:t>
            </a:r>
          </a:p>
          <a:p>
            <a:pPr lvl="1"/>
            <a:r>
              <a:rPr lang="tr-TR" dirty="0" smtClean="0"/>
              <a:t>Fiil ehliyeti</a:t>
            </a:r>
          </a:p>
          <a:p>
            <a:pPr lvl="1"/>
            <a:r>
              <a:rPr lang="tr-TR" dirty="0" smtClean="0"/>
              <a:t>Kişilerin fiil ehliyetlerine göre sınıflandırılması</a:t>
            </a:r>
          </a:p>
          <a:p>
            <a:pPr lvl="2"/>
            <a:r>
              <a:rPr lang="tr-TR" dirty="0" smtClean="0"/>
              <a:t>Tam ehliyetliler</a:t>
            </a:r>
          </a:p>
          <a:p>
            <a:pPr lvl="2"/>
            <a:r>
              <a:rPr lang="tr-TR" dirty="0" smtClean="0"/>
              <a:t>Sınırlı ehliyetliler</a:t>
            </a:r>
          </a:p>
          <a:p>
            <a:pPr lvl="2"/>
            <a:r>
              <a:rPr lang="tr-TR" dirty="0" smtClean="0"/>
              <a:t>Tam ehliyetsizler</a:t>
            </a:r>
          </a:p>
          <a:p>
            <a:pPr lvl="2"/>
            <a:r>
              <a:rPr lang="tr-TR" dirty="0" smtClean="0"/>
              <a:t>Sınırlı ehliyetsizler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167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D3EA95-FA25-A845-BBB0-F36FDE48C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Kişilerin ehliyetleri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58103C-62A4-2E40-A6D1-6FADB459E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45434"/>
          </a:xfrm>
        </p:spPr>
        <p:txBody>
          <a:bodyPr/>
          <a:lstStyle/>
          <a:p>
            <a:r>
              <a:rPr lang="tr-TR" dirty="0" smtClean="0"/>
              <a:t>Hak Ehliyeti</a:t>
            </a:r>
          </a:p>
          <a:p>
            <a:pPr lvl="1"/>
            <a:r>
              <a:rPr lang="tr-TR" dirty="0" smtClean="0"/>
              <a:t>Hak ve borçlara sahip olabilme ehliyetine hak ehliyeti denir.</a:t>
            </a:r>
          </a:p>
          <a:p>
            <a:pPr lvl="1"/>
            <a:r>
              <a:rPr lang="tr-TR" dirty="0" smtClean="0"/>
              <a:t>TMK m. 8: «</a:t>
            </a:r>
            <a:r>
              <a:rPr lang="en-US" dirty="0"/>
              <a:t>Her </a:t>
            </a:r>
            <a:r>
              <a:rPr lang="en-US" dirty="0" err="1"/>
              <a:t>insanın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ehliyeti</a:t>
            </a:r>
            <a:r>
              <a:rPr lang="en-US" dirty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.</a:t>
            </a:r>
            <a:r>
              <a:rPr lang="tr-TR" dirty="0" smtClean="0"/>
              <a:t>/</a:t>
            </a:r>
            <a:r>
              <a:rPr lang="en-US" dirty="0" smtClean="0"/>
              <a:t>Buna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insanlar</a:t>
            </a:r>
            <a:r>
              <a:rPr lang="en-US" dirty="0"/>
              <a:t>, </a:t>
            </a:r>
            <a:r>
              <a:rPr lang="en-US" dirty="0" err="1"/>
              <a:t>hukuk</a:t>
            </a:r>
            <a:r>
              <a:rPr lang="en-US" dirty="0"/>
              <a:t> </a:t>
            </a:r>
            <a:r>
              <a:rPr lang="en-US" dirty="0" err="1"/>
              <a:t>düzeninin</a:t>
            </a:r>
            <a:r>
              <a:rPr lang="en-US" dirty="0"/>
              <a:t> </a:t>
            </a:r>
            <a:r>
              <a:rPr lang="en-US" dirty="0" err="1"/>
              <a:t>sınırları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, </a:t>
            </a:r>
            <a:r>
              <a:rPr lang="en-US" dirty="0" err="1"/>
              <a:t>haklara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borçlara</a:t>
            </a:r>
            <a:r>
              <a:rPr lang="en-US" dirty="0"/>
              <a:t> </a:t>
            </a:r>
            <a:r>
              <a:rPr lang="en-US" dirty="0" err="1"/>
              <a:t>ehil</a:t>
            </a:r>
            <a:r>
              <a:rPr lang="en-US" dirty="0"/>
              <a:t> </a:t>
            </a:r>
            <a:r>
              <a:rPr lang="en-US" dirty="0" err="1"/>
              <a:t>olmada</a:t>
            </a:r>
            <a:r>
              <a:rPr lang="en-US" dirty="0"/>
              <a:t> </a:t>
            </a:r>
            <a:r>
              <a:rPr lang="en-US" dirty="0" err="1"/>
              <a:t>eşittirler</a:t>
            </a:r>
            <a:r>
              <a:rPr lang="en-US" dirty="0" smtClean="0"/>
              <a:t>.</a:t>
            </a:r>
            <a:r>
              <a:rPr lang="tr-TR" dirty="0" smtClean="0"/>
              <a:t>»</a:t>
            </a:r>
          </a:p>
          <a:p>
            <a:pPr lvl="1"/>
            <a:r>
              <a:rPr lang="tr-TR" dirty="0" smtClean="0"/>
              <a:t>Medeni haklardan yararlanma konusunda «genellik ve eşitlik ilkesi» geçerlidir.</a:t>
            </a:r>
          </a:p>
          <a:p>
            <a:pPr lvl="1"/>
            <a:r>
              <a:rPr lang="tr-TR" dirty="0" smtClean="0"/>
              <a:t>Hak ehliyetine sahip olabilmek için gerçek kişilerde tam ve sağ doğum, tüzel kişilerde ise kanunun öngördüğü şekilde kurulmuş olma gerekli ve yeterlidir.</a:t>
            </a:r>
          </a:p>
          <a:p>
            <a:pPr lvl="1"/>
            <a:r>
              <a:rPr lang="tr-TR" dirty="0" smtClean="0"/>
              <a:t>TMK m. 28/2 uyarınca tam ve sağ doğmuş olmak kaydıyla cenin de hak ehliyetine sahip olur.</a:t>
            </a:r>
          </a:p>
          <a:p>
            <a:pPr lvl="1"/>
            <a:r>
              <a:rPr lang="tr-TR" dirty="0" smtClean="0"/>
              <a:t>Hak ehliyetinde eşitlik ilkesi özel haklar bakımından geçerli olup kamu hakları bakımından söz konusu değildir.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279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76EC102-640B-4F49-B17C-F621B7E55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FİİL EHLİYETİ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A29352-3480-1743-AB11-DA16C9A34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Kişinin, kendi fiil ve işlemleri ile kendi lehine veya aleyhine borç meydana getirme ehliyetine fiil ehliyeti denir.</a:t>
            </a:r>
          </a:p>
          <a:p>
            <a:r>
              <a:rPr lang="tr-TR" dirty="0" smtClean="0"/>
              <a:t>Fiil ehliyetinin şartları</a:t>
            </a:r>
          </a:p>
          <a:p>
            <a:pPr lvl="1"/>
            <a:r>
              <a:rPr lang="tr-TR" dirty="0" smtClean="0"/>
              <a:t>Her kişi hak ehliyetine sahip olabilmesine rağmen fiil ehliyetine sahip olabilmek için bazı şartlar getirilmiştir.</a:t>
            </a:r>
          </a:p>
          <a:p>
            <a:pPr lvl="1"/>
            <a:r>
              <a:rPr lang="tr-TR" dirty="0" smtClean="0"/>
              <a:t>TMK m. 10: «</a:t>
            </a:r>
            <a:r>
              <a:rPr lang="en-US" dirty="0" err="1"/>
              <a:t>Ayırt</a:t>
            </a:r>
            <a:r>
              <a:rPr lang="en-US" dirty="0"/>
              <a:t> </a:t>
            </a:r>
            <a:r>
              <a:rPr lang="en-US" dirty="0" err="1"/>
              <a:t>etme</a:t>
            </a:r>
            <a:r>
              <a:rPr lang="en-US" dirty="0"/>
              <a:t> </a:t>
            </a:r>
            <a:r>
              <a:rPr lang="en-US" dirty="0" err="1"/>
              <a:t>gücüne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kısıtlı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her </a:t>
            </a:r>
            <a:r>
              <a:rPr lang="en-US" dirty="0" err="1"/>
              <a:t>ergin</a:t>
            </a:r>
            <a:r>
              <a:rPr lang="en-US" dirty="0"/>
              <a:t> </a:t>
            </a:r>
            <a:r>
              <a:rPr lang="en-US" dirty="0" err="1"/>
              <a:t>kişinin</a:t>
            </a:r>
            <a:r>
              <a:rPr lang="en-US" dirty="0"/>
              <a:t> </a:t>
            </a:r>
            <a:r>
              <a:rPr lang="en-US" dirty="0" err="1"/>
              <a:t>fiil</a:t>
            </a:r>
            <a:r>
              <a:rPr lang="en-US" dirty="0"/>
              <a:t> </a:t>
            </a:r>
            <a:r>
              <a:rPr lang="en-US" dirty="0" err="1"/>
              <a:t>ehliyeti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 smtClean="0"/>
              <a:t>.</a:t>
            </a:r>
            <a:r>
              <a:rPr lang="tr-TR" dirty="0" smtClean="0"/>
              <a:t>»</a:t>
            </a:r>
          </a:p>
          <a:p>
            <a:pPr lvl="1"/>
            <a:r>
              <a:rPr lang="tr-TR" dirty="0" smtClean="0"/>
              <a:t>TMK m. 14: «</a:t>
            </a:r>
            <a:r>
              <a:rPr lang="en-US" dirty="0" err="1"/>
              <a:t>Ayırt</a:t>
            </a:r>
            <a:r>
              <a:rPr lang="en-US" dirty="0"/>
              <a:t> </a:t>
            </a:r>
            <a:r>
              <a:rPr lang="en-US" dirty="0" err="1"/>
              <a:t>etme</a:t>
            </a:r>
            <a:r>
              <a:rPr lang="en-US" dirty="0"/>
              <a:t> </a:t>
            </a:r>
            <a:r>
              <a:rPr lang="en-US" dirty="0" err="1"/>
              <a:t>gücü</a:t>
            </a:r>
            <a:r>
              <a:rPr lang="en-US" dirty="0"/>
              <a:t> </a:t>
            </a:r>
            <a:r>
              <a:rPr lang="en-US" dirty="0" err="1"/>
              <a:t>bulunmayanların</a:t>
            </a:r>
            <a:r>
              <a:rPr lang="en-US" dirty="0"/>
              <a:t>, </a:t>
            </a:r>
            <a:r>
              <a:rPr lang="en-US" dirty="0" err="1"/>
              <a:t>küçüklerin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kısıtlıların</a:t>
            </a:r>
            <a:r>
              <a:rPr lang="en-US" dirty="0"/>
              <a:t> </a:t>
            </a:r>
            <a:r>
              <a:rPr lang="en-US" dirty="0" err="1"/>
              <a:t>fiil</a:t>
            </a:r>
            <a:r>
              <a:rPr lang="en-US" dirty="0"/>
              <a:t> </a:t>
            </a:r>
            <a:r>
              <a:rPr lang="en-US" dirty="0" err="1"/>
              <a:t>ehliyeti</a:t>
            </a:r>
            <a:r>
              <a:rPr lang="en-US" dirty="0"/>
              <a:t> </a:t>
            </a:r>
            <a:r>
              <a:rPr lang="en-US" dirty="0" err="1"/>
              <a:t>yoktur</a:t>
            </a:r>
            <a:r>
              <a:rPr lang="en-US" dirty="0" smtClean="0"/>
              <a:t>.</a:t>
            </a:r>
            <a:r>
              <a:rPr lang="tr-TR" dirty="0" smtClean="0"/>
              <a:t>»</a:t>
            </a:r>
          </a:p>
          <a:p>
            <a:pPr lvl="1"/>
            <a:r>
              <a:rPr lang="tr-TR" dirty="0" smtClean="0"/>
              <a:t>Dolayısıyla ayırt etme gücüne sahip olmak ve ergin olmak fiil ehliyetinin olumlu şartıyken kısıtlı olmamak olumsuz şartıdır.</a:t>
            </a:r>
          </a:p>
        </p:txBody>
      </p:sp>
    </p:spTree>
    <p:extLst>
      <p:ext uri="{BB962C8B-B14F-4D97-AF65-F5344CB8AC3E}">
        <p14:creationId xmlns:p14="http://schemas.microsoft.com/office/powerpoint/2010/main" val="189847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18784</TotalTime>
  <Words>1147</Words>
  <Application>Microsoft Office PowerPoint</Application>
  <PresentationFormat>Geniş ekran</PresentationFormat>
  <Paragraphs>99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Duman</vt:lpstr>
      <vt:lpstr>HUKUK BAŞLANGICI</vt:lpstr>
      <vt:lpstr>Kişi kavramı</vt:lpstr>
      <vt:lpstr>Kişi çeşitleri</vt:lpstr>
      <vt:lpstr>Gerçek kişiler</vt:lpstr>
      <vt:lpstr>Gerçek kişiler</vt:lpstr>
      <vt:lpstr>Gerçek kişiler</vt:lpstr>
      <vt:lpstr>Gerçek kişiler</vt:lpstr>
      <vt:lpstr>Kişilerin ehliyetleri</vt:lpstr>
      <vt:lpstr>FİİL EHLİYETİ</vt:lpstr>
      <vt:lpstr>FİİL EHLİYETİ</vt:lpstr>
      <vt:lpstr>FİİL EHLİYETİ</vt:lpstr>
      <vt:lpstr>FİİL EHLİYETİ</vt:lpstr>
      <vt:lpstr>Kişilerin fiil ehliyetlerine göre sınıflandırılması</vt:lpstr>
      <vt:lpstr>Kişilerin fiil ehliyetlerine göre sınıflandırılması</vt:lpstr>
      <vt:lpstr>Kişilerin fiil ehliyetlerine göre sınıflandırılması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40</cp:revision>
  <dcterms:created xsi:type="dcterms:W3CDTF">2020-07-01T13:53:34Z</dcterms:created>
  <dcterms:modified xsi:type="dcterms:W3CDTF">2021-03-24T20:20:11Z</dcterms:modified>
</cp:coreProperties>
</file>