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1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59428-E6F9-417B-AF28-30C32FE4FAF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A3C19F-7707-4DDA-9532-E0069CF0E37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2651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0407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4527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6475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224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69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05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085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13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0026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7888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37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62855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604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8329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1865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1170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805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6213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6397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04632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37819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0" y="0"/>
            <a:ext cx="12188825" cy="6872288"/>
            <a:chOff x="0" y="0"/>
            <a:chExt cx="12188825" cy="6872226"/>
          </a:xfrm>
        </p:grpSpPr>
        <p:pic>
          <p:nvPicPr>
            <p:cNvPr id="5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7" name="Picture 16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>
              <a:fillRect/>
            </a:stretch>
          </p:blipFill>
          <p:spPr bwMode="auto">
            <a:xfrm rot="5400000">
              <a:off x="5245268" y="530352"/>
              <a:ext cx="1673352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17" descr="HDRibbonTitle-UniformTri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>
              <a:fillRect/>
            </a:stretch>
          </p:blipFill>
          <p:spPr bwMode="auto">
            <a:xfrm rot="5400000">
              <a:off x="5263556" y="5747514"/>
              <a:ext cx="1636776" cy="612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9" name="Straight Connector 14"/>
          <p:cNvCxnSpPr/>
          <p:nvPr/>
        </p:nvCxnSpPr>
        <p:spPr>
          <a:xfrm>
            <a:off x="2692400" y="3522663"/>
            <a:ext cx="681513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538" y="5037138"/>
            <a:ext cx="896937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400" y="5037138"/>
            <a:ext cx="5214938" cy="2794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675" y="5037138"/>
            <a:ext cx="550863" cy="279400"/>
          </a:xfrm>
        </p:spPr>
        <p:txBody>
          <a:bodyPr/>
          <a:lstStyle>
            <a:lvl1pPr>
              <a:defRPr/>
            </a:lvl1pPr>
          </a:lstStyle>
          <a:p>
            <a:fld id="{46F0250F-6A10-4301-B4CC-4BA132172BD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787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384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6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9A6D7-736A-4F5D-AC0D-98A6B23734F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27154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5"/>
          <p:cNvCxnSpPr/>
          <p:nvPr/>
        </p:nvCxnSpPr>
        <p:spPr>
          <a:xfrm>
            <a:off x="2012950" y="3709988"/>
            <a:ext cx="81629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C5A880-A84E-4EBC-8C03-ECA4F58A18C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3576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7D8907-A20D-4692-838B-A44E850DCF7B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0805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17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DCB98-1F7B-42B9-B0F2-2117C10DFAAD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41354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412422-CEE2-43DD-A891-26266AE017D1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172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8C7353-6398-4DFC-9924-2B21F970045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37189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5"/>
          <p:cNvCxnSpPr/>
          <p:nvPr/>
        </p:nvCxnSpPr>
        <p:spPr>
          <a:xfrm>
            <a:off x="1395413" y="2913063"/>
            <a:ext cx="35147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8FBF67-B147-4135-A66F-B800D03BB9F8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8563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BF883-526F-4136-916A-67BE1CC421AF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078335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noProof="0" smtClean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8B5DE9-BE00-4E8E-AB7B-64FC82BD44A2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984575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4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19B72B-CFF9-4FA5-99AC-8635E596F8FC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503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952941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3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4"/>
          <p:cNvSpPr txBox="1">
            <a:spLocks noChangeArrowheads="1"/>
          </p:cNvSpPr>
          <p:nvPr/>
        </p:nvSpPr>
        <p:spPr bwMode="auto">
          <a:xfrm>
            <a:off x="10599738" y="28273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18"/>
          <p:cNvCxnSpPr/>
          <p:nvPr/>
        </p:nvCxnSpPr>
        <p:spPr>
          <a:xfrm>
            <a:off x="1395413" y="41402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EA33D94A-E0BD-4627-9DB7-6A9E590868A9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65621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A36A17-AF2A-4CA2-98FE-E626B93BEE20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7122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1"/>
          <p:cNvSpPr txBox="1">
            <a:spLocks noChangeArrowheads="1"/>
          </p:cNvSpPr>
          <p:nvPr/>
        </p:nvSpPr>
        <p:spPr bwMode="auto">
          <a:xfrm>
            <a:off x="862013" y="879475"/>
            <a:ext cx="6096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10599738" y="2598738"/>
            <a:ext cx="609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tr-TR" sz="8000" smtClean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7" name="Straight Connector 25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050F43E6-4FCD-479B-9778-D50461232915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967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14"/>
          <p:cNvCxnSpPr/>
          <p:nvPr/>
        </p:nvCxnSpPr>
        <p:spPr>
          <a:xfrm>
            <a:off x="1395413" y="3429000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rtlCol="0">
            <a:normAutofit/>
          </a:bodyPr>
          <a:lstStyle>
            <a:lvl1pPr>
              <a:defRPr lang="en-US" b="0" dirty="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198A16D2-CEBB-421D-B068-02A031B44717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596608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1395413" y="2420938"/>
            <a:ext cx="94075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5775A1-E32E-4982-A5E4-549412888323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348832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13"/>
          <p:cNvCxnSpPr/>
          <p:nvPr/>
        </p:nvCxnSpPr>
        <p:spPr>
          <a:xfrm>
            <a:off x="886460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0A5DC6-5A7D-461C-9E37-3564B39E80CA}" type="slidenum">
              <a:rPr lang="tr-TR" altLang="tr-TR">
                <a:solidFill>
                  <a:prstClr val="black"/>
                </a:solidFill>
              </a:rPr>
              <a:pPr/>
              <a:t>‹#›</a:t>
            </a:fld>
            <a:endParaRPr lang="tr-TR" alt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6260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3827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5102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656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005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8554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268A4-912E-482B-A142-7B8729D45A92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B31750-5F84-4021-9A0A-CD628E31130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2667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324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6"/>
          <p:cNvGrpSpPr>
            <a:grpSpLocks/>
          </p:cNvGrpSpPr>
          <p:nvPr/>
        </p:nvGrpSpPr>
        <p:grpSpPr bwMode="auto">
          <a:xfrm>
            <a:off x="0" y="0"/>
            <a:ext cx="12188825" cy="6856413"/>
            <a:chOff x="0" y="0"/>
            <a:chExt cx="12188825" cy="6856215"/>
          </a:xfrm>
        </p:grpSpPr>
        <p:pic>
          <p:nvPicPr>
            <p:cNvPr id="1032" name="Picture 7" descr="HD-PanelContent-V.png"/>
            <p:cNvPicPr>
              <a:picLocks noChangeAspect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12188825" cy="6856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36" name="Picture 9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1" y="76265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7" name="Picture 10" descr="HDRibbonContent-UniformTrim.png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>
              <a:fillRect/>
            </a:stretch>
          </p:blipFill>
          <p:spPr bwMode="auto">
            <a:xfrm rot="5400000">
              <a:off x="5706470" y="6173526"/>
              <a:ext cx="758952" cy="6064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982663"/>
            <a:ext cx="9601200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  <a:endParaRPr lang="en-US" altLang="tr-T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2557463"/>
            <a:ext cx="9601200" cy="331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  <a:endParaRPr lang="en-US" altLang="tr-TR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275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0" y="5969000"/>
            <a:ext cx="7305675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  <a:cs typeface="Arial" panose="020B0604020202020204" pitchFamily="34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tr-TR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675" y="5969000"/>
            <a:ext cx="542925" cy="2794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Garamond" panose="02020404030301010803" pitchFamily="18" charset="0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fld id="{E322E164-0D56-4A07-898F-45BAF9B12C69}" type="slidenum">
              <a:rPr lang="tr-TR" altLang="tr-TR">
                <a:solidFill>
                  <a:prstClr val="black"/>
                </a:solidFill>
                <a:cs typeface="Arial" panose="020B0604020202020204" pitchFamily="34" charset="0"/>
              </a:rPr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3900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ln w="3175" cmpd="sng">
            <a:noFill/>
          </a:ln>
          <a:solidFill>
            <a:srgbClr val="262626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rgbClr val="262626"/>
          </a:solidFill>
          <a:latin typeface="Garamond" panose="02020404030301010803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400" kern="1200">
          <a:solidFill>
            <a:srgbClr val="262626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2000" kern="1200">
          <a:solidFill>
            <a:srgbClr val="262626"/>
          </a:solidFill>
          <a:latin typeface="+mn-lt"/>
          <a:ea typeface="+mn-ea"/>
          <a:cs typeface="+mn-cs"/>
        </a:defRPr>
      </a:lvl2pPr>
      <a:lvl3pPr marL="1200150" indent="-2857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3pPr>
      <a:lvl4pPr marL="15430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2000250" indent="-171450" algn="l" defTabSz="457200" rtl="0" eaLnBrk="0" fontAlgn="base" hangingPunct="0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 pitchFamily="34" charset="0"/>
        <a:buChar char="•"/>
        <a:defRPr sz="1400" kern="1200">
          <a:solidFill>
            <a:srgbClr val="262626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92400" y="1871663"/>
            <a:ext cx="6815138" cy="1514475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TURİZM PAZARLAMASI</a:t>
            </a:r>
            <a:endParaRPr lang="tr-TR" altLang="tr-TR" sz="32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692400" y="3657600"/>
            <a:ext cx="6815138" cy="1320800"/>
          </a:xfrm>
        </p:spPr>
        <p:txBody>
          <a:bodyPr/>
          <a:lstStyle/>
          <a:p>
            <a:pPr eaLnBrk="1" hangingPunct="1"/>
            <a:r>
              <a:rPr lang="tr-TR" altLang="tr-TR" sz="3200" smtClean="0"/>
              <a:t>Emir Hilmi Üner</a:t>
            </a:r>
          </a:p>
        </p:txBody>
      </p:sp>
    </p:spTree>
    <p:extLst>
      <p:ext uri="{BB962C8B-B14F-4D97-AF65-F5344CB8AC3E}">
        <p14:creationId xmlns:p14="http://schemas.microsoft.com/office/powerpoint/2010/main" val="8389975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Başlık 1"/>
          <p:cNvSpPr>
            <a:spLocks noGrp="1"/>
          </p:cNvSpPr>
          <p:nvPr>
            <p:ph type="ctrTitle" idx="4294967295"/>
          </p:nvPr>
        </p:nvSpPr>
        <p:spPr>
          <a:xfrm>
            <a:off x="2667000" y="2133600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TURİZM PAZARLAMA KARMASI</a:t>
            </a:r>
          </a:p>
        </p:txBody>
      </p:sp>
      <p:sp>
        <p:nvSpPr>
          <p:cNvPr id="74755" name="Alt Başlık 2"/>
          <p:cNvSpPr>
            <a:spLocks noGrp="1"/>
          </p:cNvSpPr>
          <p:nvPr>
            <p:ph type="subTitle" idx="4294967295"/>
          </p:nvPr>
        </p:nvSpPr>
        <p:spPr>
          <a:xfrm>
            <a:off x="3048000" y="3505200"/>
            <a:ext cx="6400800" cy="1752600"/>
          </a:xfrm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tr-TR" altLang="tr-TR" sz="3600" b="1" smtClean="0">
                <a:solidFill>
                  <a:srgbClr val="898989"/>
                </a:solidFill>
              </a:rPr>
              <a:t>7P</a:t>
            </a:r>
            <a:endParaRPr lang="tr-TR" altLang="tr-TR" sz="3200" b="1" smtClean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73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Başlık 1"/>
          <p:cNvSpPr>
            <a:spLocks noGrp="1"/>
          </p:cNvSpPr>
          <p:nvPr>
            <p:ph type="title" idx="4294967295"/>
          </p:nvPr>
        </p:nvSpPr>
        <p:spPr>
          <a:xfrm>
            <a:off x="1419225" y="6858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PAZARLAMA KARMASI – 7P</a:t>
            </a:r>
          </a:p>
        </p:txBody>
      </p:sp>
      <p:sp>
        <p:nvSpPr>
          <p:cNvPr id="36867" name="İçerik Yer Tutucusu 2"/>
          <p:cNvSpPr>
            <a:spLocks noGrp="1"/>
          </p:cNvSpPr>
          <p:nvPr>
            <p:ph idx="4294967295"/>
          </p:nvPr>
        </p:nvSpPr>
        <p:spPr>
          <a:xfrm>
            <a:off x="1447800" y="1600200"/>
            <a:ext cx="8229600" cy="4525963"/>
          </a:xfrm>
        </p:spPr>
        <p:txBody>
          <a:bodyPr rtlCol="0">
            <a:normAutofit fontScale="92500" lnSpcReduction="20000"/>
          </a:bodyPr>
          <a:lstStyle/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tr-TR" altLang="tr-TR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Pazarlama </a:t>
            </a:r>
            <a:r>
              <a:rPr lang="tr-TR" altLang="tr-TR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yönetiminin iki temel görevi bulunmaktadır. Bunlardan ilki, </a:t>
            </a:r>
            <a:endParaRPr lang="tr-TR" altLang="tr-TR" sz="35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defRPr/>
            </a:pPr>
            <a:r>
              <a:rPr lang="tr-TR" altLang="tr-TR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</a:t>
            </a:r>
            <a:r>
              <a:rPr lang="tr-TR" altLang="tr-TR" sz="3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itap </a:t>
            </a:r>
            <a:r>
              <a:rPr lang="tr-TR" altLang="tr-TR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etmek istediği uygun bir hedef pazar seçmek,  ikincisi ise </a:t>
            </a:r>
            <a:endParaRPr lang="tr-TR" altLang="tr-TR" sz="35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defRPr/>
            </a:pPr>
            <a:r>
              <a:rPr lang="tr-TR" altLang="tr-TR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</a:t>
            </a:r>
            <a:r>
              <a:rPr lang="tr-TR" altLang="tr-TR" sz="35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eçilen </a:t>
            </a:r>
            <a:r>
              <a:rPr lang="tr-TR" altLang="tr-TR" sz="35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pazar veya pazarlara uygun pazarlama karması oluşturmaktır.</a:t>
            </a:r>
          </a:p>
          <a:p>
            <a:pPr marL="0" indent="0" algn="just" eaLnBrk="1" fontAlgn="auto" hangingPunct="1">
              <a:buFont typeface="Arial"/>
              <a:buNone/>
              <a:defRPr/>
            </a:pP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None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	</a:t>
            </a:r>
            <a:endParaRPr lang="tr-TR" altLang="tr-TR" sz="32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indent="0" algn="just" eaLnBrk="1" fontAlgn="auto" hangingPunct="1">
              <a:buFont typeface="Arial"/>
              <a:buNone/>
              <a:defRPr/>
            </a:pP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10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Turizm Pazarlamasının Planlanması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algn="just" eaLnBrk="1" fontAlgn="auto" hangingPunct="1">
              <a:buFont typeface="Arial"/>
              <a:buChar char="•"/>
              <a:defRPr/>
            </a:pP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Turizm pazarlama planlaması, turizm işletme ya da bölgesinin gelecek dönemlerde yapılacaklarla ilgili konularda bugünden karar vermelerini içermektedir. </a:t>
            </a:r>
          </a:p>
          <a:p>
            <a:pPr algn="just" eaLnBrk="1" fontAlgn="auto" hangingPunct="1">
              <a:buFontTx/>
              <a:buNone/>
              <a:defRPr/>
            </a:pPr>
            <a:endParaRPr lang="tr-TR" alt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buFont typeface="Arial"/>
              <a:buChar char="•"/>
              <a:defRPr/>
            </a:pP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Planlama yapılmadan ticari faaliyetlerin yerine getirilmesi ve belirlenen hedeflere ulaşılması olası olmayacaktır. </a:t>
            </a:r>
          </a:p>
          <a:p>
            <a:pPr algn="just" eaLnBrk="1" fontAlgn="auto" hangingPunct="1">
              <a:buFontTx/>
              <a:buNone/>
              <a:defRPr/>
            </a:pPr>
            <a:endParaRPr lang="tr-TR" alt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buFont typeface="Arial"/>
              <a:buChar char="•"/>
              <a:defRPr/>
            </a:pP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Pazarlama planlaması, turizm işletmelerinin ve turizm bölgelerinin kısa ve uzun vadeli hedeflerine ulaşabilmeleri için gereklidir.  </a:t>
            </a:r>
          </a:p>
        </p:txBody>
      </p:sp>
    </p:spTree>
    <p:extLst>
      <p:ext uri="{BB962C8B-B14F-4D97-AF65-F5344CB8AC3E}">
        <p14:creationId xmlns:p14="http://schemas.microsoft.com/office/powerpoint/2010/main" val="2257377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Pazarlama Planlamasının Ana İşlevleri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62500" lnSpcReduction="20000"/>
          </a:bodyPr>
          <a:lstStyle/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>
                <a:solidFill>
                  <a:srgbClr val="FF0000"/>
                </a:solidFill>
              </a:rPr>
              <a:t>Analiz:</a:t>
            </a: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 Mevcut durumu ortaya çıkarır.</a:t>
            </a:r>
          </a:p>
          <a:p>
            <a:pPr algn="just" eaLnBrk="1" fontAlgn="auto" hangingPunct="1">
              <a:lnSpc>
                <a:spcPct val="90000"/>
              </a:lnSpc>
              <a:buFontTx/>
              <a:buNone/>
              <a:defRPr/>
            </a:pPr>
            <a:endParaRPr lang="tr-TR" alt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>
                <a:solidFill>
                  <a:srgbClr val="FF0000"/>
                </a:solidFill>
              </a:rPr>
              <a:t>Hedefler:</a:t>
            </a: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 Gelecekte hangi aşamada olmak istediğini açıklar.</a:t>
            </a:r>
          </a:p>
          <a:p>
            <a:pPr algn="just" eaLnBrk="1" fontAlgn="auto" hangingPunct="1">
              <a:lnSpc>
                <a:spcPct val="90000"/>
              </a:lnSpc>
              <a:buFontTx/>
              <a:buNone/>
              <a:defRPr/>
            </a:pPr>
            <a:endParaRPr lang="tr-TR" alt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>
                <a:solidFill>
                  <a:srgbClr val="FF0000"/>
                </a:solidFill>
              </a:rPr>
              <a:t>Stratejiler:</a:t>
            </a: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 Hedeflere ulaşmada kullanılacak yöntem ve araçlar belirlenir.</a:t>
            </a:r>
          </a:p>
          <a:p>
            <a:pPr algn="just" eaLnBrk="1" fontAlgn="auto" hangingPunct="1">
              <a:lnSpc>
                <a:spcPct val="90000"/>
              </a:lnSpc>
              <a:buFontTx/>
              <a:buNone/>
              <a:defRPr/>
            </a:pPr>
            <a:endParaRPr lang="tr-TR" alt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>
                <a:solidFill>
                  <a:srgbClr val="FF0000"/>
                </a:solidFill>
              </a:rPr>
              <a:t>Taktikler:</a:t>
            </a: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 Hedefe nasıl ulaşacağının kararı verilir.</a:t>
            </a:r>
          </a:p>
          <a:p>
            <a:pPr algn="just" eaLnBrk="1" fontAlgn="auto" hangingPunct="1">
              <a:lnSpc>
                <a:spcPct val="90000"/>
              </a:lnSpc>
              <a:buFontTx/>
              <a:buNone/>
              <a:defRPr/>
            </a:pPr>
            <a:endParaRPr lang="tr-TR" altLang="tr-TR" sz="32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>
                <a:solidFill>
                  <a:srgbClr val="FF0000"/>
                </a:solidFill>
              </a:rPr>
              <a:t>Denetim:</a:t>
            </a: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</a:rPr>
              <a:t> Uygulama sonuçları değerlendirilir.  </a:t>
            </a:r>
          </a:p>
        </p:txBody>
      </p:sp>
    </p:spTree>
    <p:extLst>
      <p:ext uri="{BB962C8B-B14F-4D97-AF65-F5344CB8AC3E}">
        <p14:creationId xmlns:p14="http://schemas.microsoft.com/office/powerpoint/2010/main" val="2294485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533400"/>
            <a:ext cx="9601200" cy="1303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Pazar Bölümlendirme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057400"/>
            <a:ext cx="10591800" cy="4144963"/>
          </a:xfrm>
        </p:spPr>
        <p:txBody>
          <a:bodyPr rtlCol="0">
            <a:normAutofit/>
          </a:bodyPr>
          <a:lstStyle/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Pazarlama etkinliklerini bir noktada yoğunlaştırmak ve pazarlama bütçesini etkin kullanmak amacıyla çeşitli kriterlere göre pazarı sınıflandırmaktır. </a:t>
            </a: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rgbClr val="FF0000"/>
                </a:solidFill>
              </a:rPr>
              <a:t>Kime, Neyi, Nerede, Nasıl, Ne zaman,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sorularına göre bölümlendirme yapılır. </a:t>
            </a:r>
          </a:p>
          <a:p>
            <a:pPr algn="just" eaLnBrk="1" fontAlgn="auto" hangingPunct="1">
              <a:lnSpc>
                <a:spcPct val="9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Turizm pazarı 1970’li yılların başında bölümlendirilmeye başlanmış ve başlangıçta demografik, </a:t>
            </a:r>
            <a:r>
              <a:rPr lang="tr-TR" altLang="tr-TR" sz="32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sosyo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-ekonomik ve psikolojik olarak 3’e ayrılmıştır. </a:t>
            </a:r>
          </a:p>
        </p:txBody>
      </p:sp>
    </p:spTree>
    <p:extLst>
      <p:ext uri="{BB962C8B-B14F-4D97-AF65-F5344CB8AC3E}">
        <p14:creationId xmlns:p14="http://schemas.microsoft.com/office/powerpoint/2010/main" val="26522482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8229600" cy="1143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Turizmde Pazar Bölümlendirme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Coğrafi Bölümlendirme </a:t>
            </a:r>
            <a:endParaRPr lang="en-US" altLang="tr-TR" sz="3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tr-TR" sz="3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Demo</a:t>
            </a:r>
            <a:r>
              <a:rPr lang="tr-TR" altLang="tr-TR" sz="3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grafik Bölümlendirme </a:t>
            </a:r>
            <a:endParaRPr lang="en-US" altLang="tr-TR" sz="3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en-US" altLang="tr-TR" sz="3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</a:t>
            </a:r>
            <a:r>
              <a:rPr lang="tr-TR" altLang="tr-TR" sz="39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sikojik</a:t>
            </a:r>
            <a:r>
              <a:rPr lang="tr-TR" altLang="tr-TR" sz="3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tr-TR" altLang="tr-TR" sz="39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Bölümlendirme</a:t>
            </a:r>
            <a:endParaRPr lang="en-US" altLang="tr-TR" sz="39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Davranışsal Bölümlendirme</a:t>
            </a:r>
          </a:p>
          <a:p>
            <a:pPr eaLnBrk="1" fontAlgn="auto" hangingPunct="1">
              <a:lnSpc>
                <a:spcPct val="120000"/>
              </a:lnSpc>
              <a:buFontTx/>
              <a:buNone/>
              <a:defRPr/>
            </a:pPr>
            <a:endParaRPr lang="tr-TR" altLang="tr-T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8944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Coğrafi Bölümlendirme</a:t>
            </a:r>
            <a:r>
              <a:rPr lang="tr-TR" altLang="tr-TR" sz="3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idx="1"/>
          </p:nvPr>
        </p:nvSpPr>
        <p:spPr>
          <a:xfrm>
            <a:off x="1295400" y="2286000"/>
            <a:ext cx="9601200" cy="4114800"/>
          </a:xfrm>
        </p:spPr>
        <p:txBody>
          <a:bodyPr rtlCol="0">
            <a:normAutofit fontScale="85000" lnSpcReduction="20000"/>
          </a:bodyPr>
          <a:lstStyle/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Uluslar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Eyaletler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Bölgeler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Ülkeler 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Şehirler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Komşular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İklim </a:t>
            </a:r>
          </a:p>
        </p:txBody>
      </p:sp>
    </p:spTree>
    <p:extLst>
      <p:ext uri="{BB962C8B-B14F-4D97-AF65-F5344CB8AC3E}">
        <p14:creationId xmlns:p14="http://schemas.microsoft.com/office/powerpoint/2010/main" val="47684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457200"/>
            <a:ext cx="9601200" cy="1303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tr-T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Demo</a:t>
            </a:r>
            <a:r>
              <a:rPr lang="tr-TR" altLang="tr-T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grafik Bölümlendirme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idx="1"/>
          </p:nvPr>
        </p:nvSpPr>
        <p:spPr>
          <a:xfrm>
            <a:off x="1143000" y="1108075"/>
            <a:ext cx="8229600" cy="43434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Yaş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Cinsiyet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Gelir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Meslek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Milliyet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Eğitim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Medeni durum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Aile büyüklüğü</a:t>
            </a:r>
          </a:p>
        </p:txBody>
      </p:sp>
    </p:spTree>
    <p:extLst>
      <p:ext uri="{BB962C8B-B14F-4D97-AF65-F5344CB8AC3E}">
        <p14:creationId xmlns:p14="http://schemas.microsoft.com/office/powerpoint/2010/main" val="420858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457200"/>
            <a:ext cx="9601200" cy="13033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tr-TR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P</a:t>
            </a:r>
            <a:r>
              <a:rPr lang="tr-TR" altLang="tr-TR" sz="3200" b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sikojik Bölümlendirme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677988"/>
            <a:ext cx="8229600" cy="4038600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Kişilik Özellikleri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İlgi Alanları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Yaşam tarzı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Düşünce yapısı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İnanç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Değerler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Aktivitelere Katılma </a:t>
            </a:r>
          </a:p>
        </p:txBody>
      </p:sp>
    </p:spTree>
    <p:extLst>
      <p:ext uri="{BB962C8B-B14F-4D97-AF65-F5344CB8AC3E}">
        <p14:creationId xmlns:p14="http://schemas.microsoft.com/office/powerpoint/2010/main" val="245630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525463"/>
            <a:ext cx="9601200" cy="130333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Davranışsal Bölümlendirme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90600" y="1676400"/>
            <a:ext cx="9601200" cy="3317875"/>
          </a:xfrm>
        </p:spPr>
        <p:txBody>
          <a:bodyPr rtlCol="0">
            <a:noAutofit/>
          </a:bodyPr>
          <a:lstStyle/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Beslenme ve Sağlık Durumlarına Göre 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Satın </a:t>
            </a: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Alma Davranışına Göre 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Satın Alma Dönemine Göre 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Turizme Katılma Amacına Göre 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Motivasyon Temeline Göre </a:t>
            </a:r>
          </a:p>
          <a:p>
            <a:pPr eaLnBrk="1" fontAlgn="auto" hangingPunct="1">
              <a:lnSpc>
                <a:spcPct val="120000"/>
              </a:lnSpc>
              <a:buFont typeface="Arial"/>
              <a:buChar char="•"/>
              <a:defRPr/>
            </a:pPr>
            <a:r>
              <a:rPr lang="tr-TR" altLang="tr-T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Bilgi Arama Temeline Göre</a:t>
            </a:r>
          </a:p>
        </p:txBody>
      </p:sp>
    </p:spTree>
    <p:extLst>
      <p:ext uri="{BB962C8B-B14F-4D97-AF65-F5344CB8AC3E}">
        <p14:creationId xmlns:p14="http://schemas.microsoft.com/office/powerpoint/2010/main" val="14185428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238</Words>
  <Application>Microsoft Office PowerPoint</Application>
  <PresentationFormat>Geniş ekran</PresentationFormat>
  <Paragraphs>68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Garamond</vt:lpstr>
      <vt:lpstr>Office Teması</vt:lpstr>
      <vt:lpstr>Organik</vt:lpstr>
      <vt:lpstr>1_Organik</vt:lpstr>
      <vt:lpstr>TURİZM PAZARLAMASI</vt:lpstr>
      <vt:lpstr>Turizm Pazarlamasının Planlanması </vt:lpstr>
      <vt:lpstr>Pazarlama Planlamasının Ana İşlevleri</vt:lpstr>
      <vt:lpstr>Pazar Bölümlendirme</vt:lpstr>
      <vt:lpstr>Turizmde Pazar Bölümlendirme</vt:lpstr>
      <vt:lpstr>Coğrafi Bölümlendirme </vt:lpstr>
      <vt:lpstr>Demografik Bölümlendirme</vt:lpstr>
      <vt:lpstr>Psikojik Bölümlendirme</vt:lpstr>
      <vt:lpstr>Davranışsal Bölümlendirme</vt:lpstr>
      <vt:lpstr>TURİZM PAZARLAMA KARMASI</vt:lpstr>
      <vt:lpstr>PAZARLAMA KARMASI – 7P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 PAZARLAMASI</dc:title>
  <dc:creator>emir üner</dc:creator>
  <cp:lastModifiedBy>emir üner</cp:lastModifiedBy>
  <cp:revision>6</cp:revision>
  <dcterms:created xsi:type="dcterms:W3CDTF">2017-10-29T15:49:52Z</dcterms:created>
  <dcterms:modified xsi:type="dcterms:W3CDTF">2017-10-29T15:53:36Z</dcterms:modified>
</cp:coreProperties>
</file>