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59428-E6F9-417B-AF28-30C32FE4FAFA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C19F-7707-4DDA-9532-E0069CF0E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65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40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52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64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46F0250F-6A10-4301-B4CC-4BA132172BD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A6D7-736A-4F5D-AC0D-98A6B23734F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A880-A84E-4EBC-8C03-ECA4F58A18C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8907-A20D-4692-838B-A44E850DCF7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CB98-1F7B-42B9-B0F2-2117C10DFAAD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2422-CEE2-43DD-A891-26266AE017D1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0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353-6398-4DFC-9924-2B21F970045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FBF67-B147-4135-A66F-B800D03BB9F8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7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28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F883-526F-4136-916A-67BE1CC421A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B5DE9-BE00-4E8E-AB7B-64FC82BD44A2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2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B72B-CFF9-4FA5-99AC-8635E596F8F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8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33D94A-E0BD-4627-9DB7-6A9E590868A9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7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6A17-AF2A-4CA2-98FE-E626B93BEE20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80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0F43E6-4FCD-479B-9778-D50461232915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21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8A16D2-CEBB-421D-B068-02A031B4471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39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75A1-E32E-4982-A5E4-549412888323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5DC6-5A7D-461C-9E37-3564B39E80CA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78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46F0250F-6A10-4301-B4CC-4BA132172BD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7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38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A6D7-736A-4F5D-AC0D-98A6B23734F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71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A880-A84E-4EBC-8C03-ECA4F58A18C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57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8907-A20D-4692-838B-A44E850DCF7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80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CB98-1F7B-42B9-B0F2-2117C10DFAAD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13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2422-CEE2-43DD-A891-26266AE017D1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17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353-6398-4DFC-9924-2B21F970045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18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FBF67-B147-4135-A66F-B800D03BB9F8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56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F883-526F-4136-916A-67BE1CC421A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83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B5DE9-BE00-4E8E-AB7B-64FC82BD44A2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45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B72B-CFF9-4FA5-99AC-8635E596F8F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529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33D94A-E0BD-4627-9DB7-6A9E590868A9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56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6A17-AF2A-4CA2-98FE-E626B93BEE20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12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0F43E6-4FCD-479B-9778-D50461232915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6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8A16D2-CEBB-421D-B068-02A031B4471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66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75A1-E32E-4982-A5E4-549412888323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88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5DC6-5A7D-461C-9E37-3564B39E80CA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2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8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10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56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0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55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66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322E164-0D56-4A07-898F-45BAF9B12C69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4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322E164-0D56-4A07-898F-45BAF9B12C69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0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PAZARLAMASI</a:t>
            </a:r>
            <a:endParaRPr lang="tr-TR" altLang="tr-TR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tr-TR" altLang="tr-TR" sz="3200" smtClean="0"/>
              <a:t>Emir Hilmi Üner</a:t>
            </a:r>
          </a:p>
        </p:txBody>
      </p:sp>
    </p:spTree>
    <p:extLst>
      <p:ext uri="{BB962C8B-B14F-4D97-AF65-F5344CB8AC3E}">
        <p14:creationId xmlns:p14="http://schemas.microsoft.com/office/powerpoint/2010/main" val="838997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1"/>
          <p:cNvSpPr>
            <a:spLocks noGrp="1"/>
          </p:cNvSpPr>
          <p:nvPr>
            <p:ph type="ctrTitle" idx="4294967295"/>
          </p:nvPr>
        </p:nvSpPr>
        <p:spPr>
          <a:xfrm>
            <a:off x="2667000" y="21336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PAZARLAMA KARMASI</a:t>
            </a:r>
          </a:p>
        </p:txBody>
      </p:sp>
      <p:sp>
        <p:nvSpPr>
          <p:cNvPr id="74755" name="Alt Başlık 2"/>
          <p:cNvSpPr>
            <a:spLocks noGrp="1"/>
          </p:cNvSpPr>
          <p:nvPr>
            <p:ph type="subTitle" idx="4294967295"/>
          </p:nvPr>
        </p:nvSpPr>
        <p:spPr>
          <a:xfrm>
            <a:off x="3048000" y="3505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3600" b="1" smtClean="0">
                <a:solidFill>
                  <a:srgbClr val="898989"/>
                </a:solidFill>
              </a:rPr>
              <a:t>7P</a:t>
            </a:r>
            <a:endParaRPr lang="tr-TR" altLang="tr-TR" sz="3200" b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Başlık 1"/>
          <p:cNvSpPr>
            <a:spLocks noGrp="1"/>
          </p:cNvSpPr>
          <p:nvPr>
            <p:ph type="title" idx="4294967295"/>
          </p:nvPr>
        </p:nvSpPr>
        <p:spPr>
          <a:xfrm>
            <a:off x="1419225" y="685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 KARMASI – 7P</a:t>
            </a:r>
          </a:p>
        </p:txBody>
      </p:sp>
      <p:sp>
        <p:nvSpPr>
          <p:cNvPr id="36867" name="İçerik Yer Tutucusu 2"/>
          <p:cNvSpPr>
            <a:spLocks noGrp="1"/>
          </p:cNvSpPr>
          <p:nvPr>
            <p:ph idx="4294967295"/>
          </p:nvPr>
        </p:nvSpPr>
        <p:spPr>
          <a:xfrm>
            <a:off x="1447800" y="16002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tr-TR" altLang="tr-TR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Pazarlama </a:t>
            </a:r>
            <a:r>
              <a:rPr lang="tr-TR" altLang="tr-T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yönetiminin iki temel görevi bulunmaktadır. Bunlardan ilki, </a:t>
            </a:r>
            <a:endParaRPr lang="tr-TR" altLang="tr-TR" sz="3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defRPr/>
            </a:pPr>
            <a:r>
              <a:rPr lang="tr-TR" altLang="tr-T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tr-TR" altLang="tr-TR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itap </a:t>
            </a:r>
            <a:r>
              <a:rPr lang="tr-TR" altLang="tr-T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etmek istediği uygun bir hedef pazar seçmek,  ikincisi ise </a:t>
            </a:r>
            <a:endParaRPr lang="tr-TR" altLang="tr-TR" sz="3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defRPr/>
            </a:pPr>
            <a:r>
              <a:rPr lang="tr-TR" altLang="tr-T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tr-TR" altLang="tr-TR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eçilen </a:t>
            </a:r>
            <a:r>
              <a:rPr lang="tr-TR" altLang="tr-T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pazar veya pazarlara uygun pazarlama karması oluşturmaktır.</a:t>
            </a:r>
          </a:p>
          <a:p>
            <a:pPr marL="0" indent="0" algn="just" eaLnBrk="1" fontAlgn="auto" hangingPunct="1">
              <a:buFont typeface="Arial"/>
              <a:buNone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tr-TR" altLang="tr-TR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0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Turizm Pazarlamasının Planlanması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Turizm pazarlama planlaması, turizm işletme ya da bölgesinin gelecek dönemlerde yapılacaklarla ilgili konularda bugünden karar vermelerini içermektedir. </a:t>
            </a:r>
          </a:p>
          <a:p>
            <a:pPr algn="just" eaLnBrk="1" fontAlgn="auto" hangingPunct="1"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Planlama yapılmadan ticari faaliyetlerin yerine getirilmesi ve belirlenen hedeflere ulaşılması olası olmayacaktır. </a:t>
            </a:r>
          </a:p>
          <a:p>
            <a:pPr algn="just" eaLnBrk="1" fontAlgn="auto" hangingPunct="1"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Pazarlama planlaması, turizm işletmelerinin ve turizm bölgelerinin kısa ve uzun vadeli hedeflerine ulaşabilmeleri için gereklidir.  </a:t>
            </a:r>
          </a:p>
        </p:txBody>
      </p:sp>
    </p:spTree>
    <p:extLst>
      <p:ext uri="{BB962C8B-B14F-4D97-AF65-F5344CB8AC3E}">
        <p14:creationId xmlns:p14="http://schemas.microsoft.com/office/powerpoint/2010/main" val="2257377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 Planlamasının Ana İşlevleri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Analiz: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Mevcut durumu ortaya çıkarır.</a:t>
            </a:r>
          </a:p>
          <a:p>
            <a:pPr algn="just" eaLnBrk="1" fontAlgn="auto" hangingPunct="1">
              <a:lnSpc>
                <a:spcPct val="90000"/>
              </a:lnSpc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Hedefler: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Gelecekte hangi aşamada olmak istediğini açıklar.</a:t>
            </a:r>
          </a:p>
          <a:p>
            <a:pPr algn="just" eaLnBrk="1" fontAlgn="auto" hangingPunct="1">
              <a:lnSpc>
                <a:spcPct val="90000"/>
              </a:lnSpc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Stratejiler: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Hedeflere ulaşmada kullanılacak yöntem ve araçlar belirlenir.</a:t>
            </a:r>
          </a:p>
          <a:p>
            <a:pPr algn="just" eaLnBrk="1" fontAlgn="auto" hangingPunct="1">
              <a:lnSpc>
                <a:spcPct val="90000"/>
              </a:lnSpc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Taktikler: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Hedefe nasıl ulaşacağının kararı verilir.</a:t>
            </a:r>
          </a:p>
          <a:p>
            <a:pPr algn="just" eaLnBrk="1" fontAlgn="auto" hangingPunct="1">
              <a:lnSpc>
                <a:spcPct val="90000"/>
              </a:lnSpc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Denetim: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Uygulama sonuçları değerlendirilir.  </a:t>
            </a:r>
          </a:p>
        </p:txBody>
      </p:sp>
    </p:spTree>
    <p:extLst>
      <p:ext uri="{BB962C8B-B14F-4D97-AF65-F5344CB8AC3E}">
        <p14:creationId xmlns:p14="http://schemas.microsoft.com/office/powerpoint/2010/main" val="229448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601200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 Bölümlendirme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10591800" cy="4144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Pazarlama etkinliklerini bir noktada yoğunlaştırmak ve pazarlama bütçesini etkin kullanmak amacıyla çeşitli kriterlere göre pazarı sınıflandırmaktır. </a:t>
            </a: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rgbClr val="FF0000"/>
                </a:solidFill>
              </a:rPr>
              <a:t>Kime, Neyi, Nerede, Nasıl, Ne zaman,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sorularına göre bölümlendirme yapılır. </a:t>
            </a: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Turizm pazarı 1970’li yılların başında bölümlendirilmeye başlanmış ve başlangıçta demografik, </a:t>
            </a:r>
            <a:r>
              <a:rPr lang="tr-TR" altLang="tr-TR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sosyo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-ekonomik ve psikolojik olarak 3’e ayrılmıştır. </a:t>
            </a:r>
          </a:p>
        </p:txBody>
      </p:sp>
    </p:spTree>
    <p:extLst>
      <p:ext uri="{BB962C8B-B14F-4D97-AF65-F5344CB8AC3E}">
        <p14:creationId xmlns:p14="http://schemas.microsoft.com/office/powerpoint/2010/main" val="2652248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Turizmde Pazar Bölümlendirme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Coğrafi Bölümlendirme </a:t>
            </a:r>
            <a:endParaRPr lang="en-US" altLang="tr-TR" sz="3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en-US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</a:t>
            </a:r>
            <a:r>
              <a:rPr lang="tr-TR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grafik Bölümlendirme </a:t>
            </a:r>
            <a:endParaRPr lang="en-US" altLang="tr-TR" sz="3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en-US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tr-TR" altLang="tr-TR" sz="3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sikojik</a:t>
            </a:r>
            <a:r>
              <a:rPr lang="tr-TR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3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Bölümlendirme</a:t>
            </a:r>
            <a:endParaRPr lang="en-US" altLang="tr-TR" sz="3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Davranışsal Bölümlendirme</a:t>
            </a:r>
          </a:p>
          <a:p>
            <a:pPr eaLnBrk="1" fontAlgn="auto" hangingPunct="1">
              <a:lnSpc>
                <a:spcPct val="120000"/>
              </a:lnSpc>
              <a:buFontTx/>
              <a:buNone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9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Coğrafi Bölümlendirme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286000"/>
            <a:ext cx="9601200" cy="4114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Uluslar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Eyaletler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Bölgeler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Ülkeler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Şehirler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Komşular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İklim </a:t>
            </a:r>
          </a:p>
        </p:txBody>
      </p:sp>
    </p:spTree>
    <p:extLst>
      <p:ext uri="{BB962C8B-B14F-4D97-AF65-F5344CB8AC3E}">
        <p14:creationId xmlns:p14="http://schemas.microsoft.com/office/powerpoint/2010/main" val="4768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9601200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Demo</a:t>
            </a: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grafik Bölümlendirme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08075"/>
            <a:ext cx="8229600" cy="43434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Yaş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Cinsiyet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Gelir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Meslek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Milliyet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Eğitim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Medeni durum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Aile büyüklüğü</a:t>
            </a:r>
          </a:p>
        </p:txBody>
      </p:sp>
    </p:spTree>
    <p:extLst>
      <p:ext uri="{BB962C8B-B14F-4D97-AF65-F5344CB8AC3E}">
        <p14:creationId xmlns:p14="http://schemas.microsoft.com/office/powerpoint/2010/main" val="42085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9601200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tr-TR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</a:t>
            </a:r>
            <a:r>
              <a:rPr lang="tr-TR" altLang="tr-TR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sikojik Bölümlendirme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7988"/>
            <a:ext cx="8229600" cy="4038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Kişilik Özellikleri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İlgi Alanları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Yaşam tarzı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Düşünce yapısı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İnanç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Değerler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Aktivitelere Katılma </a:t>
            </a:r>
          </a:p>
        </p:txBody>
      </p:sp>
    </p:spTree>
    <p:extLst>
      <p:ext uri="{BB962C8B-B14F-4D97-AF65-F5344CB8AC3E}">
        <p14:creationId xmlns:p14="http://schemas.microsoft.com/office/powerpoint/2010/main" val="24563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25463"/>
            <a:ext cx="9601200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Davranışsal Bölümlendirme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9601200" cy="331787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Beslenme ve Sağlık Durumlarına Göre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Satın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Alma Davranışına Göre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Satın Alma Dönemine Göre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Turizme Katılma Amacına Göre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Temeline Göre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Bilgi Arama Temeline Göre</a:t>
            </a:r>
          </a:p>
        </p:txBody>
      </p:sp>
    </p:spTree>
    <p:extLst>
      <p:ext uri="{BB962C8B-B14F-4D97-AF65-F5344CB8AC3E}">
        <p14:creationId xmlns:p14="http://schemas.microsoft.com/office/powerpoint/2010/main" val="1418542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238</Words>
  <Application>Microsoft Office PowerPoint</Application>
  <PresentationFormat>Geniş ekran</PresentationFormat>
  <Paragraphs>68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Office Teması</vt:lpstr>
      <vt:lpstr>Organik</vt:lpstr>
      <vt:lpstr>1_Organik</vt:lpstr>
      <vt:lpstr>TURİZM PAZARLAMASI</vt:lpstr>
      <vt:lpstr>Turizm Pazarlamasının Planlanması </vt:lpstr>
      <vt:lpstr>Pazarlama Planlamasının Ana İşlevleri</vt:lpstr>
      <vt:lpstr>Pazar Bölümlendirme</vt:lpstr>
      <vt:lpstr>Turizmde Pazar Bölümlendirme</vt:lpstr>
      <vt:lpstr>Coğrafi Bölümlendirme </vt:lpstr>
      <vt:lpstr>Demografik Bölümlendirme</vt:lpstr>
      <vt:lpstr>Psikojik Bölümlendirme</vt:lpstr>
      <vt:lpstr>Davranışsal Bölümlendirme</vt:lpstr>
      <vt:lpstr>TURİZM PAZARLAMA KARMASI</vt:lpstr>
      <vt:lpstr>PAZARLAMA KARMASI – 7P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TURİZM PAZARLAMASI</dc:title>
  <dc:creator>emir üner</dc:creator>
  <cp:lastModifiedBy>emir üner</cp:lastModifiedBy>
  <cp:revision>6</cp:revision>
  <dcterms:created xsi:type="dcterms:W3CDTF">2017-10-29T15:49:52Z</dcterms:created>
  <dcterms:modified xsi:type="dcterms:W3CDTF">2017-10-29T15:53:36Z</dcterms:modified>
</cp:coreProperties>
</file>