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04" r:id="rId2"/>
    <p:sldId id="297" r:id="rId3"/>
    <p:sldId id="298" r:id="rId4"/>
    <p:sldId id="278" r:id="rId5"/>
    <p:sldId id="262" r:id="rId6"/>
    <p:sldId id="299" r:id="rId7"/>
    <p:sldId id="263" r:id="rId8"/>
    <p:sldId id="265" r:id="rId9"/>
    <p:sldId id="300" r:id="rId10"/>
    <p:sldId id="269" r:id="rId11"/>
    <p:sldId id="270" r:id="rId12"/>
    <p:sldId id="271" r:id="rId13"/>
    <p:sldId id="303" r:id="rId14"/>
    <p:sldId id="273" r:id="rId15"/>
    <p:sldId id="282" r:id="rId16"/>
    <p:sldId id="302" r:id="rId1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9DFD"/>
    <a:srgbClr val="FB0906"/>
    <a:srgbClr val="2FB0DC"/>
    <a:srgbClr val="FF66FF"/>
    <a:srgbClr val="0FFE0F"/>
    <a:srgbClr val="0F1A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826" autoAdjust="0"/>
  </p:normalViewPr>
  <p:slideViewPr>
    <p:cSldViewPr>
      <p:cViewPr varScale="1">
        <p:scale>
          <a:sx n="56" d="100"/>
          <a:sy n="56" d="100"/>
        </p:scale>
        <p:origin x="-17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2622" y="-8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tr-TR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tr-TR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tr-TR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93AB3E31-791F-4549-BEF3-9EC564832D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5120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1946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0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5120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07FE661-E24D-4E90-AE2C-2AFC144CD78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Van Der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Walls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forces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account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for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both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weak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dipole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dipole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interactions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in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slightly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polar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molecules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and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for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even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weaker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interactions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between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nonpolar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molecules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.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London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Forces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are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specifically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limited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to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weaker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interactions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between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nonpolar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molecules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Reference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https://www.physicsforums.com/threads/difference-between-van-der-waals-forces-and-dispersion-forces.278698/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FE661-E24D-4E90-AE2C-2AFC144CD78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2DB1A2-BF49-4F2D-8508-DB941EFD9D5E}" type="slidenum">
              <a:rPr lang="en-US"/>
              <a:pPr/>
              <a:t>6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66800" y="609600"/>
            <a:ext cx="4876800" cy="3657600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389058-73BB-49FF-A08D-880CAA449C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DF3DBF-8D0D-40E4-8CC9-BE01E447BA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9B9F78-64B1-4FCA-9A12-660993D991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3CF866-48C0-4B55-9479-82C126ED32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E50B65-40F6-420E-8F1A-9A74896EDF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0FE06B-9DB5-4CD6-A0E5-04BE403F27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9D1CBE-A8E1-44E0-A7D5-081BFE8091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F277A6-6583-484D-93C3-CCB99BF335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8C1097-91A4-49EF-848A-5D4B59B8CB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CD6A0B-4553-48F5-9719-51F9F9A92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378104-D99A-44AF-B1E5-F058885764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BEA8C5-45C4-40CF-8DE4-B1521BB98A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504EE1-CEF4-417C-A9EA-894480F7FE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F1960B-BE3F-4D79-A9DF-E7C52562EE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8E8F17-AA42-4040-B051-1ECFBBAEB7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C8C387-3DAF-451E-94CA-4651A1CE90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C09C9C1-7087-482A-ACFF-A63F27A5753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Proteins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Açelya </a:t>
            </a:r>
            <a:r>
              <a:rPr lang="tr-TR" smtClean="0"/>
              <a:t>Yılmazer</a:t>
            </a:r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Sequence Affects Helix Stability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001000" cy="50292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dirty="0" smtClean="0">
                <a:latin typeface="Arial" charset="0"/>
              </a:rPr>
              <a:t>Not all polypeptide sequences adopt </a:t>
            </a:r>
            <a:r>
              <a:rPr lang="en-US" sz="2800" dirty="0" smtClean="0">
                <a:latin typeface="Arial" charset="0"/>
                <a:sym typeface="Symbol" charset="2"/>
              </a:rPr>
              <a:t>-helical structures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800" dirty="0" smtClean="0">
                <a:latin typeface="Arial" charset="0"/>
              </a:rPr>
              <a:t>Small hydrophobic residues such as 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Ala</a:t>
            </a:r>
            <a:r>
              <a:rPr lang="en-US" sz="2800" dirty="0" smtClean="0">
                <a:latin typeface="Arial" charset="0"/>
              </a:rPr>
              <a:t> and </a:t>
            </a:r>
            <a:r>
              <a:rPr lang="en-US" sz="2800" dirty="0" err="1" smtClean="0">
                <a:solidFill>
                  <a:srgbClr val="0F1AFF"/>
                </a:solidFill>
                <a:latin typeface="Arial" charset="0"/>
              </a:rPr>
              <a:t>Leu</a:t>
            </a:r>
            <a:r>
              <a:rPr lang="en-US" sz="2800" dirty="0" smtClean="0">
                <a:latin typeface="Arial" charset="0"/>
              </a:rPr>
              <a:t> are strong helix formers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smtClean="0">
                <a:solidFill>
                  <a:srgbClr val="FB0906"/>
                </a:solidFill>
                <a:latin typeface="Arial" charset="0"/>
              </a:rPr>
              <a:t>Pro</a:t>
            </a:r>
            <a:r>
              <a:rPr lang="en-US" sz="2800" dirty="0" smtClean="0">
                <a:latin typeface="Arial" charset="0"/>
              </a:rPr>
              <a:t> acts as a helix breaker because the rotation around the N-C</a:t>
            </a:r>
            <a:r>
              <a:rPr lang="en-US" sz="2800" baseline="-25000" dirty="0" smtClean="0">
                <a:latin typeface="Arial" charset="0"/>
              </a:rPr>
              <a:t>a</a:t>
            </a:r>
            <a:r>
              <a:rPr lang="en-US" sz="2800" dirty="0" smtClean="0">
                <a:latin typeface="Arial" charset="0"/>
              </a:rPr>
              <a:t> bond is impossible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FB0906"/>
                </a:solidFill>
                <a:latin typeface="Arial" charset="0"/>
              </a:rPr>
              <a:t>Gly</a:t>
            </a:r>
            <a:r>
              <a:rPr lang="en-US" sz="2800" dirty="0" smtClean="0">
                <a:solidFill>
                  <a:srgbClr val="FB0906"/>
                </a:solidFill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acts as a helix breaker because the tiny R-group supports other conformations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  <a:sym typeface="Symbol" charset="2"/>
              </a:rPr>
              <a:t></a:t>
            </a:r>
            <a:r>
              <a:rPr lang="en-US" smtClean="0">
                <a:solidFill>
                  <a:srgbClr val="2FB0DC"/>
                </a:solidFill>
              </a:rPr>
              <a:t> Sheets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219200"/>
            <a:ext cx="8763000" cy="52578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The backbone is more extended with the </a:t>
            </a:r>
            <a:r>
              <a:rPr lang="en-US" sz="2800" dirty="0" smtClean="0">
                <a:latin typeface="Symbol" charset="2"/>
              </a:rPr>
              <a:t>y</a:t>
            </a:r>
            <a:r>
              <a:rPr lang="en-US" sz="2800" dirty="0" smtClean="0">
                <a:latin typeface="Arial" charset="0"/>
              </a:rPr>
              <a:t> dihedral </a:t>
            </a:r>
          </a:p>
          <a:p>
            <a:pPr eaLnBrk="1" hangingPunct="1">
              <a:lnSpc>
                <a:spcPct val="105000"/>
              </a:lnSpc>
              <a:buFontTx/>
              <a:buNone/>
            </a:pPr>
            <a:r>
              <a:rPr lang="en-US" sz="2800" dirty="0" smtClean="0">
                <a:latin typeface="Arial" charset="0"/>
              </a:rPr>
              <a:t>	(N</a:t>
            </a:r>
            <a:r>
              <a:rPr lang="en-US" sz="2800" dirty="0" smtClean="0">
                <a:latin typeface="Arial" charset="0"/>
                <a:cs typeface="Arial" charset="0"/>
              </a:rPr>
              <a:t>–</a:t>
            </a:r>
            <a:r>
              <a:rPr lang="en-US" sz="2800" dirty="0" smtClean="0">
                <a:latin typeface="Arial" charset="0"/>
              </a:rPr>
              <a:t>C</a:t>
            </a:r>
            <a:r>
              <a:rPr lang="en-US" sz="2800" baseline="-25000" dirty="0" smtClean="0">
                <a:latin typeface="Arial" charset="0"/>
                <a:sym typeface="Symbol" charset="2"/>
              </a:rPr>
              <a:t></a:t>
            </a:r>
            <a:r>
              <a:rPr lang="en-US" sz="2800" dirty="0" smtClean="0">
                <a:latin typeface="Arial" charset="0"/>
                <a:cs typeface="Arial" charset="0"/>
              </a:rPr>
              <a:t>—C–N) in the range </a:t>
            </a:r>
            <a:r>
              <a:rPr lang="en-US" sz="2800" dirty="0" smtClean="0">
                <a:latin typeface="Arial" charset="0"/>
              </a:rPr>
              <a:t>(</a:t>
            </a:r>
            <a:r>
              <a:rPr lang="en-US" sz="2800" dirty="0" smtClean="0">
                <a:latin typeface="Symbol" charset="2"/>
              </a:rPr>
              <a:t>  90</a:t>
            </a:r>
            <a:r>
              <a:rPr lang="en-US" sz="2800" dirty="0" smtClean="0">
                <a:latin typeface="Symbol" charset="2"/>
                <a:sym typeface="Symbol" charset="2"/>
              </a:rPr>
              <a:t> &lt; </a:t>
            </a:r>
            <a:r>
              <a:rPr lang="en-US" sz="2800" dirty="0" smtClean="0">
                <a:latin typeface="Symbol" charset="2"/>
              </a:rPr>
              <a:t>y &lt;  180</a:t>
            </a:r>
            <a:r>
              <a:rPr lang="en-US" sz="2800" dirty="0" smtClean="0">
                <a:latin typeface="Symbol" charset="2"/>
                <a:sym typeface="Symbol" charset="2"/>
              </a:rPr>
              <a:t>)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The planarity of the peptide bond and tetrahedral geometry of the </a:t>
            </a:r>
            <a:r>
              <a:rPr lang="en-US" sz="2800" dirty="0" smtClean="0">
                <a:latin typeface="Arial" charset="0"/>
                <a:sym typeface="Symbol" charset="2"/>
              </a:rPr>
              <a:t>-carbon create a 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  <a:sym typeface="Symbol" charset="2"/>
              </a:rPr>
              <a:t>pleated sheet-like</a:t>
            </a:r>
            <a:r>
              <a:rPr lang="en-US" sz="2800" dirty="0" smtClean="0">
                <a:latin typeface="Arial" charset="0"/>
                <a:sym typeface="Symbol" charset="2"/>
              </a:rPr>
              <a:t> structure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Sheet-like arrangement of backbone is held together by hydrogen bonds between the 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more distal</a:t>
            </a:r>
            <a:r>
              <a:rPr lang="en-US" sz="2800" dirty="0" smtClean="0">
                <a:latin typeface="Arial" charset="0"/>
              </a:rPr>
              <a:t> backbone amides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Side chains protrude from the sheet alternating in up and down direction</a:t>
            </a:r>
            <a:endParaRPr lang="en-US" sz="2800" dirty="0" smtClean="0">
              <a:latin typeface="Symbol" charset="2"/>
              <a:sym typeface="Symbol" charset="2"/>
            </a:endParaRP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>
            <a:off x="533400" y="1066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Parallel and Antiparallel </a:t>
            </a:r>
            <a:r>
              <a:rPr lang="en-US" smtClean="0">
                <a:solidFill>
                  <a:srgbClr val="2FB0DC"/>
                </a:solidFill>
                <a:latin typeface="Symbol" charset="2"/>
              </a:rPr>
              <a:t>b </a:t>
            </a:r>
            <a:r>
              <a:rPr lang="en-US" smtClean="0">
                <a:solidFill>
                  <a:srgbClr val="2FB0DC"/>
                </a:solidFill>
              </a:rPr>
              <a:t>Sheets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371600"/>
            <a:ext cx="8077200" cy="53340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Parallel or antiparallel</a:t>
            </a:r>
            <a:r>
              <a:rPr lang="en-US" sz="2800" smtClean="0">
                <a:latin typeface="Arial" charset="0"/>
              </a:rPr>
              <a:t> orientation of two chains within a sheet are possible</a:t>
            </a:r>
            <a:r>
              <a:rPr lang="en-US" sz="2800" smtClean="0">
                <a:solidFill>
                  <a:srgbClr val="FB0906"/>
                </a:solidFill>
                <a:latin typeface="Arial" charset="0"/>
              </a:rPr>
              <a:t> </a:t>
            </a:r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en-US" sz="2800" smtClean="0">
                <a:latin typeface="Arial" charset="0"/>
              </a:rPr>
              <a:t>In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parallel</a:t>
            </a:r>
            <a:r>
              <a:rPr lang="en-US" sz="2800" smtClean="0">
                <a:latin typeface="Arial" charset="0"/>
              </a:rPr>
              <a:t> </a:t>
            </a:r>
            <a:r>
              <a:rPr lang="en-US" sz="2800" smtClean="0">
                <a:latin typeface="Symbol" charset="2"/>
              </a:rPr>
              <a:t>b</a:t>
            </a:r>
            <a:r>
              <a:rPr lang="en-US" sz="2800" smtClean="0">
                <a:latin typeface="Arial" charset="0"/>
              </a:rPr>
              <a:t> sheets the H-bonded strands run in the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same direction</a:t>
            </a:r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en-US" sz="2800" smtClean="0">
                <a:latin typeface="Arial" charset="0"/>
              </a:rPr>
              <a:t>In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antiparallel </a:t>
            </a:r>
            <a:r>
              <a:rPr lang="en-US" sz="2800" smtClean="0">
                <a:latin typeface="Symbol" charset="2"/>
              </a:rPr>
              <a:t>b</a:t>
            </a:r>
            <a:r>
              <a:rPr lang="en-US" sz="2800" smtClean="0">
                <a:latin typeface="Arial" charset="0"/>
              </a:rPr>
              <a:t> sheets the H-bonded strands run in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opposite directions</a:t>
            </a:r>
            <a:r>
              <a:rPr lang="en-US" sz="2800" smtClean="0">
                <a:latin typeface="Arial" charset="0"/>
              </a:rPr>
              <a:t> </a:t>
            </a:r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endParaRPr lang="en-US" sz="2800" smtClean="0">
              <a:latin typeface="Arial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533400" y="1066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Circular Dichroism (CD) Analysis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839200" cy="51054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</a:rPr>
              <a:t>CD measures the molar absorption difference </a:t>
            </a:r>
            <a:r>
              <a:rPr lang="en-US" sz="2800" smtClean="0">
                <a:latin typeface="Arial" charset="0"/>
                <a:sym typeface="Symbol" charset="2"/>
              </a:rPr>
              <a:t></a:t>
            </a:r>
            <a:r>
              <a:rPr lang="en-US" sz="2800" smtClean="0">
                <a:latin typeface="Arial" charset="0"/>
              </a:rPr>
              <a:t> of left- and right-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circularly polarized light: </a:t>
            </a:r>
            <a:r>
              <a:rPr lang="en-US" sz="2800" smtClean="0">
                <a:latin typeface="Arial" charset="0"/>
                <a:sym typeface="Symbol" charset="2"/>
              </a:rPr>
              <a:t> = </a:t>
            </a:r>
            <a:r>
              <a:rPr lang="en-US" sz="2800" baseline="-25000" smtClean="0">
                <a:latin typeface="Arial" charset="0"/>
                <a:sym typeface="Symbol" charset="2"/>
              </a:rPr>
              <a:t>L</a:t>
            </a:r>
            <a:r>
              <a:rPr lang="en-US" sz="2800" smtClean="0">
                <a:latin typeface="Arial" charset="0"/>
                <a:sym typeface="Symbol" charset="2"/>
              </a:rPr>
              <a:t> </a:t>
            </a:r>
            <a:r>
              <a:rPr lang="en-US" sz="2800" smtClean="0">
                <a:latin typeface="Arial" charset="0"/>
                <a:cs typeface="Arial" charset="0"/>
                <a:sym typeface="Symbol" charset="2"/>
              </a:rPr>
              <a:t>– </a:t>
            </a:r>
            <a:r>
              <a:rPr lang="en-US" sz="2800" smtClean="0">
                <a:latin typeface="Arial" charset="0"/>
                <a:sym typeface="Symbol" charset="2"/>
              </a:rPr>
              <a:t></a:t>
            </a:r>
            <a:r>
              <a:rPr lang="en-US" sz="2800" baseline="-25000" smtClean="0">
                <a:latin typeface="Arial" charset="0"/>
                <a:sym typeface="Symbol" charset="2"/>
              </a:rPr>
              <a:t>R</a:t>
            </a:r>
            <a:r>
              <a:rPr lang="en-US" sz="2800" smtClean="0">
                <a:latin typeface="Arial" charset="0"/>
              </a:rPr>
              <a:t> 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Chromophores in the chiral environment</a:t>
            </a:r>
            <a:r>
              <a:rPr lang="en-US" sz="2800" smtClean="0">
                <a:latin typeface="Arial" charset="0"/>
              </a:rPr>
              <a:t> produce characteristic signals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</a:rPr>
              <a:t>CD signals from peptide bonds depend on the chain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conformation</a:t>
            </a:r>
            <a:r>
              <a:rPr lang="en-US" sz="2800" smtClean="0"/>
              <a:t>  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>
            <a:off x="5334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 </a:t>
            </a:r>
            <a:r>
              <a:rPr lang="en-US" smtClean="0">
                <a:solidFill>
                  <a:srgbClr val="2FB0DC"/>
                </a:solidFill>
                <a:latin typeface="Symbol" charset="2"/>
              </a:rPr>
              <a:t>b </a:t>
            </a:r>
            <a:r>
              <a:rPr lang="en-US" smtClean="0">
                <a:solidFill>
                  <a:srgbClr val="2FB0DC"/>
                </a:solidFill>
              </a:rPr>
              <a:t>Turns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066800"/>
            <a:ext cx="86106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800" dirty="0" smtClean="0">
                <a:latin typeface="Symbol" charset="2"/>
              </a:rPr>
              <a:t>b</a:t>
            </a:r>
            <a:r>
              <a:rPr lang="en-US" sz="2800" dirty="0" smtClean="0">
                <a:latin typeface="Arial" charset="0"/>
              </a:rPr>
              <a:t>-turns occur frequently whenever strands in </a:t>
            </a:r>
            <a:r>
              <a:rPr lang="en-US" sz="2800" dirty="0" smtClean="0">
                <a:latin typeface="Symbol" charset="2"/>
              </a:rPr>
              <a:t>b</a:t>
            </a:r>
            <a:r>
              <a:rPr lang="en-US" sz="2800" dirty="0" smtClean="0">
                <a:latin typeface="Arial" charset="0"/>
              </a:rPr>
              <a:t> sheets change the direction 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The 180° turn is accomplished over four amino acids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The turn is stabilized by a hydrogen bond from a carbonyl oxygen to amide proton three residues down the sequence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err="1" smtClean="0">
                <a:solidFill>
                  <a:srgbClr val="0F1AFF"/>
                </a:solidFill>
                <a:latin typeface="Arial" charset="0"/>
              </a:rPr>
              <a:t>Proline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in position 2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or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F1AFF"/>
                </a:solidFill>
                <a:latin typeface="Arial" charset="0"/>
              </a:rPr>
              <a:t>glycine</a:t>
            </a:r>
            <a:r>
              <a:rPr lang="en-US" sz="2800" dirty="0" smtClean="0">
                <a:latin typeface="Arial" charset="0"/>
              </a:rPr>
              <a:t> in position 3 are common in </a:t>
            </a:r>
            <a:r>
              <a:rPr lang="en-US" sz="2800" dirty="0" smtClean="0">
                <a:latin typeface="Symbol" charset="2"/>
              </a:rPr>
              <a:t>b</a:t>
            </a:r>
            <a:r>
              <a:rPr lang="en-US" sz="2800" dirty="0" smtClean="0">
                <a:latin typeface="Arial" charset="0"/>
              </a:rPr>
              <a:t>-turns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Proline Isomers</a:t>
            </a:r>
          </a:p>
        </p:txBody>
      </p:sp>
      <p:sp>
        <p:nvSpPr>
          <p:cNvPr id="66563" name="Rectangle 9"/>
          <p:cNvSpPr>
            <a:spLocks noChangeArrowheads="1"/>
          </p:cNvSpPr>
          <p:nvPr/>
        </p:nvSpPr>
        <p:spPr bwMode="auto">
          <a:xfrm>
            <a:off x="228600" y="1295400"/>
            <a:ext cx="8763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Most peptide bonds </a:t>
            </a:r>
            <a:r>
              <a:rPr lang="en-US" sz="2800">
                <a:solidFill>
                  <a:srgbClr val="0F1AFF"/>
                </a:solidFill>
                <a:latin typeface="Arial" charset="0"/>
              </a:rPr>
              <a:t>not involving proline</a:t>
            </a:r>
            <a:r>
              <a:rPr lang="en-US" sz="2800">
                <a:latin typeface="Arial" charset="0"/>
              </a:rPr>
              <a:t> are in the trans configuration (&gt;99.95%)  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For peptide bonds </a:t>
            </a:r>
            <a:r>
              <a:rPr lang="en-US" sz="2800">
                <a:solidFill>
                  <a:srgbClr val="0F1AFF"/>
                </a:solidFill>
                <a:latin typeface="Arial" charset="0"/>
              </a:rPr>
              <a:t>involving proline</a:t>
            </a:r>
            <a:r>
              <a:rPr lang="en-US" sz="2800">
                <a:latin typeface="Arial" charset="0"/>
              </a:rPr>
              <a:t>, about 6% are in the cis configuration.  Most of this 6% involve </a:t>
            </a:r>
            <a:r>
              <a:rPr lang="en-US" sz="2800">
                <a:latin typeface="Symbol" charset="2"/>
              </a:rPr>
              <a:t>b</a:t>
            </a:r>
            <a:r>
              <a:rPr lang="en-US" sz="2800">
                <a:latin typeface="Arial" charset="0"/>
              </a:rPr>
              <a:t>-turns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Proline isomerization is catalyzed by proline isomerases</a:t>
            </a: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ChangeArrowheads="1"/>
          </p:cNvSpPr>
          <p:nvPr/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1" hangingPunct="1"/>
            <a:endParaRPr lang="tr-TR" sz="4400">
              <a:latin typeface="Arial" charset="0"/>
            </a:endParaRPr>
          </a:p>
        </p:txBody>
      </p:sp>
      <p:sp>
        <p:nvSpPr>
          <p:cNvPr id="69635" name="Text Box 8"/>
          <p:cNvSpPr txBox="1">
            <a:spLocks noChangeArrowheads="1"/>
          </p:cNvSpPr>
          <p:nvPr/>
        </p:nvSpPr>
        <p:spPr bwMode="auto">
          <a:xfrm>
            <a:off x="228600" y="1295400"/>
            <a:ext cx="85344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5425" indent="-225425" eaLnBrk="1" hangingPunct="1">
              <a:buFontTx/>
              <a:buChar char="•"/>
            </a:pPr>
            <a:r>
              <a:rPr lang="en-US" sz="2800" dirty="0">
                <a:latin typeface="Arial" charset="0"/>
              </a:rPr>
              <a:t>Tertiary structure refers to the overall spatial arrangement of atoms in a polypeptide chain or in a protein</a:t>
            </a:r>
          </a:p>
          <a:p>
            <a:pPr marL="225425" indent="-225425" eaLnBrk="1" hangingPunct="1">
              <a:buFontTx/>
              <a:buChar char="•"/>
            </a:pPr>
            <a:r>
              <a:rPr lang="en-US" sz="2800" dirty="0">
                <a:latin typeface="Arial" charset="0"/>
              </a:rPr>
              <a:t>One can distinguish two major classes</a:t>
            </a:r>
          </a:p>
          <a:p>
            <a:pPr lvl="1" eaLnBrk="1" hangingPunct="1">
              <a:buFontTx/>
              <a:buChar char="–"/>
            </a:pPr>
            <a:r>
              <a:rPr lang="en-US" sz="2800" dirty="0">
                <a:latin typeface="Arial" charset="0"/>
              </a:rPr>
              <a:t> fibrous proteins</a:t>
            </a:r>
          </a:p>
          <a:p>
            <a:pPr lvl="2" eaLnBrk="1" hangingPunct="1"/>
            <a:r>
              <a:rPr lang="en-US" sz="2800" dirty="0">
                <a:latin typeface="Arial" charset="0"/>
              </a:rPr>
              <a:t> </a:t>
            </a:r>
            <a:r>
              <a:rPr lang="en-US" sz="2800" dirty="0">
                <a:latin typeface="Arial" charset="0"/>
                <a:cs typeface="Arial" charset="0"/>
              </a:rPr>
              <a:t>¤ typically insoluble; made from a single secondary structure</a:t>
            </a:r>
          </a:p>
          <a:p>
            <a:pPr lvl="1" eaLnBrk="1" hangingPunct="1">
              <a:buFontTx/>
              <a:buChar char="–"/>
            </a:pPr>
            <a:r>
              <a:rPr lang="en-US" sz="2800" dirty="0">
                <a:latin typeface="Arial" charset="0"/>
                <a:cs typeface="Arial" charset="0"/>
              </a:rPr>
              <a:t> globular proteins</a:t>
            </a:r>
          </a:p>
          <a:p>
            <a:pPr lvl="2" eaLnBrk="1" hangingPunct="1">
              <a:buFontTx/>
              <a:buChar char="¤"/>
            </a:pPr>
            <a:r>
              <a:rPr lang="en-US" sz="2800" dirty="0">
                <a:latin typeface="Arial" charset="0"/>
                <a:cs typeface="Arial" charset="0"/>
              </a:rPr>
              <a:t> water-soluble globular proteins</a:t>
            </a:r>
          </a:p>
          <a:p>
            <a:pPr lvl="2" eaLnBrk="1" hangingPunct="1">
              <a:buFontTx/>
              <a:buChar char="¤"/>
            </a:pPr>
            <a:r>
              <a:rPr lang="en-US" sz="2800" dirty="0">
                <a:latin typeface="Arial" charset="0"/>
                <a:cs typeface="Arial" charset="0"/>
              </a:rPr>
              <a:t> lipid-soluble </a:t>
            </a:r>
            <a:r>
              <a:rPr lang="en-US" sz="2800" dirty="0" err="1">
                <a:latin typeface="Arial" charset="0"/>
                <a:cs typeface="Arial" charset="0"/>
              </a:rPr>
              <a:t>membraneous</a:t>
            </a:r>
            <a:r>
              <a:rPr lang="en-US" sz="2800" dirty="0">
                <a:latin typeface="Arial" charset="0"/>
                <a:cs typeface="Arial" charset="0"/>
              </a:rPr>
              <a:t> proteins</a:t>
            </a:r>
          </a:p>
          <a:p>
            <a:pPr marL="225425" indent="-225425" algn="ctr" eaLnBrk="1" hangingPunct="1"/>
            <a:endParaRPr lang="en-US" sz="2800" dirty="0">
              <a:latin typeface="Arial" charset="0"/>
              <a:cs typeface="Arial" charset="0"/>
            </a:endParaRPr>
          </a:p>
        </p:txBody>
      </p:sp>
      <p:sp>
        <p:nvSpPr>
          <p:cNvPr id="69636" name="Rectangle 9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Protein Tertiary Structure</a:t>
            </a:r>
          </a:p>
        </p:txBody>
      </p:sp>
      <p:sp>
        <p:nvSpPr>
          <p:cNvPr id="69637" name="Line 4"/>
          <p:cNvSpPr>
            <a:spLocks noChangeShapeType="1"/>
          </p:cNvSpPr>
          <p:nvPr/>
        </p:nvSpPr>
        <p:spPr bwMode="auto">
          <a:xfrm>
            <a:off x="5334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Structure of Proteins</a:t>
            </a:r>
          </a:p>
        </p:txBody>
      </p:sp>
      <p:sp>
        <p:nvSpPr>
          <p:cNvPr id="235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763000" cy="55626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charset="0"/>
              </a:rPr>
              <a:t>Unlike most organic polymers, protein molecules adopt a specific 3-dimensional conformation in the aqueous solution.  </a:t>
            </a:r>
          </a:p>
          <a:p>
            <a:pPr eaLnBrk="1" hangingPunct="1"/>
            <a:r>
              <a:rPr lang="en-US" sz="2800" dirty="0" smtClean="0">
                <a:latin typeface="Arial" charset="0"/>
              </a:rPr>
              <a:t>This structure is able to fulfill a specific 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biological function</a:t>
            </a:r>
          </a:p>
          <a:p>
            <a:pPr eaLnBrk="1" hangingPunct="1"/>
            <a:r>
              <a:rPr lang="en-US" sz="2800" dirty="0" smtClean="0">
                <a:latin typeface="Arial" charset="0"/>
              </a:rPr>
              <a:t>This structure is called the 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native fold</a:t>
            </a:r>
          </a:p>
          <a:p>
            <a:pPr eaLnBrk="1" hangingPunct="1"/>
            <a:r>
              <a:rPr lang="en-US" sz="2800" dirty="0" smtClean="0">
                <a:latin typeface="Arial" charset="0"/>
              </a:rPr>
              <a:t>The native fold has 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a large number of favorable interactions</a:t>
            </a:r>
            <a:r>
              <a:rPr lang="en-US" sz="2800" dirty="0" smtClean="0">
                <a:latin typeface="Arial" charset="0"/>
              </a:rPr>
              <a:t> within the protein</a:t>
            </a:r>
          </a:p>
          <a:p>
            <a:pPr eaLnBrk="1" hangingPunct="1"/>
            <a:r>
              <a:rPr lang="en-US" sz="2800" dirty="0" smtClean="0">
                <a:latin typeface="Arial" charset="0"/>
              </a:rPr>
              <a:t>There is a </a:t>
            </a:r>
            <a:r>
              <a:rPr lang="en-US" sz="2800" dirty="0" smtClean="0">
                <a:solidFill>
                  <a:srgbClr val="FB0906"/>
                </a:solidFill>
                <a:latin typeface="Arial" charset="0"/>
              </a:rPr>
              <a:t>cost in conformational entropy</a:t>
            </a:r>
            <a:r>
              <a:rPr lang="en-US" sz="2800" dirty="0" smtClean="0">
                <a:latin typeface="Arial" charset="0"/>
              </a:rPr>
              <a:t> of folding the protein into one specific native fold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6096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Favorable Interactions in Proteins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82000" cy="5410200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solidFill>
                  <a:srgbClr val="1116F0"/>
                </a:solidFill>
                <a:latin typeface="Arial" charset="0"/>
              </a:rPr>
              <a:t>Hydrophobic effect</a:t>
            </a:r>
          </a:p>
          <a:p>
            <a:pPr lvl="1" eaLnBrk="1" hangingPunct="1"/>
            <a:r>
              <a:rPr lang="en-US" sz="2000" dirty="0" smtClean="0">
                <a:latin typeface="Arial" charset="0"/>
              </a:rPr>
              <a:t>Release of water molecules from the structured </a:t>
            </a:r>
            <a:r>
              <a:rPr lang="en-US" sz="2000" dirty="0" err="1" smtClean="0">
                <a:latin typeface="Arial" charset="0"/>
              </a:rPr>
              <a:t>solvation</a:t>
            </a:r>
            <a:r>
              <a:rPr lang="en-US" sz="2000" dirty="0" smtClean="0">
                <a:latin typeface="Arial" charset="0"/>
              </a:rPr>
              <a:t> layer around the molecule as protein folds increases the net entropy</a:t>
            </a:r>
          </a:p>
          <a:p>
            <a:pPr eaLnBrk="1" hangingPunct="1"/>
            <a:r>
              <a:rPr lang="en-US" sz="2400" b="1" dirty="0" smtClean="0">
                <a:solidFill>
                  <a:srgbClr val="1116F0"/>
                </a:solidFill>
                <a:latin typeface="Arial" charset="0"/>
              </a:rPr>
              <a:t>Hydrogen bonds</a:t>
            </a:r>
            <a:endParaRPr lang="en-US" sz="2400" dirty="0" smtClean="0">
              <a:solidFill>
                <a:srgbClr val="1116F0"/>
              </a:solidFill>
              <a:latin typeface="Arial" charset="0"/>
            </a:endParaRPr>
          </a:p>
          <a:p>
            <a:pPr lvl="1" eaLnBrk="1" hangingPunct="1"/>
            <a:r>
              <a:rPr lang="en-US" sz="2000" dirty="0" smtClean="0">
                <a:latin typeface="Arial" charset="0"/>
              </a:rPr>
              <a:t>Interaction of N-</a:t>
            </a:r>
            <a:r>
              <a:rPr lang="en-US" sz="2000" dirty="0" smtClean="0">
                <a:solidFill>
                  <a:srgbClr val="0F1AFF"/>
                </a:solidFill>
                <a:latin typeface="Arial" charset="0"/>
              </a:rPr>
              <a:t>H</a:t>
            </a:r>
            <a:r>
              <a:rPr lang="en-US" sz="2000" dirty="0" smtClean="0">
                <a:latin typeface="Arial" charset="0"/>
              </a:rPr>
              <a:t> and C=</a:t>
            </a:r>
            <a:r>
              <a:rPr lang="en-US" sz="2000" dirty="0" smtClean="0">
                <a:solidFill>
                  <a:srgbClr val="FB0906"/>
                </a:solidFill>
                <a:latin typeface="Arial" charset="0"/>
              </a:rPr>
              <a:t>O</a:t>
            </a:r>
            <a:r>
              <a:rPr lang="en-US" sz="2000" dirty="0" smtClean="0">
                <a:latin typeface="Arial" charset="0"/>
              </a:rPr>
              <a:t> of the peptide bond leads to local regular structures such as </a:t>
            </a:r>
            <a:r>
              <a:rPr lang="en-US" sz="2000" dirty="0" smtClean="0">
                <a:latin typeface="Arial" charset="0"/>
                <a:sym typeface="Symbol" charset="2"/>
              </a:rPr>
              <a:t>-helixes and -sheets</a:t>
            </a:r>
            <a:r>
              <a:rPr lang="en-US" sz="2000" dirty="0" smtClean="0">
                <a:latin typeface="Arial" charset="0"/>
              </a:rPr>
              <a:t>  </a:t>
            </a:r>
          </a:p>
          <a:p>
            <a:pPr eaLnBrk="1" hangingPunct="1"/>
            <a:r>
              <a:rPr lang="en-US" sz="2400" b="1" dirty="0" smtClean="0">
                <a:solidFill>
                  <a:srgbClr val="1116F0"/>
                </a:solidFill>
                <a:latin typeface="Arial" charset="0"/>
              </a:rPr>
              <a:t>London dispersion </a:t>
            </a:r>
          </a:p>
          <a:p>
            <a:pPr lvl="1" eaLnBrk="1" hangingPunct="1"/>
            <a:r>
              <a:rPr lang="en-US" sz="2000" dirty="0" smtClean="0">
                <a:latin typeface="Arial" charset="0"/>
              </a:rPr>
              <a:t>Medium-range weak attraction between all atoms contributes significantly to the stability in the interior of the protein</a:t>
            </a:r>
          </a:p>
          <a:p>
            <a:pPr eaLnBrk="1" hangingPunct="1"/>
            <a:r>
              <a:rPr lang="en-US" sz="2400" b="1" dirty="0" smtClean="0">
                <a:solidFill>
                  <a:srgbClr val="1116F0"/>
                </a:solidFill>
                <a:latin typeface="Arial" charset="0"/>
              </a:rPr>
              <a:t>Electrostatic interactions</a:t>
            </a:r>
          </a:p>
          <a:p>
            <a:pPr lvl="1" eaLnBrk="1" hangingPunct="1"/>
            <a:r>
              <a:rPr lang="en-US" sz="2000" dirty="0" smtClean="0">
                <a:latin typeface="Arial" charset="0"/>
              </a:rPr>
              <a:t>Long-range strong interactions between permanently charged groups</a:t>
            </a:r>
          </a:p>
          <a:p>
            <a:pPr lvl="1" eaLnBrk="1" hangingPunct="1"/>
            <a:r>
              <a:rPr lang="en-US" sz="2000" dirty="0" smtClean="0">
                <a:latin typeface="Arial" charset="0"/>
              </a:rPr>
              <a:t>Salt-bridges, esp. buried in the hydrophobic environment strongly stabilize the protein</a:t>
            </a:r>
            <a:endParaRPr lang="en-US" sz="2000" b="1" dirty="0" smtClean="0">
              <a:solidFill>
                <a:srgbClr val="FB0906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400" dirty="0" smtClean="0">
              <a:solidFill>
                <a:srgbClr val="1116F0"/>
              </a:solidFill>
              <a:latin typeface="Arial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6096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Structure of the Peptide Bond</a:t>
            </a:r>
          </a:p>
        </p:txBody>
      </p:sp>
      <p:sp>
        <p:nvSpPr>
          <p:cNvPr id="27651" name="Rectangle 1027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219200"/>
            <a:ext cx="7467600" cy="5486400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Bef>
                <a:spcPct val="30000"/>
              </a:spcBef>
            </a:pPr>
            <a:r>
              <a:rPr lang="en-US" sz="2800" dirty="0" smtClean="0">
                <a:latin typeface="Arial" charset="0"/>
              </a:rPr>
              <a:t>Structure of the protein is partially dictated by the properties of the peptide bond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</a:pPr>
            <a:r>
              <a:rPr lang="en-US" sz="2800" dirty="0" smtClean="0">
                <a:latin typeface="Arial" charset="0"/>
              </a:rPr>
              <a:t>The peptide bond is a resonance hybrid of two canonical structures 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</a:pPr>
            <a:r>
              <a:rPr lang="en-US" sz="2800" dirty="0" smtClean="0">
                <a:latin typeface="Arial" charset="0"/>
              </a:rPr>
              <a:t>The resonance causes the peptide bonds</a:t>
            </a:r>
          </a:p>
          <a:p>
            <a:pPr lvl="1" eaLnBrk="1" hangingPunct="1">
              <a:lnSpc>
                <a:spcPct val="115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be less reactive compared to e.g. esters</a:t>
            </a:r>
          </a:p>
          <a:p>
            <a:pPr lvl="1" eaLnBrk="1" hangingPunct="1">
              <a:lnSpc>
                <a:spcPct val="115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be quite </a:t>
            </a:r>
            <a:r>
              <a:rPr lang="en-US" b="1" dirty="0" smtClean="0">
                <a:solidFill>
                  <a:srgbClr val="0F1AFF"/>
                </a:solidFill>
                <a:latin typeface="Arial" charset="0"/>
              </a:rPr>
              <a:t>rigid</a:t>
            </a:r>
            <a:r>
              <a:rPr lang="en-US" dirty="0" smtClean="0">
                <a:latin typeface="Arial" charset="0"/>
              </a:rPr>
              <a:t> and nearly </a:t>
            </a:r>
            <a:r>
              <a:rPr lang="en-US" b="1" dirty="0" smtClean="0">
                <a:solidFill>
                  <a:srgbClr val="0F1AFF"/>
                </a:solidFill>
                <a:latin typeface="Arial" charset="0"/>
              </a:rPr>
              <a:t>planar </a:t>
            </a:r>
          </a:p>
          <a:p>
            <a:pPr lvl="1" eaLnBrk="1" hangingPunct="1">
              <a:lnSpc>
                <a:spcPct val="115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exhibit large dipole moment in the favored trans configuration</a:t>
            </a:r>
            <a:endParaRPr lang="en-US" b="1" dirty="0" smtClean="0">
              <a:solidFill>
                <a:srgbClr val="0F1AFF"/>
              </a:solidFill>
              <a:latin typeface="Arial" charset="0"/>
            </a:endParaRP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The Rigid Peptide Plane and </a:t>
            </a:r>
            <a:br>
              <a:rPr lang="en-US" smtClean="0">
                <a:solidFill>
                  <a:srgbClr val="2FB0DC"/>
                </a:solidFill>
              </a:rPr>
            </a:br>
            <a:r>
              <a:rPr lang="en-US" smtClean="0">
                <a:solidFill>
                  <a:srgbClr val="2FB0DC"/>
                </a:solidFill>
              </a:rPr>
              <a:t>the Partially Free Rotations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447800"/>
            <a:ext cx="8458200" cy="50292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Rotation around the peptide bond is not permitted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Rotation around bonds connected to the alpha carbon is permitted  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smtClean="0">
                <a:solidFill>
                  <a:srgbClr val="0F1AFF"/>
                </a:solidFill>
                <a:latin typeface="Symbol" charset="2"/>
              </a:rPr>
              <a:t>f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(phi):</a:t>
            </a:r>
            <a:r>
              <a:rPr lang="en-US" sz="2800" dirty="0" smtClean="0">
                <a:latin typeface="Arial" charset="0"/>
              </a:rPr>
              <a:t> angle around the </a:t>
            </a:r>
            <a:r>
              <a:rPr lang="en-US" sz="2800" dirty="0" smtClean="0">
                <a:latin typeface="Arial" charset="0"/>
                <a:sym typeface="Symbol" charset="2"/>
              </a:rPr>
              <a:t>-</a:t>
            </a:r>
            <a:r>
              <a:rPr lang="en-US" sz="2800" dirty="0" smtClean="0">
                <a:latin typeface="Arial" charset="0"/>
              </a:rPr>
              <a:t>carbon</a:t>
            </a:r>
            <a:r>
              <a:rPr lang="en-US" sz="2800" dirty="0" smtClean="0">
                <a:latin typeface="Arial" charset="0"/>
                <a:cs typeface="Arial" charset="0"/>
              </a:rPr>
              <a:t>—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amide nitrogen </a:t>
            </a:r>
            <a:r>
              <a:rPr lang="en-US" sz="2800" dirty="0" smtClean="0">
                <a:latin typeface="Arial" charset="0"/>
              </a:rPr>
              <a:t>bond 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smtClean="0">
                <a:solidFill>
                  <a:srgbClr val="0F1AFF"/>
                </a:solidFill>
                <a:latin typeface="Symbol" charset="2"/>
              </a:rPr>
              <a:t>y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(psi):</a:t>
            </a:r>
            <a:r>
              <a:rPr lang="en-US" sz="2800" dirty="0" smtClean="0">
                <a:latin typeface="Arial" charset="0"/>
              </a:rPr>
              <a:t> angle around the </a:t>
            </a:r>
            <a:r>
              <a:rPr lang="en-US" sz="2800" dirty="0" smtClean="0">
                <a:latin typeface="Arial" charset="0"/>
                <a:sym typeface="Symbol" charset="2"/>
              </a:rPr>
              <a:t>-</a:t>
            </a:r>
            <a:r>
              <a:rPr lang="en-US" sz="2800" dirty="0" smtClean="0">
                <a:latin typeface="Arial" charset="0"/>
              </a:rPr>
              <a:t>carbon</a:t>
            </a:r>
            <a:r>
              <a:rPr lang="en-US" sz="2800" dirty="0" smtClean="0">
                <a:latin typeface="Arial" charset="0"/>
                <a:cs typeface="Arial" charset="0"/>
              </a:rPr>
              <a:t>—</a:t>
            </a:r>
            <a:r>
              <a:rPr lang="en-US" sz="2800" dirty="0" smtClean="0">
                <a:solidFill>
                  <a:schemeClr val="bg2"/>
                </a:solidFill>
                <a:latin typeface="Arial" charset="0"/>
              </a:rPr>
              <a:t>carbonyl carbon </a:t>
            </a:r>
            <a:r>
              <a:rPr lang="en-US" sz="2800" dirty="0" smtClean="0">
                <a:latin typeface="Arial" charset="0"/>
              </a:rPr>
              <a:t>bond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In a fully extended polypeptide, both </a:t>
            </a:r>
            <a:r>
              <a:rPr lang="en-US" sz="2800" dirty="0" smtClean="0">
                <a:latin typeface="Symbol" charset="2"/>
              </a:rPr>
              <a:t>y</a:t>
            </a:r>
            <a:r>
              <a:rPr lang="en-US" sz="2800" dirty="0" smtClean="0">
                <a:latin typeface="Arial" charset="0"/>
              </a:rPr>
              <a:t> and </a:t>
            </a:r>
            <a:r>
              <a:rPr lang="en-US" sz="2800" dirty="0" smtClean="0">
                <a:latin typeface="Symbol" charset="2"/>
              </a:rPr>
              <a:t>f</a:t>
            </a:r>
            <a:r>
              <a:rPr lang="en-US" sz="2800" dirty="0" smtClean="0">
                <a:latin typeface="Arial" charset="0"/>
              </a:rPr>
              <a:t> are 180°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5334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Distribution of </a:t>
            </a:r>
            <a:r>
              <a:rPr lang="en-US" smtClean="0">
                <a:solidFill>
                  <a:srgbClr val="2FB0DC"/>
                </a:solidFill>
                <a:latin typeface="Symbol" charset="2"/>
              </a:rPr>
              <a:t>f</a:t>
            </a:r>
            <a:r>
              <a:rPr lang="en-US" smtClean="0">
                <a:solidFill>
                  <a:srgbClr val="2FB0DC"/>
                </a:solidFill>
              </a:rPr>
              <a:t> and </a:t>
            </a:r>
            <a:r>
              <a:rPr lang="en-US" smtClean="0">
                <a:solidFill>
                  <a:srgbClr val="2FB0DC"/>
                </a:solidFill>
                <a:latin typeface="Symbol" charset="2"/>
              </a:rPr>
              <a:t>y</a:t>
            </a:r>
            <a:r>
              <a:rPr lang="en-US" smtClean="0">
                <a:solidFill>
                  <a:srgbClr val="2FB0DC"/>
                </a:solidFill>
              </a:rPr>
              <a:t> Dihedral Angles</a:t>
            </a:r>
            <a:r>
              <a:rPr lang="en-US" sz="2400" smtClean="0">
                <a:solidFill>
                  <a:srgbClr val="2FB0DC"/>
                </a:solidFill>
              </a:rPr>
              <a:t> </a:t>
            </a:r>
          </a:p>
        </p:txBody>
      </p:sp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304800" y="1447800"/>
            <a:ext cx="8458200" cy="520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en-US" dirty="0">
                <a:latin typeface="Arial" charset="0"/>
              </a:rPr>
              <a:t>Some </a:t>
            </a:r>
            <a:r>
              <a:rPr lang="en-US" dirty="0">
                <a:latin typeface="Symbol" charset="2"/>
              </a:rPr>
              <a:t>f</a:t>
            </a:r>
            <a:r>
              <a:rPr lang="en-US" dirty="0">
                <a:latin typeface="Arial" charset="0"/>
              </a:rPr>
              <a:t> and </a:t>
            </a:r>
            <a:r>
              <a:rPr lang="en-US" dirty="0">
                <a:latin typeface="Symbol" charset="2"/>
              </a:rPr>
              <a:t>y</a:t>
            </a:r>
            <a:r>
              <a:rPr lang="en-US" dirty="0">
                <a:latin typeface="Arial" charset="0"/>
              </a:rPr>
              <a:t> combinations are very unfavorable because of </a:t>
            </a:r>
            <a:r>
              <a:rPr lang="en-US" dirty="0" err="1">
                <a:solidFill>
                  <a:srgbClr val="FB0906"/>
                </a:solidFill>
                <a:latin typeface="Arial" charset="0"/>
              </a:rPr>
              <a:t>steric</a:t>
            </a:r>
            <a:r>
              <a:rPr lang="en-US" dirty="0">
                <a:solidFill>
                  <a:srgbClr val="FB0906"/>
                </a:solidFill>
                <a:latin typeface="Arial" charset="0"/>
              </a:rPr>
              <a:t> crowding</a:t>
            </a:r>
            <a:r>
              <a:rPr lang="en-US" dirty="0">
                <a:latin typeface="Arial" charset="0"/>
              </a:rPr>
              <a:t> of backbone atoms with other atoms in the backbone or side-chains </a:t>
            </a:r>
          </a:p>
          <a:p>
            <a:pPr marL="231775" indent="-231775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en-US" dirty="0">
                <a:latin typeface="Arial" charset="0"/>
              </a:rPr>
              <a:t>Some </a:t>
            </a:r>
            <a:r>
              <a:rPr lang="en-US" dirty="0">
                <a:latin typeface="Symbol" charset="2"/>
              </a:rPr>
              <a:t>f</a:t>
            </a:r>
            <a:r>
              <a:rPr lang="en-US" dirty="0">
                <a:latin typeface="Arial" charset="0"/>
              </a:rPr>
              <a:t> and </a:t>
            </a:r>
            <a:r>
              <a:rPr lang="en-US" dirty="0">
                <a:latin typeface="Symbol" charset="2"/>
              </a:rPr>
              <a:t>y</a:t>
            </a:r>
            <a:r>
              <a:rPr lang="en-US" dirty="0">
                <a:latin typeface="Arial" charset="0"/>
              </a:rPr>
              <a:t> combinations are more favorable because of chance to </a:t>
            </a:r>
            <a:r>
              <a:rPr lang="en-US" dirty="0">
                <a:solidFill>
                  <a:srgbClr val="0F1AFF"/>
                </a:solidFill>
                <a:latin typeface="Arial" charset="0"/>
              </a:rPr>
              <a:t>form favorable H-bonding interactions</a:t>
            </a:r>
            <a:r>
              <a:rPr lang="en-US" dirty="0">
                <a:latin typeface="Arial" charset="0"/>
              </a:rPr>
              <a:t> along the backbone</a:t>
            </a:r>
            <a:r>
              <a:rPr lang="en-US" dirty="0"/>
              <a:t> </a:t>
            </a:r>
          </a:p>
          <a:p>
            <a:pPr marL="231775" indent="-231775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en-US" b="1" dirty="0" err="1">
                <a:latin typeface="Arial" charset="0"/>
              </a:rPr>
              <a:t>Ramachandran</a:t>
            </a:r>
            <a:r>
              <a:rPr lang="en-US" b="1" dirty="0">
                <a:latin typeface="Arial" charset="0"/>
              </a:rPr>
              <a:t> plot shows the distribution of </a:t>
            </a:r>
            <a:r>
              <a:rPr lang="en-US" b="1" dirty="0">
                <a:latin typeface="Symbol" charset="2"/>
              </a:rPr>
              <a:t>f</a:t>
            </a:r>
            <a:r>
              <a:rPr lang="en-US" b="1" dirty="0">
                <a:latin typeface="Arial" charset="0"/>
              </a:rPr>
              <a:t> and </a:t>
            </a:r>
            <a:r>
              <a:rPr lang="en-US" b="1" dirty="0">
                <a:latin typeface="Symbol" charset="2"/>
              </a:rPr>
              <a:t>y</a:t>
            </a:r>
            <a:r>
              <a:rPr lang="en-US" b="1" dirty="0">
                <a:latin typeface="Arial" charset="0"/>
              </a:rPr>
              <a:t> dihedral angles that are found in a protein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en-US" b="1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shows the common secondary structure elements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en-US" dirty="0">
                <a:latin typeface="Arial" charset="0"/>
              </a:rPr>
              <a:t> reveals regions with unusual backbone structure</a:t>
            </a:r>
            <a:r>
              <a:rPr lang="en-US" sz="1400" dirty="0"/>
              <a:t> </a:t>
            </a:r>
          </a:p>
        </p:txBody>
      </p:sp>
      <p:sp>
        <p:nvSpPr>
          <p:cNvPr id="33797" name="Line 4"/>
          <p:cNvSpPr>
            <a:spLocks noChangeShapeType="1"/>
          </p:cNvSpPr>
          <p:nvPr/>
        </p:nvSpPr>
        <p:spPr bwMode="auto">
          <a:xfrm>
            <a:off x="5334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Ramachandran Plot</a:t>
            </a:r>
            <a:endParaRPr lang="en-US" sz="3600" smtClean="0">
              <a:solidFill>
                <a:srgbClr val="2FB0DC"/>
              </a:solidFill>
            </a:endParaRPr>
          </a:p>
        </p:txBody>
      </p:sp>
      <p:sp>
        <p:nvSpPr>
          <p:cNvPr id="35843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Secondary Structures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295400"/>
            <a:ext cx="8305800" cy="52578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Secondary structure refers to a local spatial arrangement of the polypeptide chain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Two regular arrangements are common: 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The </a:t>
            </a:r>
            <a:r>
              <a:rPr lang="en-US" sz="2800" b="1" dirty="0" smtClean="0">
                <a:solidFill>
                  <a:srgbClr val="0F1AFF"/>
                </a:solidFill>
                <a:latin typeface="Arial" charset="0"/>
                <a:sym typeface="Symbol" charset="2"/>
              </a:rPr>
              <a:t> </a:t>
            </a:r>
            <a:r>
              <a:rPr lang="en-US" sz="2800" b="1" dirty="0" smtClean="0">
                <a:solidFill>
                  <a:srgbClr val="0F1AFF"/>
                </a:solidFill>
                <a:latin typeface="Arial" charset="0"/>
              </a:rPr>
              <a:t>helix</a:t>
            </a:r>
            <a:endParaRPr lang="en-US" sz="2800" dirty="0" smtClean="0">
              <a:latin typeface="Arial" charset="0"/>
            </a:endParaRPr>
          </a:p>
          <a:p>
            <a:pPr lvl="1" eaLnBrk="1" hangingPunct="1">
              <a:lnSpc>
                <a:spcPct val="105000"/>
              </a:lnSpc>
            </a:pPr>
            <a:r>
              <a:rPr lang="en-US" sz="2400" dirty="0" smtClean="0">
                <a:latin typeface="Arial" charset="0"/>
              </a:rPr>
              <a:t>stabilized by hydrogen bonds between nearby residues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The </a:t>
            </a:r>
            <a:r>
              <a:rPr lang="en-US" sz="2800" b="1" dirty="0" smtClean="0">
                <a:solidFill>
                  <a:srgbClr val="0F1AFF"/>
                </a:solidFill>
                <a:latin typeface="Arial" charset="0"/>
                <a:sym typeface="Symbol" charset="2"/>
              </a:rPr>
              <a:t></a:t>
            </a:r>
            <a:r>
              <a:rPr lang="en-US" sz="2800" b="1" dirty="0" smtClean="0">
                <a:solidFill>
                  <a:srgbClr val="0F1AFF"/>
                </a:solidFill>
                <a:latin typeface="Arial" charset="0"/>
              </a:rPr>
              <a:t> sheet</a:t>
            </a:r>
          </a:p>
          <a:p>
            <a:pPr lvl="1" eaLnBrk="1" hangingPunct="1">
              <a:lnSpc>
                <a:spcPct val="105000"/>
              </a:lnSpc>
            </a:pPr>
            <a:r>
              <a:rPr lang="en-US" sz="2400" dirty="0" smtClean="0">
                <a:latin typeface="Arial" charset="0"/>
              </a:rPr>
              <a:t>stabilized by hydrogen bonds between adjacent segments that may not be nearby 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Irregular arrangement of the polypeptide chain is called the 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random coil </a:t>
            </a:r>
            <a:endParaRPr lang="en-US" sz="2800" b="1" dirty="0" smtClean="0">
              <a:solidFill>
                <a:srgbClr val="0F1AFF"/>
              </a:solidFill>
              <a:latin typeface="Arial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5334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The </a:t>
            </a:r>
            <a:r>
              <a:rPr lang="en-US" smtClean="0">
                <a:solidFill>
                  <a:srgbClr val="2FB0DC"/>
                </a:solidFill>
                <a:sym typeface="Symbol" charset="2"/>
              </a:rPr>
              <a:t></a:t>
            </a:r>
            <a:r>
              <a:rPr lang="en-US" smtClean="0">
                <a:solidFill>
                  <a:srgbClr val="2FB0DC"/>
                </a:solidFill>
              </a:rPr>
              <a:t> helix</a:t>
            </a:r>
          </a:p>
        </p:txBody>
      </p:sp>
      <p:sp>
        <p:nvSpPr>
          <p:cNvPr id="4198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219200"/>
            <a:ext cx="8305800" cy="53340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The backbone is more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compact</a:t>
            </a:r>
            <a:r>
              <a:rPr lang="en-US" sz="2800" smtClean="0">
                <a:latin typeface="Arial" charset="0"/>
              </a:rPr>
              <a:t> with the </a:t>
            </a:r>
            <a:r>
              <a:rPr lang="en-US" sz="2800" smtClean="0">
                <a:latin typeface="Symbol" charset="2"/>
              </a:rPr>
              <a:t>y</a:t>
            </a:r>
            <a:r>
              <a:rPr lang="en-US" sz="2800" smtClean="0">
                <a:latin typeface="Arial" charset="0"/>
              </a:rPr>
              <a:t> dihedral (N</a:t>
            </a:r>
            <a:r>
              <a:rPr lang="en-US" sz="2800" smtClean="0">
                <a:latin typeface="Arial" charset="0"/>
                <a:cs typeface="Arial" charset="0"/>
              </a:rPr>
              <a:t>–</a:t>
            </a:r>
            <a:r>
              <a:rPr lang="en-US" sz="2800" smtClean="0">
                <a:latin typeface="Arial" charset="0"/>
              </a:rPr>
              <a:t>C</a:t>
            </a:r>
            <a:r>
              <a:rPr lang="en-US" sz="2800" baseline="-25000" smtClean="0">
                <a:latin typeface="Arial" charset="0"/>
                <a:sym typeface="Symbol" charset="2"/>
              </a:rPr>
              <a:t></a:t>
            </a:r>
            <a:r>
              <a:rPr lang="en-US" sz="2800" smtClean="0">
                <a:latin typeface="Arial" charset="0"/>
                <a:cs typeface="Arial" charset="0"/>
              </a:rPr>
              <a:t>—C–N) in the range </a:t>
            </a:r>
            <a:r>
              <a:rPr lang="en-US" sz="2800" smtClean="0">
                <a:latin typeface="Arial" charset="0"/>
              </a:rPr>
              <a:t>(</a:t>
            </a:r>
            <a:r>
              <a:rPr lang="en-US" sz="2800" smtClean="0">
                <a:latin typeface="Symbol" charset="2"/>
              </a:rPr>
              <a:t>  0</a:t>
            </a:r>
            <a:r>
              <a:rPr lang="en-US" sz="2800" smtClean="0">
                <a:latin typeface="Symbol" charset="2"/>
                <a:sym typeface="Symbol" charset="2"/>
              </a:rPr>
              <a:t> &lt; </a:t>
            </a:r>
            <a:r>
              <a:rPr lang="en-US" sz="2800" smtClean="0">
                <a:latin typeface="Symbol" charset="2"/>
              </a:rPr>
              <a:t>y &lt;  -70</a:t>
            </a:r>
            <a:r>
              <a:rPr lang="en-US" sz="2800" smtClean="0">
                <a:latin typeface="Symbol" charset="2"/>
                <a:sym typeface="Symbol" charset="2"/>
              </a:rPr>
              <a:t>)</a:t>
            </a:r>
            <a:endParaRPr lang="en-US" sz="2800" smtClean="0">
              <a:latin typeface="Arial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Helical backbone is held together by hydrogen bonds between the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nearby</a:t>
            </a:r>
            <a:r>
              <a:rPr lang="en-US" sz="2800" smtClean="0">
                <a:latin typeface="Arial" charset="0"/>
              </a:rPr>
              <a:t> backbone amides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Right-handed helix</a:t>
            </a:r>
            <a:r>
              <a:rPr lang="en-US" sz="2800" smtClean="0">
                <a:latin typeface="Arial" charset="0"/>
              </a:rPr>
              <a:t> with 3.6 residues (5.4 </a:t>
            </a:r>
            <a:r>
              <a:rPr lang="en-US" sz="2800" smtClean="0">
                <a:latin typeface="Arial" charset="0"/>
                <a:cs typeface="Arial" charset="0"/>
              </a:rPr>
              <a:t>Å) </a:t>
            </a:r>
            <a:r>
              <a:rPr lang="en-US" sz="2800" smtClean="0">
                <a:latin typeface="Arial" charset="0"/>
              </a:rPr>
              <a:t>per turn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Peptide bonds are aligned roughly parallel with the helical axis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Side chains point out and are roughly perpendicular with the helical axis</a:t>
            </a:r>
          </a:p>
          <a:p>
            <a:pPr eaLnBrk="1" hangingPunct="1">
              <a:lnSpc>
                <a:spcPct val="105000"/>
              </a:lnSpc>
            </a:pPr>
            <a:endParaRPr lang="en-US" sz="2800" smtClean="0">
              <a:solidFill>
                <a:srgbClr val="0F1AFF"/>
              </a:solidFill>
              <a:latin typeface="Arial" charset="0"/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5334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1694</TotalTime>
  <Words>843</Words>
  <Application>Microsoft Office PowerPoint</Application>
  <PresentationFormat>Ekran Gösterisi (4:3)</PresentationFormat>
  <Paragraphs>91</Paragraphs>
  <Slides>16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Blank Presentation</vt:lpstr>
      <vt:lpstr>Proteins</vt:lpstr>
      <vt:lpstr>Structure of Proteins</vt:lpstr>
      <vt:lpstr>Favorable Interactions in Proteins</vt:lpstr>
      <vt:lpstr>Structure of the Peptide Bond</vt:lpstr>
      <vt:lpstr>The Rigid Peptide Plane and  the Partially Free Rotations</vt:lpstr>
      <vt:lpstr>Distribution of f and y Dihedral Angles </vt:lpstr>
      <vt:lpstr>Ramachandran Plot</vt:lpstr>
      <vt:lpstr>Secondary Structures</vt:lpstr>
      <vt:lpstr>The  helix</vt:lpstr>
      <vt:lpstr>Sequence Affects Helix Stability</vt:lpstr>
      <vt:lpstr> Sheets</vt:lpstr>
      <vt:lpstr>Parallel and Antiparallel b Sheets</vt:lpstr>
      <vt:lpstr>Circular Dichroism (CD) Analysis</vt:lpstr>
      <vt:lpstr> b Turns</vt:lpstr>
      <vt:lpstr>Proline Isomers</vt:lpstr>
      <vt:lpstr>Protein Tertiary Structure</vt:lpstr>
    </vt:vector>
  </TitlesOfParts>
  <Company>UCSB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 Proteins: Structure, Function, Folding</dc:title>
  <dc:subject>Biochemistry</dc:subject>
  <dc:creator>Dr. Kalju Kahn</dc:creator>
  <cp:lastModifiedBy>ASUSPC</cp:lastModifiedBy>
  <cp:revision>128</cp:revision>
  <dcterms:created xsi:type="dcterms:W3CDTF">2003-02-11T13:02:49Z</dcterms:created>
  <dcterms:modified xsi:type="dcterms:W3CDTF">2018-02-13T20:58:26Z</dcterms:modified>
</cp:coreProperties>
</file>