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58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9515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4650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7032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224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5109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580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0005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321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6580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053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4313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9060F-0FB0-4DE6-98BD-CB716BBAADBA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37C32-FE10-44C7-9805-97D51943DF9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106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02257" y="295644"/>
            <a:ext cx="3608553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GALVANIC BATTERIES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8924" y="980402"/>
            <a:ext cx="11536822" cy="65716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Devices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give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as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result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of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electrochemical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made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up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is,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those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turn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galvanic</a:t>
            </a:r>
            <a:r>
              <a:rPr lang="tr-TR" sz="3200" dirty="0">
                <a:cs typeface="Arial" panose="020B0604020202020204" pitchFamily="34" charset="0"/>
              </a:rPr>
              <a:t> </a:t>
            </a:r>
            <a:r>
              <a:rPr lang="tr-TR" sz="3200" dirty="0" err="1" smtClean="0">
                <a:cs typeface="Arial" panose="020B0604020202020204" pitchFamily="34" charset="0"/>
              </a:rPr>
              <a:t>batery</a:t>
            </a:r>
            <a:r>
              <a:rPr lang="tr-TR" sz="3200" dirty="0" smtClean="0"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3200" dirty="0" smtClean="0">
                <a:cs typeface="Arial" panose="020B0604020202020204" pitchFamily="34" charset="0"/>
              </a:rPr>
              <a:t>A </a:t>
            </a:r>
            <a:r>
              <a:rPr lang="tr-TR" sz="3200" dirty="0" err="1" smtClean="0">
                <a:cs typeface="Arial" panose="020B0604020202020204" pitchFamily="34" charset="0"/>
              </a:rPr>
              <a:t>batery</a:t>
            </a:r>
            <a:r>
              <a:rPr lang="tr-TR" sz="3200" dirty="0" smtClean="0">
                <a:cs typeface="Arial" panose="020B0604020202020204" pitchFamily="34" charset="0"/>
              </a:rPr>
              <a:t> is </a:t>
            </a:r>
            <a:r>
              <a:rPr lang="tr-TR" sz="3200" dirty="0" err="1" smtClean="0">
                <a:cs typeface="Arial" panose="020B0604020202020204" pitchFamily="34" charset="0"/>
              </a:rPr>
              <a:t>established</a:t>
            </a:r>
            <a:r>
              <a:rPr lang="tr-TR" sz="3200" dirty="0" smtClean="0">
                <a:cs typeface="Arial" panose="020B0604020202020204" pitchFamily="34" charset="0"/>
              </a:rPr>
              <a:t> </a:t>
            </a:r>
            <a:r>
              <a:rPr lang="tr-TR" sz="3200" dirty="0" err="1" smtClean="0">
                <a:cs typeface="Arial" panose="020B0604020202020204" pitchFamily="34" charset="0"/>
              </a:rPr>
              <a:t>with</a:t>
            </a:r>
            <a:r>
              <a:rPr lang="tr-TR" sz="3200" dirty="0" smtClean="0">
                <a:cs typeface="Arial" panose="020B0604020202020204" pitchFamily="34" charset="0"/>
              </a:rPr>
              <a:t> a Cu </a:t>
            </a:r>
            <a:r>
              <a:rPr lang="tr-TR" sz="3200" dirty="0" err="1" smtClean="0">
                <a:cs typeface="Arial" panose="020B0604020202020204" pitchFamily="34" charset="0"/>
              </a:rPr>
              <a:t>rod</a:t>
            </a:r>
            <a:r>
              <a:rPr lang="tr-TR" sz="3200" dirty="0" smtClean="0">
                <a:cs typeface="Arial" panose="020B0604020202020204" pitchFamily="34" charset="0"/>
              </a:rPr>
              <a:t> </a:t>
            </a:r>
            <a:r>
              <a:rPr lang="tr-TR" sz="3200" dirty="0" err="1" smtClean="0">
                <a:cs typeface="Arial" panose="020B0604020202020204" pitchFamily="34" charset="0"/>
              </a:rPr>
              <a:t>immerse</a:t>
            </a:r>
            <a:r>
              <a:rPr lang="tr-TR" sz="3200" dirty="0" smtClean="0">
                <a:cs typeface="Arial" panose="020B0604020202020204" pitchFamily="34" charset="0"/>
              </a:rPr>
              <a:t> </a:t>
            </a:r>
            <a:r>
              <a:rPr lang="tr-TR" sz="3200" dirty="0" err="1" smtClean="0">
                <a:cs typeface="Arial" panose="020B0604020202020204" pitchFamily="34" charset="0"/>
              </a:rPr>
              <a:t>into</a:t>
            </a:r>
            <a:r>
              <a:rPr lang="tr-TR" sz="3200" dirty="0" smtClean="0">
                <a:cs typeface="Arial" panose="020B0604020202020204" pitchFamily="34" charset="0"/>
              </a:rPr>
              <a:t> </a:t>
            </a:r>
            <a:r>
              <a:rPr lang="tr-TR" sz="3200" dirty="0" smtClean="0"/>
              <a:t>CuSO</a:t>
            </a:r>
            <a:r>
              <a:rPr lang="tr-TR" sz="3200" baseline="-25000" dirty="0" smtClean="0"/>
              <a:t>4 </a:t>
            </a:r>
            <a:r>
              <a:rPr lang="tr-TR" sz="3200" dirty="0" err="1" smtClean="0"/>
              <a:t>solution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a </a:t>
            </a:r>
            <a:r>
              <a:rPr lang="tr-TR" sz="3200" dirty="0" err="1" smtClean="0"/>
              <a:t>Zn</a:t>
            </a:r>
            <a:r>
              <a:rPr lang="tr-TR" sz="3200" dirty="0" smtClean="0"/>
              <a:t> </a:t>
            </a:r>
            <a:r>
              <a:rPr lang="tr-TR" sz="3200" dirty="0" err="1" smtClean="0"/>
              <a:t>rod</a:t>
            </a:r>
            <a:r>
              <a:rPr lang="tr-TR" sz="3200" dirty="0" smtClean="0"/>
              <a:t> </a:t>
            </a:r>
            <a:r>
              <a:rPr lang="tr-TR" sz="3200" dirty="0" err="1" smtClean="0"/>
              <a:t>immerse</a:t>
            </a:r>
            <a:r>
              <a:rPr lang="tr-TR" sz="3200" dirty="0" smtClean="0"/>
              <a:t> </a:t>
            </a:r>
            <a:r>
              <a:rPr lang="tr-TR" sz="3200" dirty="0" err="1" smtClean="0"/>
              <a:t>into</a:t>
            </a:r>
            <a:r>
              <a:rPr lang="tr-TR" sz="3200" dirty="0" smtClean="0"/>
              <a:t> </a:t>
            </a:r>
            <a:r>
              <a:rPr lang="tr-TR" sz="3200" dirty="0"/>
              <a:t>ZnSO</a:t>
            </a:r>
            <a:r>
              <a:rPr lang="tr-TR" sz="3200" baseline="-25000" dirty="0"/>
              <a:t>4</a:t>
            </a:r>
            <a:r>
              <a:rPr lang="tr-TR" sz="3200" dirty="0"/>
              <a:t>  </a:t>
            </a:r>
            <a:r>
              <a:rPr lang="tr-TR" sz="3200" dirty="0" err="1" smtClean="0"/>
              <a:t>solutions</a:t>
            </a:r>
            <a:r>
              <a:rPr lang="tr-TR" sz="3200" dirty="0" smtClean="0"/>
              <a:t>. </a:t>
            </a:r>
            <a:r>
              <a:rPr lang="tr-TR" sz="3200" dirty="0" err="1" smtClean="0"/>
              <a:t>If</a:t>
            </a:r>
            <a:r>
              <a:rPr lang="tr-TR" sz="3200" dirty="0" smtClean="0"/>
              <a:t> </a:t>
            </a:r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two</a:t>
            </a:r>
            <a:r>
              <a:rPr lang="tr-TR" sz="3200" dirty="0" smtClean="0"/>
              <a:t> </a:t>
            </a:r>
            <a:r>
              <a:rPr lang="tr-TR" sz="3200" dirty="0" err="1" smtClean="0"/>
              <a:t>rods</a:t>
            </a:r>
            <a:r>
              <a:rPr lang="tr-TR" sz="3200" dirty="0" smtClean="0"/>
              <a:t> </a:t>
            </a:r>
            <a:r>
              <a:rPr lang="tr-TR" sz="3200" dirty="0" err="1" smtClean="0"/>
              <a:t>bond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a </a:t>
            </a:r>
            <a:r>
              <a:rPr lang="tr-TR" sz="3200" dirty="0" err="1" smtClean="0"/>
              <a:t>wire</a:t>
            </a:r>
            <a:r>
              <a:rPr lang="tr-TR" sz="3200" dirty="0" smtClean="0"/>
              <a:t> </a:t>
            </a:r>
            <a:r>
              <a:rPr lang="tr-TR" sz="3200" dirty="0" err="1" smtClean="0"/>
              <a:t>each</a:t>
            </a:r>
            <a:r>
              <a:rPr lang="tr-TR" sz="3200" dirty="0" smtClean="0"/>
              <a:t> </a:t>
            </a:r>
            <a:r>
              <a:rPr lang="tr-TR" sz="3200" dirty="0" err="1" smtClean="0"/>
              <a:t>other</a:t>
            </a:r>
            <a:r>
              <a:rPr lang="tr-TR" sz="3200" dirty="0" smtClean="0"/>
              <a:t>, an </a:t>
            </a:r>
            <a:r>
              <a:rPr lang="tr-TR" sz="3200" dirty="0" err="1" smtClean="0"/>
              <a:t>electrical</a:t>
            </a:r>
            <a:r>
              <a:rPr lang="tr-TR" sz="3200" dirty="0" smtClean="0"/>
              <a:t> </a:t>
            </a:r>
            <a:r>
              <a:rPr lang="tr-TR" sz="3200" dirty="0" err="1" smtClean="0"/>
              <a:t>current</a:t>
            </a:r>
            <a:r>
              <a:rPr lang="tr-TR" sz="3200" dirty="0" smtClean="0"/>
              <a:t> </a:t>
            </a:r>
            <a:r>
              <a:rPr lang="tr-TR" sz="3200" dirty="0" err="1" smtClean="0"/>
              <a:t>could</a:t>
            </a:r>
            <a:r>
              <a:rPr lang="tr-TR" sz="3200" dirty="0" smtClean="0"/>
              <a:t> be </a:t>
            </a:r>
            <a:r>
              <a:rPr lang="tr-TR" sz="3200" dirty="0" err="1" smtClean="0"/>
              <a:t>observed</a:t>
            </a:r>
            <a:r>
              <a:rPr lang="tr-TR" sz="3200" dirty="0" smtClean="0"/>
              <a:t>. </a:t>
            </a:r>
            <a:r>
              <a:rPr lang="tr-TR" sz="3200" dirty="0" err="1" smtClean="0"/>
              <a:t>After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,  a </a:t>
            </a:r>
            <a:r>
              <a:rPr lang="tr-TR" sz="3200" dirty="0" err="1" smtClean="0"/>
              <a:t>thinning</a:t>
            </a:r>
            <a:r>
              <a:rPr lang="tr-TR" sz="3200" dirty="0" smtClean="0"/>
              <a:t> is </a:t>
            </a:r>
            <a:r>
              <a:rPr lang="tr-TR" sz="3200" dirty="0" err="1" smtClean="0"/>
              <a:t>observed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zinc</a:t>
            </a:r>
            <a:r>
              <a:rPr lang="tr-TR" sz="3200" dirty="0" smtClean="0"/>
              <a:t> </a:t>
            </a:r>
            <a:r>
              <a:rPr lang="tr-TR" sz="3200" dirty="0" err="1" smtClean="0"/>
              <a:t>rod</a:t>
            </a:r>
            <a:r>
              <a:rPr lang="tr-TR" sz="3200" dirty="0" smtClean="0"/>
              <a:t>, </a:t>
            </a:r>
            <a:r>
              <a:rPr lang="tr-TR" sz="3200" dirty="0" err="1" smtClean="0"/>
              <a:t>whereas</a:t>
            </a:r>
            <a:r>
              <a:rPr lang="tr-TR" sz="3200" dirty="0" smtClean="0"/>
              <a:t> a </a:t>
            </a:r>
            <a:r>
              <a:rPr lang="tr-TR" sz="3200" dirty="0" err="1" smtClean="0"/>
              <a:t>thickening</a:t>
            </a:r>
            <a:r>
              <a:rPr lang="tr-TR" sz="3200" dirty="0" smtClean="0"/>
              <a:t> </a:t>
            </a:r>
            <a:r>
              <a:rPr lang="tr-TR" sz="3200" dirty="0" err="1" smtClean="0"/>
              <a:t>occurs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cupper</a:t>
            </a:r>
            <a:r>
              <a:rPr lang="tr-TR" sz="3200" dirty="0" smtClean="0"/>
              <a:t> </a:t>
            </a:r>
            <a:r>
              <a:rPr lang="tr-TR" sz="3200" dirty="0" err="1" smtClean="0"/>
              <a:t>rod</a:t>
            </a:r>
            <a:r>
              <a:rPr lang="tr-TR" sz="3200" dirty="0" smtClean="0"/>
              <a:t>.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111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4836" y="525194"/>
            <a:ext cx="8880764" cy="435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The Daniel Cel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892" y="288357"/>
            <a:ext cx="10238508" cy="46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3293" y="-95746"/>
            <a:ext cx="11496395" cy="36933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metal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immersed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connected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each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generated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spontaneously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begin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Zn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Cu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automatically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difference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spontaneously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arises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43293" y="3702273"/>
            <a:ext cx="88477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tr-TR" sz="3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tr-TR" sz="3200" baseline="30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 Zn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+ 2e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      </a:t>
            </a:r>
            <a:r>
              <a:rPr lang="tr-TR" sz="3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Oxidation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  <a:tabLst>
                <a:tab pos="1620520" algn="l"/>
              </a:tabLst>
            </a:pP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+ 2e</a:t>
            </a:r>
            <a:r>
              <a:rPr lang="tr-TR" sz="32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tr-TR" sz="32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3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tr-TR" sz="3200" baseline="30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tr-TR" sz="3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Reduction</a:t>
            </a:r>
            <a:endParaRPr lang="tr-T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972781" y="5271933"/>
            <a:ext cx="5118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>
                <a:ea typeface="Calibri" panose="020F0502020204030204" pitchFamily="34" charset="0"/>
                <a:cs typeface="Arial" panose="020B0604020202020204" pitchFamily="34" charset="0"/>
              </a:rPr>
              <a:t>Zn</a:t>
            </a:r>
            <a:r>
              <a:rPr lang="tr-TR" sz="3200" baseline="30000" dirty="0" err="1"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tr-TR" sz="3200" dirty="0">
                <a:ea typeface="Calibri" panose="020F0502020204030204" pitchFamily="34" charset="0"/>
                <a:cs typeface="Arial" panose="020B0604020202020204" pitchFamily="34" charset="0"/>
              </a:rPr>
              <a:t> + Cu</a:t>
            </a:r>
            <a:r>
              <a:rPr lang="tr-TR" sz="3200" baseline="30000" dirty="0"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tr-TR" sz="3200" baseline="30000" dirty="0" smtClean="0"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tr-TR" sz="3200" baseline="-25000" dirty="0" smtClean="0"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3200" baseline="-25000" dirty="0" err="1" smtClean="0">
                <a:ea typeface="Calibri" panose="020F0502020204030204" pitchFamily="34" charset="0"/>
                <a:cs typeface="Arial" panose="020B0604020202020204" pitchFamily="34" charset="0"/>
              </a:rPr>
              <a:t>aq</a:t>
            </a:r>
            <a:r>
              <a:rPr lang="tr-TR" sz="3200" baseline="-25000" dirty="0" smtClean="0"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tr-TR" sz="32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3200" cap="all" dirty="0">
                <a:ea typeface="Calibri" panose="020F050202020403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</a:t>
            </a:r>
            <a:r>
              <a:rPr lang="tr-TR" sz="3200" dirty="0">
                <a:ea typeface="Calibri" panose="020F0502020204030204" pitchFamily="34" charset="0"/>
                <a:cs typeface="Arial" panose="020B0604020202020204" pitchFamily="34" charset="0"/>
              </a:rPr>
              <a:t>  Zn</a:t>
            </a:r>
            <a:r>
              <a:rPr lang="tr-TR" sz="3200" baseline="30000" dirty="0"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tr-TR" sz="3200" baseline="30000" dirty="0" smtClean="0"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tr-TR" sz="3200" baseline="-25000" dirty="0" smtClean="0"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3200" baseline="-25000" dirty="0" err="1" smtClean="0">
                <a:ea typeface="Calibri" panose="020F0502020204030204" pitchFamily="34" charset="0"/>
                <a:cs typeface="Arial" panose="020B0604020202020204" pitchFamily="34" charset="0"/>
              </a:rPr>
              <a:t>aq</a:t>
            </a:r>
            <a:r>
              <a:rPr lang="tr-TR" sz="3200" baseline="-25000" dirty="0" smtClean="0"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tr-TR" sz="32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tr-TR" sz="3200" dirty="0" err="1">
                <a:ea typeface="Calibri" panose="020F0502020204030204" pitchFamily="34" charset="0"/>
                <a:cs typeface="Arial" panose="020B0604020202020204" pitchFamily="34" charset="0"/>
              </a:rPr>
              <a:t>Cu</a:t>
            </a:r>
            <a:r>
              <a:rPr lang="tr-TR" sz="3200" baseline="30000" dirty="0" err="1"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tr-TR" sz="3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tr-TR" sz="3200" dirty="0">
              <a:cs typeface="Arial" panose="020B060402020202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30736" y="6076060"/>
            <a:ext cx="11690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 smtClean="0"/>
              <a:t>In</a:t>
            </a:r>
            <a:r>
              <a:rPr lang="tr-TR" sz="3200" dirty="0" smtClean="0"/>
              <a:t>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system</a:t>
            </a:r>
            <a:r>
              <a:rPr lang="tr-TR" sz="3200" dirty="0" smtClean="0"/>
              <a:t> </a:t>
            </a:r>
            <a:r>
              <a:rPr lang="tr-TR" sz="3200" dirty="0" err="1" smtClean="0"/>
              <a:t>Zn</a:t>
            </a:r>
            <a:r>
              <a:rPr lang="tr-TR" sz="3200" dirty="0" smtClean="0"/>
              <a:t> </a:t>
            </a:r>
            <a:r>
              <a:rPr lang="tr-TR" sz="3200" dirty="0" err="1" smtClean="0"/>
              <a:t>cell</a:t>
            </a:r>
            <a:r>
              <a:rPr lang="tr-TR" sz="3200" dirty="0" smtClean="0"/>
              <a:t> is </a:t>
            </a:r>
            <a:r>
              <a:rPr lang="tr-TR" sz="3200" dirty="0" err="1" smtClean="0"/>
              <a:t>anode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Cu </a:t>
            </a:r>
            <a:r>
              <a:rPr lang="tr-TR" sz="3200" dirty="0" err="1" smtClean="0"/>
              <a:t>cell</a:t>
            </a:r>
            <a:r>
              <a:rPr lang="tr-TR" sz="3200" dirty="0" smtClean="0"/>
              <a:t> is </a:t>
            </a:r>
            <a:r>
              <a:rPr lang="tr-TR" sz="3200" dirty="0" err="1" smtClean="0"/>
              <a:t>cathode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3407869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3289" y="3528"/>
            <a:ext cx="11810288" cy="14010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err="1"/>
              <a:t>T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sign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on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"-",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cathodical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sign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"+</a:t>
            </a:r>
            <a:r>
              <a:rPr lang="tr-TR" sz="3200" dirty="0"/>
              <a:t>"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different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electrolysis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cell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43963" y="776485"/>
            <a:ext cx="11810288" cy="28783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3200" dirty="0" err="1">
                <a:cs typeface="Arial" panose="020B0604020202020204" pitchFamily="34" charset="0"/>
              </a:rPr>
              <a:t>T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metal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rods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immersed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separate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baths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connected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wire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vessels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combined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a salt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bridge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3%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agar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usually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saturated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KCl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provide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load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  <a:cs typeface="Arial" panose="020B0604020202020204" pitchFamily="34" charset="0"/>
              </a:rPr>
              <a:t>balance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4638" y="3548562"/>
            <a:ext cx="11728939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lang="tr-TR" sz="3200" dirty="0" smtClean="0"/>
              <a:t> 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loss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agent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opposite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but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itself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whereas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itself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but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itself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 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never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carried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out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itself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but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only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together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15496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5952" y="611041"/>
            <a:ext cx="11709793" cy="19697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semi-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semi-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system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redox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;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semi-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together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occurs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5952" y="2897590"/>
            <a:ext cx="11820889" cy="34470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half-cells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together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complete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spontaneously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takes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resulting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battery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electromotor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emk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Each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half-cell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has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but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alone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not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measured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However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it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measured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combining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Only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under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conditions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transfer.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0333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583" y="43793"/>
            <a:ext cx="11458430" cy="36170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determination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semicells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reading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ordering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against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found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appropriate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selected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purpose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standard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arbitrarily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set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zero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0583" y="3735334"/>
            <a:ext cx="11543888" cy="22159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Standard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under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1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pressure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on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platinum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immersion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platinum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black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containing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1M H +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+ = 1)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84731" y="6209724"/>
            <a:ext cx="29306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2H</a:t>
            </a:r>
            <a:r>
              <a:rPr lang="de-DE" sz="3200" b="1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+ 2e</a:t>
            </a:r>
            <a:r>
              <a:rPr lang="de-DE" sz="3200" b="1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3200" cap="all" dirty="0">
                <a:ea typeface="Calibri" panose="020F0502020204030204" pitchFamily="34" charset="0"/>
                <a:cs typeface="Times New Roman" panose="02020603050405020304" pitchFamily="18" charset="0"/>
                <a:sym typeface="Wingdings 3" panose="05040102010807070707" pitchFamily="18" charset="2"/>
              </a:rPr>
              <a:t>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H</a:t>
            </a:r>
            <a:r>
              <a:rPr lang="de-DE" sz="3200" b="1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58008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1091" y="401781"/>
            <a:ext cx="9185564" cy="5043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501</Words>
  <Application>Microsoft Office PowerPoint</Application>
  <PresentationFormat>Özel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mpalabiyik</cp:lastModifiedBy>
  <cp:revision>2</cp:revision>
  <dcterms:created xsi:type="dcterms:W3CDTF">2018-04-11T22:20:29Z</dcterms:created>
  <dcterms:modified xsi:type="dcterms:W3CDTF">2018-04-16T07:23:14Z</dcterms:modified>
</cp:coreProperties>
</file>