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1085" r:id="rId5"/>
    <p:sldId id="1086" r:id="rId6"/>
    <p:sldId id="1087" r:id="rId7"/>
    <p:sldId id="1088" r:id="rId8"/>
    <p:sldId id="1089" r:id="rId9"/>
    <p:sldId id="1090" r:id="rId10"/>
    <p:sldId id="1091" r:id="rId11"/>
    <p:sldId id="1092" r:id="rId12"/>
    <p:sldId id="109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216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KADASTRO BİLGİSİ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(2-2) 4</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 Dr. Orhan ERCAN</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Toker K., </a:t>
            </a:r>
            <a:r>
              <a:rPr lang="tr-TR" sz="1800" dirty="0"/>
              <a:t>TÜRKİYE'DE ÇEŞİTLERİNE GÖRE KADASTRO SÜREÇLERİNİN ANALİZİ</a:t>
            </a:r>
          </a:p>
          <a:p>
            <a:pPr marL="0" indent="0" algn="just">
              <a:lnSpc>
                <a:spcPct val="150000"/>
              </a:lnSpc>
              <a:spcBef>
                <a:spcPts val="450"/>
              </a:spcBef>
              <a:buClr>
                <a:srgbClr val="160093"/>
              </a:buClr>
              <a:buFont typeface="Courier New" panose="02070309020205020404" pitchFamily="49" charset="0"/>
              <a:buChar char="o"/>
              <a:defRPr/>
            </a:pPr>
            <a:endParaRPr lang="tr-TR" sz="1800" dirty="0"/>
          </a:p>
        </p:txBody>
      </p:sp>
    </p:spTree>
    <p:extLst>
      <p:ext uri="{BB962C8B-B14F-4D97-AF65-F5344CB8AC3E}">
        <p14:creationId xmlns:p14="http://schemas.microsoft.com/office/powerpoint/2010/main" val="10125020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 </a:t>
            </a:r>
            <a:r>
              <a:rPr lang="tr-TR" sz="1800" dirty="0"/>
              <a:t>Terminolojide ve kadastro literatüründe, bunların pek çoğu için böyle bir adlandırma ve çeşitlemeler yer bulmamaktadır</a:t>
            </a:r>
            <a:r>
              <a:rPr lang="tr-TR" sz="1800" dirty="0" smtClean="0"/>
              <a:t>.</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 </a:t>
            </a:r>
            <a:r>
              <a:rPr lang="tr-TR" sz="1800" dirty="0"/>
              <a:t>Ancak, gerek kadastro hizmeti veren meslek erbabının ve gerekse bu hizmeti alan kesimlerin konuşma diline yerleşmiş ve sıkça kullanılır hale gelmiş olarak bazen bir “terim”, bazen bir “ifade biçimi” ve bazen de bir “yakıştırma” şeklinde karşımıza çıkmaktadır. Bunlar; </a:t>
            </a:r>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259759"/>
            <a:ext cx="8180896" cy="43097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smtClean="0"/>
              <a:t>Genel Kadastro” olarak nitelendirilen “Mülkiyet Kadastrosu”,</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Sözü edilen kadastro ile aynı anlamda kullanılan ancak başka bir şekilde ifade edilen “İlk Tesis Kadastrosu” ya da “Tesis Kadastrosu”,</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İdari </a:t>
            </a:r>
            <a:r>
              <a:rPr lang="tr-TR" sz="1800" dirty="0"/>
              <a:t>birimlere (köy/kent) ve tabi olduğu yasalara göre yapılan ayrım sonucu, kırsal alanlarda (köy) yapılan kadastro için “Tapulama” ya da “Arazi Kadastrosu”, kentlerde yapılan kadastro için ise “Kadastro” ya da “Şehir Kadastrosu”, </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Orman </a:t>
            </a:r>
            <a:r>
              <a:rPr lang="tr-TR" sz="1800" dirty="0"/>
              <a:t>alanlarının kadastrosu için “Orman Kadastrosu”,</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Orman </a:t>
            </a:r>
            <a:r>
              <a:rPr lang="tr-TR" sz="1800" dirty="0"/>
              <a:t>sınırları dışına çıkarılan alanların kadastrosu için “2/B Kadastrosu” ya da “Kullanım Kadastrosu”, </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Önceki </a:t>
            </a:r>
            <a:r>
              <a:rPr lang="tr-TR" sz="1800" dirty="0"/>
              <a:t>süreçte kadastro dışı bırakılan yerlerin kadastrosu için “Tespit Dışı Yerlerin Kadastrosu”, “İkmal Kadastrosu” ya da “Ek/İlave Kadastro, </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Kamu </a:t>
            </a:r>
            <a:r>
              <a:rPr lang="tr-TR" sz="1800" dirty="0"/>
              <a:t>orta mallarının kadastrosu için “Mera Kadastrosu”,</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Afete </a:t>
            </a:r>
            <a:r>
              <a:rPr lang="tr-TR" sz="1800" dirty="0"/>
              <a:t>maruz kalan yerlerin kadastrosu için “Afet Kadastrosu</a:t>
            </a:r>
            <a:r>
              <a:rPr lang="tr-TR" sz="1800" dirty="0" smtClean="0"/>
              <a:t>,</a:t>
            </a:r>
            <a:endParaRPr lang="tr-TR" sz="1800" dirty="0"/>
          </a:p>
        </p:txBody>
      </p:sp>
    </p:spTree>
    <p:extLst>
      <p:ext uri="{BB962C8B-B14F-4D97-AF65-F5344CB8AC3E}">
        <p14:creationId xmlns:p14="http://schemas.microsoft.com/office/powerpoint/2010/main" val="3116217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9" y="1126757"/>
            <a:ext cx="8828252" cy="4692152"/>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600" dirty="0" smtClean="0"/>
              <a:t>Özel </a:t>
            </a:r>
            <a:r>
              <a:rPr lang="tr-TR" sz="1600" dirty="0"/>
              <a:t>sektörden hizmet satın almak suretiyle yapılan kadastro için “İhaleli Kadastro”,</a:t>
            </a:r>
          </a:p>
          <a:p>
            <a:pPr marL="0" indent="0" algn="just">
              <a:lnSpc>
                <a:spcPct val="100000"/>
              </a:lnSpc>
              <a:spcBef>
                <a:spcPts val="450"/>
              </a:spcBef>
              <a:buClr>
                <a:srgbClr val="160093"/>
              </a:buClr>
              <a:buFont typeface="Courier New" panose="02070309020205020404" pitchFamily="49" charset="0"/>
              <a:buChar char="o"/>
              <a:defRPr/>
            </a:pPr>
            <a:r>
              <a:rPr lang="tr-TR" sz="1600" dirty="0" smtClean="0"/>
              <a:t>Çalışma </a:t>
            </a:r>
            <a:r>
              <a:rPr lang="tr-TR" sz="1600" dirty="0"/>
              <a:t>alanının bir bölümünde, yatırım gibi çeşitli sebeplerle kadastrosunun ivedilikle yapılması gereken kadastro için “Öncelikli Kadastro”, “Özel Kadastro” ya da “Kısmi kadastro”,</a:t>
            </a:r>
          </a:p>
          <a:p>
            <a:pPr marL="0" indent="0" algn="just">
              <a:lnSpc>
                <a:spcPct val="100000"/>
              </a:lnSpc>
              <a:spcBef>
                <a:spcPts val="450"/>
              </a:spcBef>
              <a:buClr>
                <a:srgbClr val="160093"/>
              </a:buClr>
              <a:buFont typeface="Courier New" panose="02070309020205020404" pitchFamily="49" charset="0"/>
              <a:buChar char="o"/>
              <a:defRPr/>
            </a:pPr>
            <a:r>
              <a:rPr lang="tr-TR" sz="1600" dirty="0" smtClean="0"/>
              <a:t>İmar </a:t>
            </a:r>
            <a:r>
              <a:rPr lang="tr-TR" sz="1600" dirty="0"/>
              <a:t>mevzuatına aykırı olarak toplu yapıların inşa edildiği arsa veya arazilerdeki hak sahiplerinin belirlenmesine yönelik çalışmalar için “İmar Affı Uygulamaları” ya da “2981 sayılı Kanun Uygulamaları”, </a:t>
            </a:r>
          </a:p>
          <a:p>
            <a:pPr marL="0" indent="0" algn="just">
              <a:lnSpc>
                <a:spcPct val="100000"/>
              </a:lnSpc>
              <a:spcBef>
                <a:spcPts val="450"/>
              </a:spcBef>
              <a:buClr>
                <a:srgbClr val="160093"/>
              </a:buClr>
              <a:buFont typeface="Courier New" panose="02070309020205020404" pitchFamily="49" charset="0"/>
              <a:buChar char="o"/>
              <a:defRPr/>
            </a:pPr>
            <a:r>
              <a:rPr lang="tr-TR" sz="1600" dirty="0" smtClean="0"/>
              <a:t>Teknik </a:t>
            </a:r>
            <a:r>
              <a:rPr lang="tr-TR" sz="1600" dirty="0"/>
              <a:t>yetersizlikleri nedeniyle kadastral altlıklarının yenilenmesi amacıyla yapılan çalışmalar için “Yenileme Çalışmaları” ya da “22-a Uygulamaları”,</a:t>
            </a:r>
          </a:p>
          <a:p>
            <a:pPr marL="0" indent="0" algn="just">
              <a:lnSpc>
                <a:spcPct val="100000"/>
              </a:lnSpc>
              <a:spcBef>
                <a:spcPts val="450"/>
              </a:spcBef>
              <a:buClr>
                <a:srgbClr val="160093"/>
              </a:buClr>
              <a:buFont typeface="Courier New" panose="02070309020205020404" pitchFamily="49" charset="0"/>
              <a:buChar char="o"/>
              <a:defRPr/>
            </a:pPr>
            <a:r>
              <a:rPr lang="tr-TR" sz="1600" dirty="0" smtClean="0"/>
              <a:t>Üretim </a:t>
            </a:r>
            <a:r>
              <a:rPr lang="tr-TR" sz="1600" dirty="0"/>
              <a:t>tekniği grafik ve yersel metotlarla yapılan kadastro için “Klasik Kadastro” veya “Yersel Metotla Kadastro”,</a:t>
            </a:r>
          </a:p>
          <a:p>
            <a:pPr marL="0" indent="0" algn="just">
              <a:lnSpc>
                <a:spcPct val="100000"/>
              </a:lnSpc>
              <a:spcBef>
                <a:spcPts val="450"/>
              </a:spcBef>
              <a:buClr>
                <a:srgbClr val="160093"/>
              </a:buClr>
              <a:buFont typeface="Courier New" panose="02070309020205020404" pitchFamily="49" charset="0"/>
              <a:buChar char="o"/>
              <a:defRPr/>
            </a:pPr>
            <a:r>
              <a:rPr lang="tr-TR" sz="1600" dirty="0" smtClean="0"/>
              <a:t>Havadan </a:t>
            </a:r>
            <a:r>
              <a:rPr lang="tr-TR" sz="1600" dirty="0"/>
              <a:t>uçak ile çekilen fotoğrafların kıymetlendirme ve değerlendirilmesi suretiyle yapılan kadastro için “Fotogrametrik Kadastro”,</a:t>
            </a:r>
          </a:p>
          <a:p>
            <a:pPr marL="0" indent="0" algn="just">
              <a:lnSpc>
                <a:spcPct val="100000"/>
              </a:lnSpc>
              <a:spcBef>
                <a:spcPts val="450"/>
              </a:spcBef>
              <a:buClr>
                <a:srgbClr val="160093"/>
              </a:buClr>
              <a:buFont typeface="Courier New" panose="02070309020205020404" pitchFamily="49" charset="0"/>
              <a:buChar char="o"/>
              <a:defRPr/>
            </a:pPr>
            <a:r>
              <a:rPr lang="tr-TR" sz="1600" dirty="0" smtClean="0"/>
              <a:t>Üretim </a:t>
            </a:r>
            <a:r>
              <a:rPr lang="tr-TR" sz="1600" dirty="0"/>
              <a:t>tekniği elektronik ve GPS aletleriyle sayısal olarak yapılan yerlerin kadastrosu için “Sayısal Kadastro” dur.</a:t>
            </a:r>
          </a:p>
          <a:p>
            <a:pPr marL="0" indent="0" algn="just">
              <a:lnSpc>
                <a:spcPct val="100000"/>
              </a:lnSpc>
              <a:spcBef>
                <a:spcPts val="450"/>
              </a:spcBef>
              <a:buClr>
                <a:srgbClr val="160093"/>
              </a:buClr>
              <a:buFont typeface="Courier New" panose="02070309020205020404" pitchFamily="49" charset="0"/>
              <a:buChar char="o"/>
              <a:defRPr/>
            </a:pPr>
            <a:r>
              <a:rPr lang="tr-TR" sz="1600" dirty="0"/>
              <a:t>Hangi isim altında ifade edilirse edilsin, bunların tümü “Hukuki Kadastro” türünün amacına uygun düşmekte olup, tarihin akışı içersinde, icrasını sürdürdüğü yıllara göre yer aldığı süreçler şu şekildedir. </a:t>
            </a:r>
          </a:p>
        </p:txBody>
      </p:sp>
    </p:spTree>
    <p:extLst>
      <p:ext uri="{BB962C8B-B14F-4D97-AF65-F5344CB8AC3E}">
        <p14:creationId xmlns:p14="http://schemas.microsoft.com/office/powerpoint/2010/main" val="2746399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a:t>Türkiye’de kadastro faaliyetlerine ilk kez, “Ülke sınırları içindeki bütün taşınmaz malların özel bir kurul tarafından arazide sınırlandırılması, gelirleri ve değerlerinin tahmin edilerek deftere kaydedilmesini öngören” “05/ Şubat/1912 tarihli “Emvali Gayrimenkulenin Tahdit ve Tahriri Hakkındaki Muvakkat Kanun" ile Konya ilinin Çumra ilçesinde başlanılmış ancak, 1.Dünya Savaşı nedeniyle çalışmalara ara verilmiştir. </a:t>
            </a:r>
          </a:p>
          <a:p>
            <a:pPr marL="0" indent="0" algn="just">
              <a:lnSpc>
                <a:spcPct val="100000"/>
              </a:lnSpc>
              <a:spcBef>
                <a:spcPts val="450"/>
              </a:spcBef>
              <a:buClr>
                <a:srgbClr val="160093"/>
              </a:buClr>
              <a:buFont typeface="Courier New" panose="02070309020205020404" pitchFamily="49" charset="0"/>
              <a:buChar char="o"/>
              <a:defRPr/>
            </a:pPr>
            <a:r>
              <a:rPr lang="tr-TR" sz="1800" dirty="0"/>
              <a:t> 1923 yılında Cumhuriyetin ilanından sonraki süreçte,  kadastral nitelikte çalışma yapılmak üzere, 10/04/1924 tarihli ve 474 sayılı Kanun yürürlüğe konulmuştur. Bu Kanunla, Artvin, Kars, Iğdır ve Ardahan illeri, Kulp ilçesi ve Hopa ilçesinin Kemalpaşa nahiyesinde başlayan çalışmalarda, taşınmaz malların gelir ve değerlerinin belirlenerek ölçülmesi amaçlanmış ancak bu çalışmalarda da, taşınmazların geometrik konumları “kroki” olarak gösterilmekle yetinilerek harita düzenlenmemiştir. Bu itibarla, bu çalışmalar da, tapu tahriri niteliğinde olup harita üretimi gerçekleştirilmediğinden kadastro olarak kabul görmemiştir</a:t>
            </a:r>
          </a:p>
        </p:txBody>
      </p:sp>
    </p:spTree>
    <p:extLst>
      <p:ext uri="{BB962C8B-B14F-4D97-AF65-F5344CB8AC3E}">
        <p14:creationId xmlns:p14="http://schemas.microsoft.com/office/powerpoint/2010/main" val="40747090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a:t>1924 yılında Tapu Umum Müdürlüğü adı altında (şimdiki Tapu ve Kadastro Genel Müdürlüğü) teşkilat kurularak, 1925 tarihli ve 658 sayılı Kadastro Kanunu yürürlüğe konulmuştur. </a:t>
            </a:r>
            <a:endParaRPr lang="tr-TR" sz="1800" dirty="0" smtClean="0"/>
          </a:p>
          <a:p>
            <a:pPr marL="0" indent="0" algn="just">
              <a:lnSpc>
                <a:spcPct val="100000"/>
              </a:lnSpc>
              <a:spcBef>
                <a:spcPts val="450"/>
              </a:spcBef>
              <a:buClr>
                <a:srgbClr val="160093"/>
              </a:buClr>
              <a:buFont typeface="Courier New" panose="02070309020205020404" pitchFamily="49" charset="0"/>
              <a:buChar char="o"/>
              <a:defRPr/>
            </a:pPr>
            <a:r>
              <a:rPr lang="tr-TR" sz="1800" dirty="0" smtClean="0"/>
              <a:t>Bu </a:t>
            </a:r>
            <a:r>
              <a:rPr lang="tr-TR" sz="1800" dirty="0"/>
              <a:t>kapsamda, 1925 yılı Mayıs ayından itibaren Ankara, İstanbul, İzmir, Bursa ve Konya’da genel kadastro anlamında mülkiyet kadastrosu (ilk tesis ya da tesis kadastrosu) çalışmalarına başlanılmıştır</a:t>
            </a:r>
            <a:r>
              <a:rPr lang="tr-TR" sz="1800" dirty="0" smtClean="0"/>
              <a:t>.</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 </a:t>
            </a:r>
            <a:r>
              <a:rPr lang="tr-TR" sz="1800" dirty="0"/>
              <a:t>Harita Genel Müdürlüğü 1925-1936 yılları arasında Ankara, İstanbul, Kocaeli ve Malatya’da 1/500, 1/1000 ve 1/2000 ölçekli planlar üreterek kadastro çalışmalarına destek olmuştur. Bu çalışmalar harita üretim amacını da içermekle plana bağlı olarak yapıldığından çalışmaların kadastro niteliğinde olduğu kabul görmüştür</a:t>
            </a:r>
            <a:r>
              <a:rPr lang="tr-TR" sz="1800" dirty="0" smtClean="0"/>
              <a:t>.</a:t>
            </a:r>
            <a:endParaRPr lang="tr-TR" sz="1800" dirty="0"/>
          </a:p>
        </p:txBody>
      </p:sp>
    </p:spTree>
    <p:extLst>
      <p:ext uri="{BB962C8B-B14F-4D97-AF65-F5344CB8AC3E}">
        <p14:creationId xmlns:p14="http://schemas.microsoft.com/office/powerpoint/2010/main" val="1340624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smtClean="0"/>
              <a:t>1926 </a:t>
            </a:r>
            <a:r>
              <a:rPr lang="tr-TR" sz="1800" dirty="0"/>
              <a:t>yılında Medeni Kanun yürürlüğe girdiğinde yapılan değerlendirmeler sonucunda, tüm taşınmazların plana dayalı olarak kayıt altında alınmamış olması nedeniyle taşınmazların kayıt dışı hareketlerinden kaynaklı aykırılıkların, eylemli durum ile hukuki durumu arasında vuku bulan çelişkilerin, sosyal bünyede oluşturduğu haksızlıkları önlenmek suretiyle düzenli bir kadastro sistemine geçilmesi gerektiği anlayışıyla yeni bir yasal düzenlemeye ihtiyaç bulunduğu sonucuna varılmıştır. </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Bunun üzerine 15/Aralık/1934 tarihli ve 2613 sayılı Kadastro ve Tapu Tahriri Kanunu yürürlüğe girmiştir. Ülkenin her yerinde, köy ve kent ayırımı yapılmadan bu Kanuna göre kadastro faaliyetleri sürdürülmüştür. </a:t>
            </a:r>
            <a:endParaRPr lang="tr-TR" sz="1800" dirty="0"/>
          </a:p>
        </p:txBody>
      </p:sp>
    </p:spTree>
    <p:extLst>
      <p:ext uri="{BB962C8B-B14F-4D97-AF65-F5344CB8AC3E}">
        <p14:creationId xmlns:p14="http://schemas.microsoft.com/office/powerpoint/2010/main" val="2355065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smtClean="0"/>
              <a:t>Burada şu hususa yer verilmesi yerinde olacaktır ki, kadastro çalışmalarının istenilen hızda sürdürülememesinin nedenini sadece yasa modeline yüklemek büyük bir haksızlıktır. Çünkü, çalışmaların istenilen düzeyde sürdürülememesine engel teşkil eden diğer faktörlerin etkilerinin de unutulmaması gerekir. Şöyle ki, bu etkenler; o dönemin mevcut koşullarına ve kısıtlılığına göre ekonomik düzey (finansman kaynağı), kültürel doku (mülkiyet çeşitliliği), coğrafik yapı (arazinin engebe durumu), iklim özellikleri (uygun hava koşulları), ulaşım imkanları (vasıta ve erişim koşulları), kalifiye eleman sayısı ve teknik donanım vb. sebepler olarak sıralanabilir.</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Bu suretle, askı ilan süresinin kısaltılması (30 gün) gibi değişikliği de içeren yeni bir yasa modeliyle köylerdeki (belediye sınırları dışında kalan) taşınmazların kadastrolanmasına yönelik olarak 16/03/1950 tarihli ve 5602 sayılı Tapulama Kanunu yürürlüğe konulmuştur.</a:t>
            </a:r>
            <a:endParaRPr lang="tr-TR" sz="1800" dirty="0"/>
          </a:p>
        </p:txBody>
      </p:sp>
    </p:spTree>
    <p:extLst>
      <p:ext uri="{BB962C8B-B14F-4D97-AF65-F5344CB8AC3E}">
        <p14:creationId xmlns:p14="http://schemas.microsoft.com/office/powerpoint/2010/main" val="7407383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smtClean="0"/>
              <a:t>1950 yılından itibaren, 2613 sayılı Kanun ile şehir kadastrosu adı altında sadece il ve ilçe merkezlerinde (belediye sınırları içinde);</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5602 sayılı Kanun ile de arazi kadastrosu adı altında sadece köylerde (belediye sınırları dışında);</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Uygulamaya devam edilmiş böylece, Ülkemizde kadastro faaliyetleri “Kadastro” ve “Tapulama” isimleri altında iki ayrı yasa çerçevesinde sürdürülmüştür.</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Diğer taraftan, Ülkemizdeki orman alanlarının orman kadastrosunun, Orman Genel Müdürlüğü tarafından yapılması amacını güden 18.02.1937 tarihli 3116 sayılı Orman Kanunu yürürlüğe girmiş ve daha sonra bu Kanun da yürürlüğünü yitirerek yerini, halen yürürlükte olan 31/8/1956 tarihli ve 6831 sayılı Orman Kanununa bırakmıştır. </a:t>
            </a:r>
            <a:endParaRPr lang="tr-TR" sz="1800" dirty="0"/>
          </a:p>
        </p:txBody>
      </p:sp>
    </p:spTree>
    <p:extLst>
      <p:ext uri="{BB962C8B-B14F-4D97-AF65-F5344CB8AC3E}">
        <p14:creationId xmlns:p14="http://schemas.microsoft.com/office/powerpoint/2010/main" val="7407383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12517</TotalTime>
  <Words>1034</Words>
  <Application>Microsoft Office PowerPoint</Application>
  <PresentationFormat>On-screen Show (4:3)</PresentationFormat>
  <Paragraphs>55</Paragraphs>
  <Slides>10</Slides>
  <Notes>0</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ekonomi</vt:lpstr>
      <vt:lpstr>1_Rics</vt:lpstr>
      <vt:lpstr>h.t.</vt:lpstr>
      <vt:lpstr>PowerPoint Presentation</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819</cp:revision>
  <cp:lastPrinted>2016-10-24T07:53:35Z</cp:lastPrinted>
  <dcterms:created xsi:type="dcterms:W3CDTF">2016-09-18T09:35:24Z</dcterms:created>
  <dcterms:modified xsi:type="dcterms:W3CDTF">2020-02-28T08:10:42Z</dcterms:modified>
</cp:coreProperties>
</file>