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theme/theme2.xml" ContentType="application/vnd.openxmlformats-officedocument.theme+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6">
  <p:sldMasterIdLst>
    <p:sldMasterId id="2147483660" r:id="rId1"/>
    <p:sldMasterId id="2147483673" r:id="rId2"/>
    <p:sldMasterId id="2147483690" r:id="rId3"/>
  </p:sldMasterIdLst>
  <p:notesMasterIdLst>
    <p:notesMasterId r:id="rId14"/>
  </p:notesMasterIdLst>
  <p:sldIdLst>
    <p:sldId id="1082" r:id="rId4"/>
    <p:sldId id="1085" r:id="rId5"/>
    <p:sldId id="1086" r:id="rId6"/>
    <p:sldId id="1087" r:id="rId7"/>
    <p:sldId id="1088" r:id="rId8"/>
    <p:sldId id="1089" r:id="rId9"/>
    <p:sldId id="1090" r:id="rId10"/>
    <p:sldId id="1091" r:id="rId11"/>
    <p:sldId id="1092" r:id="rId12"/>
    <p:sldId id="1093" r:id="rId13"/>
  </p:sldIdLst>
  <p:sldSz cx="9144000" cy="6858000" type="screen4x3"/>
  <p:notesSz cx="6797675" cy="9926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15:guide id="1" orient="horz" pos="2160" userDrawn="1">
          <p15:clr>
            <a:srgbClr val="A4A3A4"/>
          </p15:clr>
        </p15:guide>
        <p15:guide id="2" pos="2880" userDrawn="1">
          <p15:clr>
            <a:srgbClr val="A4A3A4"/>
          </p15:clr>
        </p15:guide>
      </p15:sldGuideLst>
    </p:ext>
    <p:ext uri="{2D200454-40CA-4A62-9FC3-DE9A4176ACB9}">
      <p15:notesGuideLst xmlns=""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7176C"/>
    <a:srgbClr val="46166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Orta Stil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21E4AEA4-8DFA-4A89-87EB-49C32662AFE0}" styleName="Orta Stil 2 - Vurgu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5AB1C69-6EDB-4FF4-983F-18BD219EF322}" styleName="Orta Stil 2 - Vurgu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2D5ABB26-0587-4C30-8999-92F81FD0307C}" styleName="Stil Yok, Kılavuz Yok">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0E3FDE45-AF77-4B5C-9715-49D594BDF05E}" styleName="Açık Stil 1 - Vurgu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 styleId="{5940675A-B579-460E-94D1-54222C63F5DA}" styleName="Stil Yok, Tablo Kılavuzu">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7164" autoAdjust="0"/>
    <p:restoredTop sz="91471" autoAdjust="0"/>
  </p:normalViewPr>
  <p:slideViewPr>
    <p:cSldViewPr snapToGrid="0">
      <p:cViewPr varScale="1">
        <p:scale>
          <a:sx n="57" d="100"/>
          <a:sy n="57" d="100"/>
        </p:scale>
        <p:origin x="-1170" y="-90"/>
      </p:cViewPr>
      <p:guideLst>
        <p:guide orient="horz" pos="2160"/>
        <p:guide pos="2880"/>
      </p:guideLst>
    </p:cSldViewPr>
  </p:slideViewPr>
  <p:notesTextViewPr>
    <p:cViewPr>
      <p:scale>
        <a:sx n="66" d="100"/>
        <a:sy n="66" d="100"/>
      </p:scale>
      <p:origin x="0" y="0"/>
    </p:cViewPr>
  </p:notesTextViewPr>
  <p:sorterViewPr>
    <p:cViewPr>
      <p:scale>
        <a:sx n="100" d="100"/>
        <a:sy n="100" d="100"/>
      </p:scale>
      <p:origin x="0" y="0"/>
    </p:cViewPr>
  </p:sorterViewPr>
  <p:notesViewPr>
    <p:cSldViewPr snapToGrid="0" showGuides="1">
      <p:cViewPr varScale="1">
        <p:scale>
          <a:sx n="61" d="100"/>
          <a:sy n="61" d="100"/>
        </p:scale>
        <p:origin x="3378" y="90"/>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tableStyles" Target="tableStyles.xml"/><Relationship Id="rId3" Type="http://schemas.openxmlformats.org/officeDocument/2006/relationships/slideMaster" Target="slideMasters/slideMaster3.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5" Type="http://schemas.openxmlformats.org/officeDocument/2006/relationships/slide" Target="slides/slide2.xml"/><Relationship Id="rId15" Type="http://schemas.openxmlformats.org/officeDocument/2006/relationships/presProps" Target="presProps.xml"/><Relationship Id="rId10" Type="http://schemas.openxmlformats.org/officeDocument/2006/relationships/slide" Target="slides/slide7.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en-US"/>
          </a:p>
        </p:txBody>
      </p:sp>
      <p:sp>
        <p:nvSpPr>
          <p:cNvPr id="3" name="Veri Yer Tutucusu 2"/>
          <p:cNvSpPr>
            <a:spLocks noGrp="1"/>
          </p:cNvSpPr>
          <p:nvPr>
            <p:ph type="dt" idx="1"/>
          </p:nvPr>
        </p:nvSpPr>
        <p:spPr>
          <a:xfrm>
            <a:off x="3850443" y="0"/>
            <a:ext cx="2945659" cy="498056"/>
          </a:xfrm>
          <a:prstGeom prst="rect">
            <a:avLst/>
          </a:prstGeom>
        </p:spPr>
        <p:txBody>
          <a:bodyPr vert="horz" lIns="91440" tIns="45720" rIns="91440" bIns="45720" rtlCol="0"/>
          <a:lstStyle>
            <a:lvl1pPr algn="r">
              <a:defRPr sz="1200"/>
            </a:lvl1pPr>
          </a:lstStyle>
          <a:p>
            <a:fld id="{C3F88CA5-4B52-431F-9D0B-7834703D4155}" type="datetimeFigureOut">
              <a:rPr lang="en-US" smtClean="0"/>
              <a:t>2/28/2020</a:t>
            </a:fld>
            <a:endParaRPr lang="en-US"/>
          </a:p>
        </p:txBody>
      </p:sp>
      <p:sp>
        <p:nvSpPr>
          <p:cNvPr id="4" name="Slayt Görüntüsü Yer Tutucusu 3"/>
          <p:cNvSpPr>
            <a:spLocks noGrp="1" noRot="1" noChangeAspect="1"/>
          </p:cNvSpPr>
          <p:nvPr>
            <p:ph type="sldImg" idx="2"/>
          </p:nvPr>
        </p:nvSpPr>
        <p:spPr>
          <a:xfrm>
            <a:off x="1165225" y="1241425"/>
            <a:ext cx="4467225" cy="3349625"/>
          </a:xfrm>
          <a:prstGeom prst="rect">
            <a:avLst/>
          </a:prstGeom>
          <a:noFill/>
          <a:ln w="12700">
            <a:solidFill>
              <a:prstClr val="black"/>
            </a:solidFill>
          </a:ln>
        </p:spPr>
        <p:txBody>
          <a:bodyPr vert="horz" lIns="91440" tIns="45720" rIns="91440" bIns="45720" rtlCol="0" anchor="ctr"/>
          <a:lstStyle/>
          <a:p>
            <a:endParaRPr lang="en-US"/>
          </a:p>
        </p:txBody>
      </p:sp>
      <p:sp>
        <p:nvSpPr>
          <p:cNvPr id="5" name="Not Yer Tutucusu 4"/>
          <p:cNvSpPr>
            <a:spLocks noGrp="1"/>
          </p:cNvSpPr>
          <p:nvPr>
            <p:ph type="body" sz="quarter" idx="3"/>
          </p:nvPr>
        </p:nvSpPr>
        <p:spPr>
          <a:xfrm>
            <a:off x="679768" y="4777194"/>
            <a:ext cx="5438140" cy="3908614"/>
          </a:xfrm>
          <a:prstGeom prst="rect">
            <a:avLst/>
          </a:prstGeom>
        </p:spPr>
        <p:txBody>
          <a:bodyPr vert="horz" lIns="91440" tIns="45720" rIns="91440" bIns="45720" rtlCol="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6" name="Altbilgi Yer Tutucusu 5"/>
          <p:cNvSpPr>
            <a:spLocks noGrp="1"/>
          </p:cNvSpPr>
          <p:nvPr>
            <p:ph type="ftr" sz="quarter" idx="4"/>
          </p:nvPr>
        </p:nvSpPr>
        <p:spPr>
          <a:xfrm>
            <a:off x="0" y="9428584"/>
            <a:ext cx="2945659" cy="498055"/>
          </a:xfrm>
          <a:prstGeom prst="rect">
            <a:avLst/>
          </a:prstGeom>
        </p:spPr>
        <p:txBody>
          <a:bodyPr vert="horz" lIns="91440" tIns="45720" rIns="91440" bIns="45720" rtlCol="0" anchor="b"/>
          <a:lstStyle>
            <a:lvl1pPr algn="l">
              <a:defRPr sz="1200"/>
            </a:lvl1pPr>
          </a:lstStyle>
          <a:p>
            <a:endParaRPr lang="en-US"/>
          </a:p>
        </p:txBody>
      </p:sp>
      <p:sp>
        <p:nvSpPr>
          <p:cNvPr id="7" name="Slayt Numarası Yer Tutucusu 6"/>
          <p:cNvSpPr>
            <a:spLocks noGrp="1"/>
          </p:cNvSpPr>
          <p:nvPr>
            <p:ph type="sldNum" sz="quarter" idx="5"/>
          </p:nvPr>
        </p:nvSpPr>
        <p:spPr>
          <a:xfrm>
            <a:off x="3850443" y="9428584"/>
            <a:ext cx="2945659" cy="498055"/>
          </a:xfrm>
          <a:prstGeom prst="rect">
            <a:avLst/>
          </a:prstGeom>
        </p:spPr>
        <p:txBody>
          <a:bodyPr vert="horz" lIns="91440" tIns="45720" rIns="91440" bIns="45720" rtlCol="0" anchor="b"/>
          <a:lstStyle>
            <a:lvl1pPr algn="r">
              <a:defRPr sz="1200"/>
            </a:lvl1pPr>
          </a:lstStyle>
          <a:p>
            <a:fld id="{5185FB67-13BD-4A07-A42B-F2DDB568A1B4}" type="slidenum">
              <a:rPr lang="en-US" smtClean="0"/>
              <a:t>‹#›</a:t>
            </a:fld>
            <a:endParaRPr lang="en-US"/>
          </a:p>
        </p:txBody>
      </p:sp>
    </p:spTree>
    <p:extLst>
      <p:ext uri="{BB962C8B-B14F-4D97-AF65-F5344CB8AC3E}">
        <p14:creationId xmlns:p14="http://schemas.microsoft.com/office/powerpoint/2010/main" val="912520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8" name="Rectangle 7"/>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ctrTitle"/>
          </p:nvPr>
        </p:nvSpPr>
        <p:spPr>
          <a:xfrm>
            <a:off x="762000" y="3200400"/>
            <a:ext cx="7543800" cy="1524000"/>
          </a:xfrm>
        </p:spPr>
        <p:txBody>
          <a:bodyPr>
            <a:noAutofit/>
          </a:bodyPr>
          <a:lstStyle>
            <a:lvl1pPr>
              <a:defRPr sz="8000"/>
            </a:lvl1pPr>
          </a:lstStyle>
          <a:p>
            <a:r>
              <a:rPr lang="tr-TR"/>
              <a:t>Asıl başlık stili için tıklatın</a:t>
            </a:r>
            <a:endParaRPr lang="en-US" dirty="0"/>
          </a:p>
        </p:txBody>
      </p:sp>
      <p:sp>
        <p:nvSpPr>
          <p:cNvPr id="3" name="Subtitle 2"/>
          <p:cNvSpPr>
            <a:spLocks noGrp="1"/>
          </p:cNvSpPr>
          <p:nvPr>
            <p:ph type="subTitle" idx="1"/>
          </p:nvPr>
        </p:nvSpPr>
        <p:spPr>
          <a:xfrm>
            <a:off x="762000" y="4724400"/>
            <a:ext cx="6858000" cy="990600"/>
          </a:xfrm>
        </p:spPr>
        <p:txBody>
          <a:bodyPr anchor="t" anchorCtr="0">
            <a:normAutofit/>
          </a:bodyPr>
          <a:lstStyle>
            <a:lvl1pPr marL="0" indent="0" algn="l">
              <a:buNone/>
              <a:defRPr sz="28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BFAC2E16-D5DA-4D9C-92CB-3D0DDCA7AE5C}" type="datetime1">
              <a:rPr lang="en-US" smtClean="0"/>
              <a:t>2/28/2020</a:t>
            </a:fld>
            <a:endParaRPr lang="en-US"/>
          </a:p>
        </p:txBody>
      </p:sp>
      <p:sp>
        <p:nvSpPr>
          <p:cNvPr id="5" name="Footer Placeholder 4"/>
          <p:cNvSpPr>
            <a:spLocks noGrp="1"/>
          </p:cNvSpPr>
          <p:nvPr>
            <p:ph type="ftr" sz="quarter" idx="11"/>
          </p:nvPr>
        </p:nvSpPr>
        <p:spPr/>
        <p:txBody>
          <a:bodyPr/>
          <a:lstStyle/>
          <a:p>
            <a:r>
              <a:rPr lang="en-US"/>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
        <p:nvSpPr>
          <p:cNvPr id="7" name="Rectangle 6"/>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377140021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Vertical Text Placeholder 2"/>
          <p:cNvSpPr>
            <a:spLocks noGrp="1"/>
          </p:cNvSpPr>
          <p:nvPr>
            <p:ph type="body" orient="vert" idx="1"/>
          </p:nvPr>
        </p:nvSpPr>
        <p:spPr>
          <a:xfrm>
            <a:off x="914400" y="685800"/>
            <a:ext cx="7239000" cy="3886200"/>
          </a:xfrm>
        </p:spPr>
        <p:txBody>
          <a:bodyPr vert="eaVert" anchor="t" anchorCtr="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3DC021E8-F963-4E7B-98CE-B76E5E287BD9}" type="datetime1">
              <a:rPr lang="en-US" smtClean="0"/>
              <a:t>2/28/2020</a:t>
            </a:fld>
            <a:endParaRPr lang="en-US"/>
          </a:p>
        </p:txBody>
      </p:sp>
      <p:sp>
        <p:nvSpPr>
          <p:cNvPr id="5" name="Footer Placeholder 4"/>
          <p:cNvSpPr>
            <a:spLocks noGrp="1"/>
          </p:cNvSpPr>
          <p:nvPr>
            <p:ph type="ftr" sz="quarter" idx="11"/>
          </p:nvPr>
        </p:nvSpPr>
        <p:spPr/>
        <p:txBody>
          <a:bodyPr/>
          <a:lstStyle/>
          <a:p>
            <a:r>
              <a:rPr lang="en-US"/>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16073875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62000" y="685803"/>
            <a:ext cx="1828800" cy="5410199"/>
          </a:xfrm>
        </p:spPr>
        <p:txBody>
          <a:bodyPr vert="eaVert"/>
          <a:lstStyle/>
          <a:p>
            <a:r>
              <a:rPr lang="tr-TR"/>
              <a:t>Asıl başlık stili için tıklatın</a:t>
            </a:r>
            <a:endParaRPr lang="en-US" dirty="0"/>
          </a:p>
        </p:txBody>
      </p:sp>
      <p:sp>
        <p:nvSpPr>
          <p:cNvPr id="3" name="Vertical Text Placeholder 2"/>
          <p:cNvSpPr>
            <a:spLocks noGrp="1"/>
          </p:cNvSpPr>
          <p:nvPr>
            <p:ph type="body" orient="vert" idx="1"/>
          </p:nvPr>
        </p:nvSpPr>
        <p:spPr>
          <a:xfrm>
            <a:off x="2590800" y="685801"/>
            <a:ext cx="5715000" cy="4876800"/>
          </a:xfrm>
        </p:spPr>
        <p:txBody>
          <a:bodyPr vert="eaVert" anchor="t" anchorCtr="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9F771BD1-7858-4A7D-AB54-A4451F562A85}" type="datetime1">
              <a:rPr lang="en-US" smtClean="0"/>
              <a:t>2/28/2020</a:t>
            </a:fld>
            <a:endParaRPr lang="en-US"/>
          </a:p>
        </p:txBody>
      </p:sp>
      <p:sp>
        <p:nvSpPr>
          <p:cNvPr id="5" name="Footer Placeholder 4"/>
          <p:cNvSpPr>
            <a:spLocks noGrp="1"/>
          </p:cNvSpPr>
          <p:nvPr>
            <p:ph type="ftr" sz="quarter" idx="11"/>
          </p:nvPr>
        </p:nvSpPr>
        <p:spPr/>
        <p:txBody>
          <a:bodyPr/>
          <a:lstStyle/>
          <a:p>
            <a:r>
              <a:rPr lang="en-US"/>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139668786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Only">
  <p:cSld name="İçerik">
    <p:spTree>
      <p:nvGrpSpPr>
        <p:cNvPr id="1" name=""/>
        <p:cNvGrpSpPr/>
        <p:nvPr/>
      </p:nvGrpSpPr>
      <p:grpSpPr>
        <a:xfrm>
          <a:off x="0" y="0"/>
          <a:ext cx="0" cy="0"/>
          <a:chOff x="0" y="0"/>
          <a:chExt cx="0" cy="0"/>
        </a:xfrm>
      </p:grpSpPr>
      <p:sp>
        <p:nvSpPr>
          <p:cNvPr id="2" name="İçerik Yer Tutucusu 1"/>
          <p:cNvSpPr>
            <a:spLocks noGrp="1"/>
          </p:cNvSpPr>
          <p:nvPr>
            <p:ph/>
          </p:nvPr>
        </p:nvSpPr>
        <p:spPr>
          <a:xfrm>
            <a:off x="1066800" y="304800"/>
            <a:ext cx="7543800" cy="579120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3" name="Rectangle 17"/>
          <p:cNvSpPr>
            <a:spLocks noGrp="1" noChangeArrowheads="1"/>
          </p:cNvSpPr>
          <p:nvPr>
            <p:ph type="dt" sz="half" idx="10"/>
          </p:nvPr>
        </p:nvSpPr>
        <p:spPr>
          <a:ln/>
        </p:spPr>
        <p:txBody>
          <a:bodyPr/>
          <a:lstStyle>
            <a:lvl1pPr>
              <a:defRPr/>
            </a:lvl1pPr>
          </a:lstStyle>
          <a:p>
            <a:pPr>
              <a:defRPr/>
            </a:pPr>
            <a:endParaRPr lang="tr-TR"/>
          </a:p>
        </p:txBody>
      </p:sp>
      <p:sp>
        <p:nvSpPr>
          <p:cNvPr id="4" name="Rectangle 18"/>
          <p:cNvSpPr>
            <a:spLocks noGrp="1" noChangeArrowheads="1"/>
          </p:cNvSpPr>
          <p:nvPr>
            <p:ph type="ftr" sz="quarter" idx="11"/>
          </p:nvPr>
        </p:nvSpPr>
        <p:spPr>
          <a:ln/>
        </p:spPr>
        <p:txBody>
          <a:bodyPr/>
          <a:lstStyle>
            <a:lvl1pPr>
              <a:defRPr/>
            </a:lvl1pPr>
          </a:lstStyle>
          <a:p>
            <a:pPr>
              <a:defRPr/>
            </a:pPr>
            <a:endParaRPr lang="tr-TR"/>
          </a:p>
        </p:txBody>
      </p:sp>
      <p:sp>
        <p:nvSpPr>
          <p:cNvPr id="5" name="Rectangle 19"/>
          <p:cNvSpPr>
            <a:spLocks noGrp="1" noChangeArrowheads="1"/>
          </p:cNvSpPr>
          <p:nvPr>
            <p:ph type="sldNum" sz="quarter" idx="12"/>
          </p:nvPr>
        </p:nvSpPr>
        <p:spPr>
          <a:ln/>
        </p:spPr>
        <p:txBody>
          <a:bodyPr/>
          <a:lstStyle>
            <a:lvl1pPr>
              <a:defRPr/>
            </a:lvl1pPr>
          </a:lstStyle>
          <a:p>
            <a:fld id="{E24DB031-92E8-45A5-8D15-81850C813C05}" type="slidenum">
              <a:rPr lang="tr-TR" altLang="tr-TR"/>
              <a:pPr/>
              <a:t>‹#›</a:t>
            </a:fld>
            <a:endParaRPr lang="tr-TR" altLang="tr-TR"/>
          </a:p>
        </p:txBody>
      </p:sp>
    </p:spTree>
    <p:extLst>
      <p:ext uri="{BB962C8B-B14F-4D97-AF65-F5344CB8AC3E}">
        <p14:creationId xmlns:p14="http://schemas.microsoft.com/office/powerpoint/2010/main" val="50717126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8" name="Rectangle 7"/>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ctrTitle"/>
          </p:nvPr>
        </p:nvSpPr>
        <p:spPr>
          <a:xfrm>
            <a:off x="762000" y="3200400"/>
            <a:ext cx="7543800" cy="1524000"/>
          </a:xfrm>
        </p:spPr>
        <p:txBody>
          <a:bodyPr>
            <a:noAutofit/>
          </a:bodyPr>
          <a:lstStyle>
            <a:lvl1pPr>
              <a:defRPr sz="8000"/>
            </a:lvl1pPr>
          </a:lstStyle>
          <a:p>
            <a:r>
              <a:rPr lang="tr-TR"/>
              <a:t>Asıl başlık stili için tıklatın</a:t>
            </a:r>
            <a:endParaRPr lang="en-US" dirty="0"/>
          </a:p>
        </p:txBody>
      </p:sp>
      <p:sp>
        <p:nvSpPr>
          <p:cNvPr id="3" name="Subtitle 2"/>
          <p:cNvSpPr>
            <a:spLocks noGrp="1"/>
          </p:cNvSpPr>
          <p:nvPr>
            <p:ph type="subTitle" idx="1"/>
          </p:nvPr>
        </p:nvSpPr>
        <p:spPr>
          <a:xfrm>
            <a:off x="762000" y="4724400"/>
            <a:ext cx="6858000" cy="990600"/>
          </a:xfrm>
        </p:spPr>
        <p:txBody>
          <a:bodyPr anchor="t" anchorCtr="0">
            <a:normAutofit/>
          </a:bodyPr>
          <a:lstStyle>
            <a:lvl1pPr marL="0" indent="0" algn="l">
              <a:buNone/>
              <a:defRPr sz="28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A73093B4-1CC8-466C-AC69-8C4EAAC07B96}" type="datetime1">
              <a:rPr lang="en-US" smtClean="0"/>
              <a:t>2/28/2020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
        <p:nvSpPr>
          <p:cNvPr id="7" name="Rectangle 6"/>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83248083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a:p>
        </p:txBody>
      </p:sp>
      <p:sp>
        <p:nvSpPr>
          <p:cNvPr id="3" name="Content Placeholder 2"/>
          <p:cNvSpPr>
            <a:spLocks noGrp="1"/>
          </p:cNvSpPr>
          <p:nvPr>
            <p:ph idx="1"/>
          </p:nvPr>
        </p:nvSpPr>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D590254B-BB82-4C80-A262-98BD5C0B4A90}" type="datetime1">
              <a:rPr lang="en-US" smtClean="0"/>
              <a:t>2/28/2020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388757136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sp>
        <p:nvSpPr>
          <p:cNvPr id="7" name="Rectangle 6"/>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title"/>
          </p:nvPr>
        </p:nvSpPr>
        <p:spPr>
          <a:xfrm>
            <a:off x="762000" y="3276600"/>
            <a:ext cx="7543800" cy="1676400"/>
          </a:xfrm>
        </p:spPr>
        <p:txBody>
          <a:bodyPr anchor="b" anchorCtr="0"/>
          <a:lstStyle>
            <a:lvl1pPr algn="l">
              <a:defRPr sz="5400" b="0" cap="all"/>
            </a:lvl1pPr>
          </a:lstStyle>
          <a:p>
            <a:r>
              <a:rPr lang="tr-TR"/>
              <a:t>Asıl başlık stili için tıklatın</a:t>
            </a:r>
            <a:endParaRPr lang="en-US" dirty="0"/>
          </a:p>
        </p:txBody>
      </p:sp>
      <p:sp>
        <p:nvSpPr>
          <p:cNvPr id="3" name="Text Placeholder 2"/>
          <p:cNvSpPr>
            <a:spLocks noGrp="1"/>
          </p:cNvSpPr>
          <p:nvPr>
            <p:ph type="body" idx="1"/>
          </p:nvPr>
        </p:nvSpPr>
        <p:spPr>
          <a:xfrm>
            <a:off x="762000" y="4953000"/>
            <a:ext cx="6858000" cy="914400"/>
          </a:xfrm>
        </p:spPr>
        <p:txBody>
          <a:bodyPr anchor="t" anchorCtr="0">
            <a:normAutofit/>
          </a:bodyPr>
          <a:lstStyle>
            <a:lvl1pPr marL="0" indent="0">
              <a:buNone/>
              <a:defRPr sz="28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E3955901-25EF-4B6B-8217-40AE73B567A5}" type="datetime1">
              <a:rPr lang="en-US" smtClean="0"/>
              <a:t>2/28/2020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
        <p:nvSpPr>
          <p:cNvPr id="8" name="Rectangle 7"/>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261986849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a:p>
        </p:txBody>
      </p:sp>
      <p:sp>
        <p:nvSpPr>
          <p:cNvPr id="3" name="Content Placeholder 2"/>
          <p:cNvSpPr>
            <a:spLocks noGrp="1"/>
          </p:cNvSpPr>
          <p:nvPr>
            <p:ph sz="half" idx="1"/>
          </p:nvPr>
        </p:nvSpPr>
        <p:spPr>
          <a:xfrm>
            <a:off x="7620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46482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5" name="Date Placeholder 4"/>
          <p:cNvSpPr>
            <a:spLocks noGrp="1"/>
          </p:cNvSpPr>
          <p:nvPr>
            <p:ph type="dt" sz="half" idx="10"/>
          </p:nvPr>
        </p:nvSpPr>
        <p:spPr/>
        <p:txBody>
          <a:bodyPr/>
          <a:lstStyle/>
          <a:p>
            <a:fld id="{FA38C9F5-99EE-46C1-925D-08171F3997F5}" type="datetime1">
              <a:rPr lang="en-US" smtClean="0"/>
              <a:t>2/28/2020</a:t>
            </a:fld>
            <a:endParaRPr lang="tr-TR"/>
          </a:p>
        </p:txBody>
      </p:sp>
      <p:sp>
        <p:nvSpPr>
          <p:cNvPr id="6" name="Footer Placeholder 5"/>
          <p:cNvSpPr>
            <a:spLocks noGrp="1"/>
          </p:cNvSpPr>
          <p:nvPr>
            <p:ph type="ftr" sz="quarter" idx="11"/>
          </p:nvPr>
        </p:nvSpPr>
        <p:spPr/>
        <p:txBody>
          <a:bodyPr/>
          <a:lstStyle/>
          <a:p>
            <a:r>
              <a:rPr lang="tr-TR"/>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228348045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a:t>Asıl başlık stili için tıklatın</a:t>
            </a:r>
            <a:endParaRPr lang="en-US" dirty="0"/>
          </a:p>
        </p:txBody>
      </p:sp>
      <p:sp>
        <p:nvSpPr>
          <p:cNvPr id="3" name="Text Placeholder 2"/>
          <p:cNvSpPr>
            <a:spLocks noGrp="1"/>
          </p:cNvSpPr>
          <p:nvPr>
            <p:ph type="body" idx="1"/>
          </p:nvPr>
        </p:nvSpPr>
        <p:spPr>
          <a:xfrm>
            <a:off x="7589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4" name="Content Placeholder 3"/>
          <p:cNvSpPr>
            <a:spLocks noGrp="1"/>
          </p:cNvSpPr>
          <p:nvPr>
            <p:ph sz="half" idx="2"/>
          </p:nvPr>
        </p:nvSpPr>
        <p:spPr>
          <a:xfrm>
            <a:off x="7589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46451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6" name="Content Placeholder 5"/>
          <p:cNvSpPr>
            <a:spLocks noGrp="1"/>
          </p:cNvSpPr>
          <p:nvPr>
            <p:ph sz="quarter" idx="4"/>
          </p:nvPr>
        </p:nvSpPr>
        <p:spPr>
          <a:xfrm>
            <a:off x="46451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7" name="Date Placeholder 6"/>
          <p:cNvSpPr>
            <a:spLocks noGrp="1"/>
          </p:cNvSpPr>
          <p:nvPr>
            <p:ph type="dt" sz="half" idx="10"/>
          </p:nvPr>
        </p:nvSpPr>
        <p:spPr/>
        <p:txBody>
          <a:bodyPr/>
          <a:lstStyle/>
          <a:p>
            <a:fld id="{B5ECB38C-929A-4885-8B3A-FB2E643FA28D}" type="datetime1">
              <a:rPr lang="en-US" smtClean="0"/>
              <a:t>2/28/2020</a:t>
            </a:fld>
            <a:endParaRPr lang="tr-TR"/>
          </a:p>
        </p:txBody>
      </p:sp>
      <p:sp>
        <p:nvSpPr>
          <p:cNvPr id="8" name="Footer Placeholder 7"/>
          <p:cNvSpPr>
            <a:spLocks noGrp="1"/>
          </p:cNvSpPr>
          <p:nvPr>
            <p:ph type="ftr" sz="quarter" idx="11"/>
          </p:nvPr>
        </p:nvSpPr>
        <p:spPr/>
        <p:txBody>
          <a:bodyPr/>
          <a:lstStyle/>
          <a:p>
            <a:r>
              <a:rPr lang="tr-TR"/>
              <a:t>Prof. Dr. Harun TANRIVERMİŞ, Yrd. Doç. Dr. Yeşim ALİEFENDİOĞLU Ekonomi I 2016-2017 Güz Dönemi</a:t>
            </a:r>
          </a:p>
        </p:txBody>
      </p:sp>
      <p:sp>
        <p:nvSpPr>
          <p:cNvPr id="9" name="Slide Number Placeholder 8"/>
          <p:cNvSpPr>
            <a:spLocks noGrp="1"/>
          </p:cNvSpPr>
          <p:nvPr>
            <p:ph type="sldNum" sz="quarter" idx="12"/>
          </p:nvPr>
        </p:nvSpPr>
        <p:spPr/>
        <p:txBody>
          <a:bodyPr/>
          <a:lstStyle/>
          <a:p>
            <a:fld id="{B1DEFA8C-F947-479F-BE07-76B6B3F80BF1}" type="slidenum">
              <a:rPr lang="tr-TR" smtClean="0"/>
              <a:pPr/>
              <a:t>‹#›</a:t>
            </a:fld>
            <a:endParaRPr lang="tr-TR"/>
          </a:p>
        </p:txBody>
      </p:sp>
      <p:cxnSp>
        <p:nvCxnSpPr>
          <p:cNvPr id="11" name="Straight Connector 10"/>
          <p:cNvCxnSpPr/>
          <p:nvPr/>
        </p:nvCxnSpPr>
        <p:spPr>
          <a:xfrm>
            <a:off x="7589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46451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1492942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Date Placeholder 2"/>
          <p:cNvSpPr>
            <a:spLocks noGrp="1"/>
          </p:cNvSpPr>
          <p:nvPr>
            <p:ph type="dt" sz="half" idx="10"/>
          </p:nvPr>
        </p:nvSpPr>
        <p:spPr/>
        <p:txBody>
          <a:bodyPr/>
          <a:lstStyle/>
          <a:p>
            <a:fld id="{AEB3DAA0-B6AA-4ACD-9FB1-17185E43A90D}" type="datetime1">
              <a:rPr lang="en-US" smtClean="0"/>
              <a:t>2/28/2020</a:t>
            </a:fld>
            <a:endParaRPr lang="tr-TR"/>
          </a:p>
        </p:txBody>
      </p:sp>
      <p:sp>
        <p:nvSpPr>
          <p:cNvPr id="4" name="Footer Placeholder 3"/>
          <p:cNvSpPr>
            <a:spLocks noGrp="1"/>
          </p:cNvSpPr>
          <p:nvPr>
            <p:ph type="ftr" sz="quarter" idx="11"/>
          </p:nvPr>
        </p:nvSpPr>
        <p:spPr/>
        <p:txBody>
          <a:bodyPr/>
          <a:lstStyle/>
          <a:p>
            <a:r>
              <a:rPr lang="tr-TR"/>
              <a:t>Prof. Dr. Harun TANRIVERMİŞ, Yrd. Doç. Dr. Yeşim ALİEFENDİOĞLU Ekonomi I 2016-2017 Güz Dönemi</a:t>
            </a:r>
          </a:p>
        </p:txBody>
      </p:sp>
      <p:sp>
        <p:nvSpPr>
          <p:cNvPr id="5" name="Slide Number Placeholder 4"/>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427469024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1D7F1EA-F52B-42F5-8478-0AF9BFD7E958}" type="datetime1">
              <a:rPr lang="en-US" smtClean="0"/>
              <a:t>2/28/2020</a:t>
            </a:fld>
            <a:endParaRPr lang="tr-TR"/>
          </a:p>
        </p:txBody>
      </p:sp>
      <p:sp>
        <p:nvSpPr>
          <p:cNvPr id="3" name="Footer Placeholder 2"/>
          <p:cNvSpPr>
            <a:spLocks noGrp="1"/>
          </p:cNvSpPr>
          <p:nvPr>
            <p:ph type="ftr" sz="quarter" idx="11"/>
          </p:nvPr>
        </p:nvSpPr>
        <p:spPr/>
        <p:txBody>
          <a:bodyPr/>
          <a:lstStyle/>
          <a:p>
            <a:r>
              <a:rPr lang="tr-TR"/>
              <a:t>Prof. Dr. Harun TANRIVERMİŞ, Yrd. Doç. Dr. Yeşim ALİEFENDİOĞLU Ekonomi I 2016-2017 Güz Dönemi</a:t>
            </a:r>
          </a:p>
        </p:txBody>
      </p:sp>
      <p:sp>
        <p:nvSpPr>
          <p:cNvPr id="4" name="Slide Number Placeholder 3"/>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237475535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a:t>Asıl başlık stili için tıklatın</a:t>
            </a:r>
            <a:endParaRPr lang="en-US" dirty="0"/>
          </a:p>
        </p:txBody>
      </p:sp>
      <p:sp>
        <p:nvSpPr>
          <p:cNvPr id="3" name="Content Placeholder 2"/>
          <p:cNvSpPr>
            <a:spLocks noGrp="1"/>
          </p:cNvSpPr>
          <p:nvPr>
            <p:ph idx="1"/>
          </p:nvPr>
        </p:nvSpPr>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Tree>
    <p:extLst>
      <p:ext uri="{BB962C8B-B14F-4D97-AF65-F5344CB8AC3E}">
        <p14:creationId xmlns:p14="http://schemas.microsoft.com/office/powerpoint/2010/main" val="183211488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762000" y="4572000"/>
            <a:ext cx="6784848" cy="1600200"/>
          </a:xfrm>
        </p:spPr>
        <p:txBody>
          <a:bodyPr anchor="b">
            <a:normAutofit/>
          </a:bodyPr>
          <a:lstStyle>
            <a:lvl1pPr algn="l">
              <a:defRPr sz="5400" b="0"/>
            </a:lvl1pPr>
          </a:lstStyle>
          <a:p>
            <a:r>
              <a:rPr lang="tr-TR"/>
              <a:t>Asıl başlık stili için tıklatın</a:t>
            </a:r>
            <a:endParaRPr lang="en-US"/>
          </a:p>
        </p:txBody>
      </p:sp>
      <p:sp>
        <p:nvSpPr>
          <p:cNvPr id="3" name="Content Placeholder 2"/>
          <p:cNvSpPr>
            <a:spLocks noGrp="1"/>
          </p:cNvSpPr>
          <p:nvPr>
            <p:ph idx="1"/>
          </p:nvPr>
        </p:nvSpPr>
        <p:spPr>
          <a:xfrm>
            <a:off x="3710866" y="457202"/>
            <a:ext cx="4594934" cy="4114799"/>
          </a:xfrm>
        </p:spPr>
        <p:txBody>
          <a:bodyPr/>
          <a:lstStyle>
            <a:lvl1pPr>
              <a:defRPr sz="2400"/>
            </a:lvl1pPr>
            <a:lvl2pPr>
              <a:defRPr sz="2200"/>
            </a:lvl2pPr>
            <a:lvl3pPr>
              <a:defRPr sz="2000"/>
            </a:lvl3pPr>
            <a:lvl4pPr>
              <a:defRPr sz="1800"/>
            </a:lvl4pPr>
            <a:lvl5pPr>
              <a:defRPr sz="1800"/>
            </a:lvl5pPr>
            <a:lvl6pPr>
              <a:defRPr sz="2000"/>
            </a:lvl6pPr>
            <a:lvl7pPr>
              <a:defRPr sz="2000"/>
            </a:lvl7pPr>
            <a:lvl8pPr>
              <a:defRPr sz="2000"/>
            </a:lvl8pPr>
            <a:lvl9pPr>
              <a:defRPr sz="20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762002" y="457200"/>
            <a:ext cx="2673657" cy="4114800"/>
          </a:xfrm>
        </p:spPr>
        <p:txBody>
          <a:bodyPr>
            <a:normAutofit/>
          </a:bodyPr>
          <a:lstStyle>
            <a:lvl1pPr marL="0" indent="0">
              <a:buNone/>
              <a:defRPr sz="21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989E4876-F515-4632-ACBF-711C6699D7F1}" type="datetime1">
              <a:rPr lang="en-US" smtClean="0"/>
              <a:t>2/28/2020</a:t>
            </a:fld>
            <a:endParaRPr lang="tr-TR"/>
          </a:p>
        </p:txBody>
      </p:sp>
      <p:sp>
        <p:nvSpPr>
          <p:cNvPr id="6" name="Footer Placeholder 5"/>
          <p:cNvSpPr>
            <a:spLocks noGrp="1"/>
          </p:cNvSpPr>
          <p:nvPr>
            <p:ph type="ftr" sz="quarter" idx="11"/>
          </p:nvPr>
        </p:nvSpPr>
        <p:spPr/>
        <p:txBody>
          <a:bodyPr/>
          <a:lstStyle/>
          <a:p>
            <a:r>
              <a:rPr lang="tr-TR"/>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cxnSp>
        <p:nvCxnSpPr>
          <p:cNvPr id="10" name="Straight Connector 9"/>
          <p:cNvCxnSpPr/>
          <p:nvPr/>
        </p:nvCxnSpPr>
        <p:spPr>
          <a:xfrm rot="5400000">
            <a:off x="1677194" y="2514601"/>
            <a:ext cx="3810000" cy="1588"/>
          </a:xfrm>
          <a:prstGeom prst="line">
            <a:avLst/>
          </a:prstGeom>
          <a:ln>
            <a:solidFill>
              <a:schemeClr val="tx2">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4544585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758952" y="4572000"/>
            <a:ext cx="6784848" cy="1600200"/>
          </a:xfrm>
        </p:spPr>
        <p:txBody>
          <a:bodyPr anchor="b">
            <a:normAutofit/>
          </a:bodyPr>
          <a:lstStyle>
            <a:lvl1pPr algn="l">
              <a:defRPr sz="5400" b="0"/>
            </a:lvl1pPr>
          </a:lstStyle>
          <a:p>
            <a:r>
              <a:rPr lang="tr-TR"/>
              <a:t>Asıl başlık stili için tıklatın</a:t>
            </a:r>
            <a:endParaRPr lang="en-US" dirty="0"/>
          </a:p>
        </p:txBody>
      </p:sp>
      <p:sp>
        <p:nvSpPr>
          <p:cNvPr id="3" name="Picture Placeholder 2"/>
          <p:cNvSpPr>
            <a:spLocks noGrp="1"/>
          </p:cNvSpPr>
          <p:nvPr>
            <p:ph type="pic" idx="1"/>
          </p:nvPr>
        </p:nvSpPr>
        <p:spPr>
          <a:xfrm>
            <a:off x="777240" y="457200"/>
            <a:ext cx="7543800" cy="2895600"/>
          </a:xfrm>
          <a:ln w="6350">
            <a:solidFill>
              <a:schemeClr val="tx2"/>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simgeyi tıklatın</a:t>
            </a:r>
            <a:endParaRPr lang="en-US"/>
          </a:p>
        </p:txBody>
      </p:sp>
      <p:sp>
        <p:nvSpPr>
          <p:cNvPr id="4" name="Text Placeholder 3"/>
          <p:cNvSpPr>
            <a:spLocks noGrp="1"/>
          </p:cNvSpPr>
          <p:nvPr>
            <p:ph type="body" sz="half" idx="2"/>
          </p:nvPr>
        </p:nvSpPr>
        <p:spPr>
          <a:xfrm>
            <a:off x="850392" y="3505200"/>
            <a:ext cx="7391400" cy="804862"/>
          </a:xfrm>
        </p:spPr>
        <p:txBody>
          <a:bodyPr anchor="t" anchorCtr="0">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6EC930EE-5137-4864-99E0-78D0AA38347E}" type="datetime1">
              <a:rPr lang="en-US" smtClean="0"/>
              <a:t>2/28/2020</a:t>
            </a:fld>
            <a:endParaRPr lang="tr-TR"/>
          </a:p>
        </p:txBody>
      </p:sp>
      <p:sp>
        <p:nvSpPr>
          <p:cNvPr id="6" name="Footer Placeholder 5"/>
          <p:cNvSpPr>
            <a:spLocks noGrp="1"/>
          </p:cNvSpPr>
          <p:nvPr>
            <p:ph type="ftr" sz="quarter" idx="11"/>
          </p:nvPr>
        </p:nvSpPr>
        <p:spPr/>
        <p:txBody>
          <a:bodyPr/>
          <a:lstStyle/>
          <a:p>
            <a:r>
              <a:rPr lang="tr-TR"/>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428547969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Vertical Text Placeholder 2"/>
          <p:cNvSpPr>
            <a:spLocks noGrp="1"/>
          </p:cNvSpPr>
          <p:nvPr>
            <p:ph type="body" orient="vert" idx="1"/>
          </p:nvPr>
        </p:nvSpPr>
        <p:spPr>
          <a:xfrm>
            <a:off x="914400" y="685800"/>
            <a:ext cx="7239000" cy="3886200"/>
          </a:xfrm>
        </p:spPr>
        <p:txBody>
          <a:bodyPr vert="eaVert" anchor="t" anchorCtr="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DDDF37A8-D33E-4B0E-8235-475DB97D5147}" type="datetime1">
              <a:rPr lang="en-US" smtClean="0"/>
              <a:t>2/28/2020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103643762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62000" y="685803"/>
            <a:ext cx="1828800" cy="5410199"/>
          </a:xfrm>
        </p:spPr>
        <p:txBody>
          <a:bodyPr vert="eaVert"/>
          <a:lstStyle/>
          <a:p>
            <a:r>
              <a:rPr lang="tr-TR"/>
              <a:t>Asıl başlık stili için tıklatın</a:t>
            </a:r>
            <a:endParaRPr lang="en-US" dirty="0"/>
          </a:p>
        </p:txBody>
      </p:sp>
      <p:sp>
        <p:nvSpPr>
          <p:cNvPr id="3" name="Vertical Text Placeholder 2"/>
          <p:cNvSpPr>
            <a:spLocks noGrp="1"/>
          </p:cNvSpPr>
          <p:nvPr>
            <p:ph type="body" orient="vert" idx="1"/>
          </p:nvPr>
        </p:nvSpPr>
        <p:spPr>
          <a:xfrm>
            <a:off x="2590800" y="685801"/>
            <a:ext cx="5715000" cy="4876800"/>
          </a:xfrm>
        </p:spPr>
        <p:txBody>
          <a:bodyPr vert="eaVert" anchor="t" anchorCtr="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F4E96E1F-70EC-4C9F-84B9-309ABB33F145}" type="datetime1">
              <a:rPr lang="en-US" smtClean="0"/>
              <a:t>2/28/2020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47974391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Only" preserve="1">
  <p:cSld name="İçerik">
    <p:spTree>
      <p:nvGrpSpPr>
        <p:cNvPr id="1" name=""/>
        <p:cNvGrpSpPr/>
        <p:nvPr/>
      </p:nvGrpSpPr>
      <p:grpSpPr>
        <a:xfrm>
          <a:off x="0" y="0"/>
          <a:ext cx="0" cy="0"/>
          <a:chOff x="0" y="0"/>
          <a:chExt cx="0" cy="0"/>
        </a:xfrm>
      </p:grpSpPr>
      <p:sp>
        <p:nvSpPr>
          <p:cNvPr id="2" name="İçerik Yer Tutucusu 1"/>
          <p:cNvSpPr>
            <a:spLocks noGrp="1"/>
          </p:cNvSpPr>
          <p:nvPr>
            <p:ph/>
          </p:nvPr>
        </p:nvSpPr>
        <p:spPr>
          <a:xfrm>
            <a:off x="457200" y="277813"/>
            <a:ext cx="8229600" cy="5853112"/>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3" name="Rectangle 44"/>
          <p:cNvSpPr>
            <a:spLocks noGrp="1" noChangeArrowheads="1"/>
          </p:cNvSpPr>
          <p:nvPr>
            <p:ph type="dt" sz="half" idx="10"/>
          </p:nvPr>
        </p:nvSpPr>
        <p:spPr>
          <a:ln/>
        </p:spPr>
        <p:txBody>
          <a:bodyPr/>
          <a:lstStyle>
            <a:lvl1pPr>
              <a:defRPr/>
            </a:lvl1pPr>
          </a:lstStyle>
          <a:p>
            <a:pPr>
              <a:defRPr/>
            </a:pPr>
            <a:fld id="{852F65B9-AF3F-4168-8F3A-EA905B549768}" type="datetime1">
              <a:rPr lang="en-US" smtClean="0"/>
              <a:t>2/28/2020</a:t>
            </a:fld>
            <a:endParaRPr lang="tr-TR"/>
          </a:p>
        </p:txBody>
      </p:sp>
      <p:sp>
        <p:nvSpPr>
          <p:cNvPr id="4" name="Rectangle 45"/>
          <p:cNvSpPr>
            <a:spLocks noGrp="1" noChangeArrowheads="1"/>
          </p:cNvSpPr>
          <p:nvPr>
            <p:ph type="ftr" sz="quarter" idx="11"/>
          </p:nvPr>
        </p:nvSpPr>
        <p:spPr>
          <a:ln/>
        </p:spPr>
        <p:txBody>
          <a:bodyPr/>
          <a:lstStyle>
            <a:lvl1pPr>
              <a:defRPr/>
            </a:lvl1pPr>
          </a:lstStyle>
          <a:p>
            <a:pPr>
              <a:defRPr/>
            </a:pPr>
            <a:r>
              <a:rPr lang="tr-TR"/>
              <a:t>Prof. Dr. Harun TANRIVERMİŞ, Yrd. Doç. Dr. Yeşim ALİEFENDİOĞLU Ekonomi I 2016-2017 Güz Dönemi</a:t>
            </a:r>
          </a:p>
        </p:txBody>
      </p:sp>
      <p:sp>
        <p:nvSpPr>
          <p:cNvPr id="5" name="Rectangle 46"/>
          <p:cNvSpPr>
            <a:spLocks noGrp="1" noChangeArrowheads="1"/>
          </p:cNvSpPr>
          <p:nvPr>
            <p:ph type="sldNum" sz="quarter" idx="12"/>
          </p:nvPr>
        </p:nvSpPr>
        <p:spPr>
          <a:ln/>
        </p:spPr>
        <p:txBody>
          <a:bodyPr/>
          <a:lstStyle>
            <a:lvl1pPr>
              <a:defRPr/>
            </a:lvl1pPr>
          </a:lstStyle>
          <a:p>
            <a:pPr>
              <a:defRPr/>
            </a:pPr>
            <a:fld id="{4ACC9CEF-1B2B-47A9-B112-A53E035B6F79}" type="slidenum">
              <a:rPr lang="tr-TR" smtClean="0"/>
              <a:pPr>
                <a:defRPr/>
              </a:pPr>
              <a:t>‹#›</a:t>
            </a:fld>
            <a:endParaRPr lang="tr-TR"/>
          </a:p>
        </p:txBody>
      </p:sp>
    </p:spTree>
    <p:extLst>
      <p:ext uri="{BB962C8B-B14F-4D97-AF65-F5344CB8AC3E}">
        <p14:creationId xmlns:p14="http://schemas.microsoft.com/office/powerpoint/2010/main" val="411206933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xAndObj" preserve="1">
  <p:cSld name="Başlık, Metin ve İçerik">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7813"/>
            <a:ext cx="8229600" cy="1143000"/>
          </a:xfrm>
        </p:spPr>
        <p:txBody>
          <a:bodyPr/>
          <a:lstStyle/>
          <a:p>
            <a:r>
              <a:rPr lang="tr-TR"/>
              <a:t>Asıl başlık stili için tıklatın</a:t>
            </a:r>
          </a:p>
        </p:txBody>
      </p:sp>
      <p:sp>
        <p:nvSpPr>
          <p:cNvPr id="3" name="Metin Yer Tutucusu 2"/>
          <p:cNvSpPr>
            <a:spLocks noGrp="1"/>
          </p:cNvSpPr>
          <p:nvPr>
            <p:ph type="body" sz="half" idx="1"/>
          </p:nvPr>
        </p:nvSpPr>
        <p:spPr>
          <a:xfrm>
            <a:off x="457200" y="1600202"/>
            <a:ext cx="4038600" cy="4530725"/>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p:cNvSpPr>
            <a:spLocks noGrp="1"/>
          </p:cNvSpPr>
          <p:nvPr>
            <p:ph sz="half" idx="2"/>
          </p:nvPr>
        </p:nvSpPr>
        <p:spPr>
          <a:xfrm>
            <a:off x="4648200" y="1600202"/>
            <a:ext cx="4038600" cy="4530725"/>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5" name="Rectangle 44"/>
          <p:cNvSpPr>
            <a:spLocks noGrp="1" noChangeArrowheads="1"/>
          </p:cNvSpPr>
          <p:nvPr>
            <p:ph type="dt" sz="half" idx="10"/>
          </p:nvPr>
        </p:nvSpPr>
        <p:spPr>
          <a:ln/>
        </p:spPr>
        <p:txBody>
          <a:bodyPr/>
          <a:lstStyle>
            <a:lvl1pPr>
              <a:defRPr/>
            </a:lvl1pPr>
          </a:lstStyle>
          <a:p>
            <a:pPr>
              <a:defRPr/>
            </a:pPr>
            <a:fld id="{06D7AFE2-252A-473E-B74B-445E14A41A1C}" type="datetime1">
              <a:rPr lang="en-US" smtClean="0"/>
              <a:t>2/28/2020</a:t>
            </a:fld>
            <a:endParaRPr lang="tr-TR"/>
          </a:p>
        </p:txBody>
      </p:sp>
      <p:sp>
        <p:nvSpPr>
          <p:cNvPr id="6" name="Rectangle 45"/>
          <p:cNvSpPr>
            <a:spLocks noGrp="1" noChangeArrowheads="1"/>
          </p:cNvSpPr>
          <p:nvPr>
            <p:ph type="ftr" sz="quarter" idx="11"/>
          </p:nvPr>
        </p:nvSpPr>
        <p:spPr>
          <a:ln/>
        </p:spPr>
        <p:txBody>
          <a:bodyPr/>
          <a:lstStyle>
            <a:lvl1pPr>
              <a:defRPr/>
            </a:lvl1pPr>
          </a:lstStyle>
          <a:p>
            <a:pPr>
              <a:defRPr/>
            </a:pPr>
            <a:r>
              <a:rPr lang="tr-TR"/>
              <a:t>Prof. Dr. Harun TANRIVERMİŞ, Yrd. Doç. Dr. Yeşim ALİEFENDİOĞLU Ekonomi I 2016-2017 Güz Dönemi</a:t>
            </a:r>
          </a:p>
        </p:txBody>
      </p:sp>
      <p:sp>
        <p:nvSpPr>
          <p:cNvPr id="7" name="Rectangle 46"/>
          <p:cNvSpPr>
            <a:spLocks noGrp="1" noChangeArrowheads="1"/>
          </p:cNvSpPr>
          <p:nvPr>
            <p:ph type="sldNum" sz="quarter" idx="12"/>
          </p:nvPr>
        </p:nvSpPr>
        <p:spPr>
          <a:ln/>
        </p:spPr>
        <p:txBody>
          <a:bodyPr/>
          <a:lstStyle>
            <a:lvl1pPr>
              <a:defRPr/>
            </a:lvl1pPr>
          </a:lstStyle>
          <a:p>
            <a:pPr>
              <a:defRPr/>
            </a:pPr>
            <a:fld id="{5F9C2CDE-511F-4CCA-A6CE-70569E99ECA7}" type="slidenum">
              <a:rPr lang="tr-TR" smtClean="0"/>
              <a:pPr>
                <a:defRPr/>
              </a:pPr>
              <a:t>‹#›</a:t>
            </a:fld>
            <a:endParaRPr lang="tr-TR"/>
          </a:p>
        </p:txBody>
      </p:sp>
    </p:spTree>
    <p:extLst>
      <p:ext uri="{BB962C8B-B14F-4D97-AF65-F5344CB8AC3E}">
        <p14:creationId xmlns:p14="http://schemas.microsoft.com/office/powerpoint/2010/main" val="245389097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bl" preserve="1">
  <p:cSld name="Başlık ve Tablo">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7813"/>
            <a:ext cx="8229600" cy="1143000"/>
          </a:xfrm>
        </p:spPr>
        <p:txBody>
          <a:bodyPr/>
          <a:lstStyle/>
          <a:p>
            <a:r>
              <a:rPr lang="tr-TR"/>
              <a:t>Asıl başlık stili için tıklatın</a:t>
            </a:r>
          </a:p>
        </p:txBody>
      </p:sp>
      <p:sp>
        <p:nvSpPr>
          <p:cNvPr id="3" name="Tablo Yer Tutucusu 2"/>
          <p:cNvSpPr>
            <a:spLocks noGrp="1"/>
          </p:cNvSpPr>
          <p:nvPr>
            <p:ph type="tbl" idx="1"/>
          </p:nvPr>
        </p:nvSpPr>
        <p:spPr>
          <a:xfrm>
            <a:off x="457200" y="1600202"/>
            <a:ext cx="8229600" cy="4530725"/>
          </a:xfrm>
        </p:spPr>
        <p:txBody>
          <a:bodyPr/>
          <a:lstStyle/>
          <a:p>
            <a:pPr lvl="0"/>
            <a:r>
              <a:rPr lang="tr-TR" noProof="0"/>
              <a:t>Tablo eklemek için simgeyi tıklatın</a:t>
            </a:r>
          </a:p>
        </p:txBody>
      </p:sp>
      <p:sp>
        <p:nvSpPr>
          <p:cNvPr id="4" name="Rectangle 44"/>
          <p:cNvSpPr>
            <a:spLocks noGrp="1" noChangeArrowheads="1"/>
          </p:cNvSpPr>
          <p:nvPr>
            <p:ph type="dt" sz="half" idx="10"/>
          </p:nvPr>
        </p:nvSpPr>
        <p:spPr>
          <a:ln/>
        </p:spPr>
        <p:txBody>
          <a:bodyPr/>
          <a:lstStyle>
            <a:lvl1pPr>
              <a:defRPr/>
            </a:lvl1pPr>
          </a:lstStyle>
          <a:p>
            <a:pPr>
              <a:defRPr/>
            </a:pPr>
            <a:fld id="{6A24C5B5-B0BC-4A99-9668-7AA50979CB18}" type="datetime1">
              <a:rPr lang="en-US" smtClean="0"/>
              <a:t>2/28/2020</a:t>
            </a:fld>
            <a:endParaRPr lang="tr-TR"/>
          </a:p>
        </p:txBody>
      </p:sp>
      <p:sp>
        <p:nvSpPr>
          <p:cNvPr id="5" name="Rectangle 45"/>
          <p:cNvSpPr>
            <a:spLocks noGrp="1" noChangeArrowheads="1"/>
          </p:cNvSpPr>
          <p:nvPr>
            <p:ph type="ftr" sz="quarter" idx="11"/>
          </p:nvPr>
        </p:nvSpPr>
        <p:spPr>
          <a:ln/>
        </p:spPr>
        <p:txBody>
          <a:bodyPr/>
          <a:lstStyle>
            <a:lvl1pPr>
              <a:defRPr/>
            </a:lvl1pPr>
          </a:lstStyle>
          <a:p>
            <a:pPr>
              <a:defRPr/>
            </a:pPr>
            <a:r>
              <a:rPr lang="tr-TR"/>
              <a:t>Prof. Dr. Harun TANRIVERMİŞ, Yrd. Doç. Dr. Yeşim ALİEFENDİOĞLU Ekonomi I 2016-2017 Güz Dönemi</a:t>
            </a:r>
          </a:p>
        </p:txBody>
      </p:sp>
      <p:sp>
        <p:nvSpPr>
          <p:cNvPr id="6" name="Rectangle 46"/>
          <p:cNvSpPr>
            <a:spLocks noGrp="1" noChangeArrowheads="1"/>
          </p:cNvSpPr>
          <p:nvPr>
            <p:ph type="sldNum" sz="quarter" idx="12"/>
          </p:nvPr>
        </p:nvSpPr>
        <p:spPr>
          <a:ln/>
        </p:spPr>
        <p:txBody>
          <a:bodyPr/>
          <a:lstStyle>
            <a:lvl1pPr>
              <a:defRPr/>
            </a:lvl1pPr>
          </a:lstStyle>
          <a:p>
            <a:pPr>
              <a:defRPr/>
            </a:pPr>
            <a:fld id="{B5694B09-DDCA-463B-A0FD-225071502900}" type="slidenum">
              <a:rPr lang="tr-TR" smtClean="0"/>
              <a:pPr>
                <a:defRPr/>
              </a:pPr>
              <a:t>‹#›</a:t>
            </a:fld>
            <a:endParaRPr lang="tr-TR"/>
          </a:p>
        </p:txBody>
      </p:sp>
    </p:spTree>
    <p:extLst>
      <p:ext uri="{BB962C8B-B14F-4D97-AF65-F5344CB8AC3E}">
        <p14:creationId xmlns:p14="http://schemas.microsoft.com/office/powerpoint/2010/main" val="2474524899"/>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fourObj" preserve="1">
  <p:cSld name="Başlık, 4 İçerik">
    <p:spTree>
      <p:nvGrpSpPr>
        <p:cNvPr id="1" name=""/>
        <p:cNvGrpSpPr/>
        <p:nvPr/>
      </p:nvGrpSpPr>
      <p:grpSpPr>
        <a:xfrm>
          <a:off x="0" y="0"/>
          <a:ext cx="0" cy="0"/>
          <a:chOff x="0" y="0"/>
          <a:chExt cx="0" cy="0"/>
        </a:xfrm>
      </p:grpSpPr>
      <p:sp>
        <p:nvSpPr>
          <p:cNvPr id="2" name="Başlık 1"/>
          <p:cNvSpPr>
            <a:spLocks noGrp="1"/>
          </p:cNvSpPr>
          <p:nvPr>
            <p:ph type="title" sz="quarter"/>
          </p:nvPr>
        </p:nvSpPr>
        <p:spPr>
          <a:xfrm>
            <a:off x="457200" y="277813"/>
            <a:ext cx="8229600" cy="1143000"/>
          </a:xfrm>
        </p:spPr>
        <p:txBody>
          <a:bodyPr/>
          <a:lstStyle/>
          <a:p>
            <a:r>
              <a:rPr lang="tr-TR"/>
              <a:t>Asıl başlık stili için tıklatın</a:t>
            </a:r>
          </a:p>
        </p:txBody>
      </p:sp>
      <p:sp>
        <p:nvSpPr>
          <p:cNvPr id="3" name="İçerik Yer Tutucusu 2"/>
          <p:cNvSpPr>
            <a:spLocks noGrp="1"/>
          </p:cNvSpPr>
          <p:nvPr>
            <p:ph sz="quarter" idx="1"/>
          </p:nvPr>
        </p:nvSpPr>
        <p:spPr>
          <a:xfrm>
            <a:off x="457200" y="1600202"/>
            <a:ext cx="4038600" cy="2189163"/>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p:cNvSpPr>
            <a:spLocks noGrp="1"/>
          </p:cNvSpPr>
          <p:nvPr>
            <p:ph sz="quarter" idx="2"/>
          </p:nvPr>
        </p:nvSpPr>
        <p:spPr>
          <a:xfrm>
            <a:off x="4648200" y="1600202"/>
            <a:ext cx="4038600" cy="2189163"/>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5" name="İçerik Yer Tutucusu 4"/>
          <p:cNvSpPr>
            <a:spLocks noGrp="1"/>
          </p:cNvSpPr>
          <p:nvPr>
            <p:ph sz="quarter" idx="3"/>
          </p:nvPr>
        </p:nvSpPr>
        <p:spPr>
          <a:xfrm>
            <a:off x="457200" y="3941763"/>
            <a:ext cx="4038600" cy="2189162"/>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6" name="İçerik Yer Tutucusu 5"/>
          <p:cNvSpPr>
            <a:spLocks noGrp="1"/>
          </p:cNvSpPr>
          <p:nvPr>
            <p:ph sz="quarter" idx="4"/>
          </p:nvPr>
        </p:nvSpPr>
        <p:spPr>
          <a:xfrm>
            <a:off x="4648200" y="3941763"/>
            <a:ext cx="4038600" cy="2189162"/>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7" name="Rectangle 44"/>
          <p:cNvSpPr>
            <a:spLocks noGrp="1" noChangeArrowheads="1"/>
          </p:cNvSpPr>
          <p:nvPr>
            <p:ph type="dt" sz="half" idx="10"/>
          </p:nvPr>
        </p:nvSpPr>
        <p:spPr>
          <a:ln/>
        </p:spPr>
        <p:txBody>
          <a:bodyPr/>
          <a:lstStyle>
            <a:lvl1pPr>
              <a:defRPr/>
            </a:lvl1pPr>
          </a:lstStyle>
          <a:p>
            <a:pPr>
              <a:defRPr/>
            </a:pPr>
            <a:fld id="{37B4A527-8F12-4586-8896-F9A7002F02D4}" type="datetime1">
              <a:rPr lang="en-US" smtClean="0"/>
              <a:t>2/28/2020</a:t>
            </a:fld>
            <a:endParaRPr lang="tr-TR"/>
          </a:p>
        </p:txBody>
      </p:sp>
      <p:sp>
        <p:nvSpPr>
          <p:cNvPr id="8" name="Rectangle 45"/>
          <p:cNvSpPr>
            <a:spLocks noGrp="1" noChangeArrowheads="1"/>
          </p:cNvSpPr>
          <p:nvPr>
            <p:ph type="ftr" sz="quarter" idx="11"/>
          </p:nvPr>
        </p:nvSpPr>
        <p:spPr>
          <a:ln/>
        </p:spPr>
        <p:txBody>
          <a:bodyPr/>
          <a:lstStyle>
            <a:lvl1pPr>
              <a:defRPr/>
            </a:lvl1pPr>
          </a:lstStyle>
          <a:p>
            <a:pPr>
              <a:defRPr/>
            </a:pPr>
            <a:r>
              <a:rPr lang="tr-TR"/>
              <a:t>Prof. Dr. Harun TANRIVERMİŞ, Yrd. Doç. Dr. Yeşim ALİEFENDİOĞLU Ekonomi I 2016-2017 Güz Dönemi</a:t>
            </a:r>
          </a:p>
        </p:txBody>
      </p:sp>
      <p:sp>
        <p:nvSpPr>
          <p:cNvPr id="9" name="Rectangle 46"/>
          <p:cNvSpPr>
            <a:spLocks noGrp="1" noChangeArrowheads="1"/>
          </p:cNvSpPr>
          <p:nvPr>
            <p:ph type="sldNum" sz="quarter" idx="12"/>
          </p:nvPr>
        </p:nvSpPr>
        <p:spPr>
          <a:ln/>
        </p:spPr>
        <p:txBody>
          <a:bodyPr/>
          <a:lstStyle>
            <a:lvl1pPr>
              <a:defRPr/>
            </a:lvl1pPr>
          </a:lstStyle>
          <a:p>
            <a:pPr>
              <a:defRPr/>
            </a:pPr>
            <a:fld id="{1DFE3CA1-1F67-46BC-B6F2-EBF60CBDD860}" type="slidenum">
              <a:rPr lang="tr-TR" smtClean="0"/>
              <a:pPr>
                <a:defRPr/>
              </a:pPr>
              <a:t>‹#›</a:t>
            </a:fld>
            <a:endParaRPr lang="tr-TR"/>
          </a:p>
        </p:txBody>
      </p:sp>
    </p:spTree>
    <p:extLst>
      <p:ext uri="{BB962C8B-B14F-4D97-AF65-F5344CB8AC3E}">
        <p14:creationId xmlns:p14="http://schemas.microsoft.com/office/powerpoint/2010/main" val="2175634341"/>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p:cSld name="Başlık Slaydı">
    <p:spTree>
      <p:nvGrpSpPr>
        <p:cNvPr id="1" name=""/>
        <p:cNvGrpSpPr/>
        <p:nvPr/>
      </p:nvGrpSpPr>
      <p:grpSpPr>
        <a:xfrm>
          <a:off x="0" y="0"/>
          <a:ext cx="0" cy="0"/>
          <a:chOff x="0" y="0"/>
          <a:chExt cx="0" cy="0"/>
        </a:xfrm>
      </p:grpSpPr>
      <p:sp>
        <p:nvSpPr>
          <p:cNvPr id="7" name="Metin Yer Tutucusu 11"/>
          <p:cNvSpPr>
            <a:spLocks noGrp="1"/>
          </p:cNvSpPr>
          <p:nvPr>
            <p:ph idx="1"/>
          </p:nvPr>
        </p:nvSpPr>
        <p:spPr>
          <a:xfrm>
            <a:off x="410935" y="1299507"/>
            <a:ext cx="7886700" cy="1179054"/>
          </a:xfrm>
          <a:prstGeom prst="rect">
            <a:avLst/>
          </a:prstGeom>
        </p:spPr>
        <p:txBody>
          <a:bodyPr rIns="0" anchor="b" anchorCtr="0">
            <a:noAutofit/>
          </a:bodyPr>
          <a:lstStyle>
            <a:lvl1pPr marL="0" indent="0" algn="l">
              <a:buNone/>
              <a:defRPr sz="2000" b="0" i="0" baseline="0">
                <a:latin typeface="Arial" panose="020B0604020202020204" pitchFamily="34" charset="0"/>
                <a:cs typeface="Arial" panose="020B0604020202020204" pitchFamily="34" charset="0"/>
              </a:defRPr>
            </a:lvl1pPr>
          </a:lstStyle>
          <a:p>
            <a:pPr lvl="0"/>
            <a:r>
              <a:rPr lang="tr-TR" noProof="0" smtClean="0"/>
              <a:t>Asıl metin stillerini düzenle</a:t>
            </a:r>
          </a:p>
        </p:txBody>
      </p:sp>
      <p:sp>
        <p:nvSpPr>
          <p:cNvPr id="9" name="Başlık Yer Tutucusu 10"/>
          <p:cNvSpPr>
            <a:spLocks noGrp="1"/>
          </p:cNvSpPr>
          <p:nvPr>
            <p:ph type="title"/>
          </p:nvPr>
        </p:nvSpPr>
        <p:spPr>
          <a:xfrm>
            <a:off x="410935" y="370117"/>
            <a:ext cx="7886700" cy="673965"/>
          </a:xfrm>
          <a:prstGeom prst="rect">
            <a:avLst/>
          </a:prstGeom>
        </p:spPr>
        <p:txBody>
          <a:bodyPr rIns="0" anchor="b" anchorCtr="0">
            <a:normAutofit/>
          </a:bodyPr>
          <a:lstStyle>
            <a:lvl1pPr>
              <a:defRPr sz="2400"/>
            </a:lvl1pPr>
          </a:lstStyle>
          <a:p>
            <a:pPr lvl="0"/>
            <a:r>
              <a:rPr lang="tr-TR" smtClean="0"/>
              <a:t>Asıl başlık stili için tıklatın</a:t>
            </a:r>
            <a:endParaRPr lang="tr-TR" dirty="0"/>
          </a:p>
        </p:txBody>
      </p:sp>
    </p:spTree>
    <p:extLst>
      <p:ext uri="{BB962C8B-B14F-4D97-AF65-F5344CB8AC3E}">
        <p14:creationId xmlns:p14="http://schemas.microsoft.com/office/powerpoint/2010/main" val="2336273859"/>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cSld name="Özel Düze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dirty="0"/>
          </a:p>
        </p:txBody>
      </p:sp>
    </p:spTree>
    <p:extLst>
      <p:ext uri="{BB962C8B-B14F-4D97-AF65-F5344CB8AC3E}">
        <p14:creationId xmlns:p14="http://schemas.microsoft.com/office/powerpoint/2010/main" val="1954219885"/>
      </p:ext>
    </p:extLst>
  </p:cSld>
  <p:clrMapOvr>
    <a:masterClrMapping/>
  </p:clrMapOvr>
  <p:hf sldNum="0" hdr="0" dt="0"/>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sp>
        <p:nvSpPr>
          <p:cNvPr id="7" name="Rectangle 6"/>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title"/>
          </p:nvPr>
        </p:nvSpPr>
        <p:spPr>
          <a:xfrm>
            <a:off x="762000" y="3276600"/>
            <a:ext cx="7543800" cy="1676400"/>
          </a:xfrm>
        </p:spPr>
        <p:txBody>
          <a:bodyPr anchor="b" anchorCtr="0"/>
          <a:lstStyle>
            <a:lvl1pPr algn="l">
              <a:defRPr sz="5400" b="0" cap="all"/>
            </a:lvl1pPr>
          </a:lstStyle>
          <a:p>
            <a:r>
              <a:rPr lang="tr-TR"/>
              <a:t>Asıl başlık stili için tıklatın</a:t>
            </a:r>
            <a:endParaRPr lang="en-US" dirty="0"/>
          </a:p>
        </p:txBody>
      </p:sp>
      <p:sp>
        <p:nvSpPr>
          <p:cNvPr id="3" name="Text Placeholder 2"/>
          <p:cNvSpPr>
            <a:spLocks noGrp="1"/>
          </p:cNvSpPr>
          <p:nvPr>
            <p:ph type="body" idx="1"/>
          </p:nvPr>
        </p:nvSpPr>
        <p:spPr>
          <a:xfrm>
            <a:off x="762000" y="4953000"/>
            <a:ext cx="6858000" cy="914400"/>
          </a:xfrm>
        </p:spPr>
        <p:txBody>
          <a:bodyPr anchor="t" anchorCtr="0">
            <a:normAutofit/>
          </a:bodyPr>
          <a:lstStyle>
            <a:lvl1pPr marL="0" indent="0">
              <a:buNone/>
              <a:defRPr sz="28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13212512-3B4A-4C0D-950D-6FFEACF07EB0}" type="datetime1">
              <a:rPr lang="en-US" smtClean="0"/>
              <a:t>2/28/2020</a:t>
            </a:fld>
            <a:endParaRPr lang="en-US"/>
          </a:p>
        </p:txBody>
      </p:sp>
      <p:sp>
        <p:nvSpPr>
          <p:cNvPr id="5" name="Footer Placeholder 4"/>
          <p:cNvSpPr>
            <a:spLocks noGrp="1"/>
          </p:cNvSpPr>
          <p:nvPr>
            <p:ph type="ftr" sz="quarter" idx="11"/>
          </p:nvPr>
        </p:nvSpPr>
        <p:spPr/>
        <p:txBody>
          <a:bodyPr/>
          <a:lstStyle/>
          <a:p>
            <a:r>
              <a:rPr lang="en-US"/>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
        <p:nvSpPr>
          <p:cNvPr id="8" name="Rectangle 7"/>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801106256"/>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userDrawn="1">
  <p:cSld name="1_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Asıl başlık stili için tıklatın</a:t>
            </a:r>
            <a:endParaRPr lang="en-US" dirty="0"/>
          </a:p>
        </p:txBody>
      </p:sp>
      <p:sp>
        <p:nvSpPr>
          <p:cNvPr id="4" name="Date Placeholder 3"/>
          <p:cNvSpPr>
            <a:spLocks noGrp="1"/>
          </p:cNvSpPr>
          <p:nvPr>
            <p:ph type="dt" sz="half" idx="10"/>
          </p:nvPr>
        </p:nvSpPr>
        <p:spPr/>
        <p:txBody>
          <a:bodyPr/>
          <a:lstStyle/>
          <a:p>
            <a:fld id="{419913B4-353A-43F0-919E-C9E766A5124A}" type="datetime1">
              <a:rPr lang="en-US" smtClean="0"/>
              <a:t>2/28/2020</a:t>
            </a:fld>
            <a:endParaRPr lang="en-US"/>
          </a:p>
        </p:txBody>
      </p:sp>
      <p:sp>
        <p:nvSpPr>
          <p:cNvPr id="5" name="Footer Placeholder 4"/>
          <p:cNvSpPr>
            <a:spLocks noGrp="1"/>
          </p:cNvSpPr>
          <p:nvPr>
            <p:ph type="ftr" sz="quarter" idx="11"/>
          </p:nvPr>
        </p:nvSpPr>
        <p:spPr/>
        <p:txBody>
          <a:bodyPr/>
          <a:lstStyle/>
          <a:p>
            <a:r>
              <a:rPr lang="en-US" smtClean="0"/>
              <a:t>Prof. Dr. Harun TANRIVERMİŞ, Yrd. Doç. Dr. Yeşim ALİEFENDİOĞLU Ekonomi I 2016-2017 Güz Dönemi</a:t>
            </a:r>
            <a:endParaRPr lang="en-US"/>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1907470824"/>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obj">
  <p:cSld name="Başlık ve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Asıl başlık stili için tıklatın</a:t>
            </a:r>
            <a:endParaRPr lang="tr-TR" dirty="0"/>
          </a:p>
        </p:txBody>
      </p:sp>
      <p:sp>
        <p:nvSpPr>
          <p:cNvPr id="3" name="İçerik Yer Tutucusu 2"/>
          <p:cNvSpPr>
            <a:spLocks noGrp="1"/>
          </p:cNvSpPr>
          <p:nvPr>
            <p:ph idx="1"/>
          </p:nvPr>
        </p:nvSpPr>
        <p:spPr>
          <a:xfrm>
            <a:off x="1066800" y="1981200"/>
            <a:ext cx="7543800" cy="4114800"/>
          </a:xfrm>
          <a:prstGeom prst="rect">
            <a:avLst/>
          </a:prstGeom>
        </p:spPr>
        <p:txBody>
          <a:bodyPr/>
          <a:lstStyle>
            <a:lvl1pPr marL="171450" indent="-171450">
              <a:buClr>
                <a:srgbClr val="000099"/>
              </a:buClr>
              <a:buFont typeface="Wingdings" panose="05000000000000000000" pitchFamily="2" charset="2"/>
              <a:buChar char="q"/>
              <a:defRPr sz="2000">
                <a:latin typeface="Arial" panose="020B0604020202020204" pitchFamily="34" charset="0"/>
                <a:cs typeface="Arial" panose="020B0604020202020204" pitchFamily="34" charset="0"/>
              </a:defRPr>
            </a:lvl1pPr>
            <a:lvl2pPr marL="514350" indent="-171450">
              <a:buClr>
                <a:srgbClr val="000099"/>
              </a:buClr>
              <a:buFont typeface="Wingdings" panose="05000000000000000000" pitchFamily="2" charset="2"/>
              <a:buChar char="q"/>
              <a:defRPr sz="2000">
                <a:latin typeface="Arial" panose="020B0604020202020204" pitchFamily="34" charset="0"/>
                <a:cs typeface="Arial" panose="020B0604020202020204" pitchFamily="34" charset="0"/>
              </a:defRPr>
            </a:lvl2pPr>
            <a:lvl3pPr marL="857250" indent="-171450">
              <a:buClr>
                <a:srgbClr val="000099"/>
              </a:buClr>
              <a:buFont typeface="Wingdings" panose="05000000000000000000" pitchFamily="2" charset="2"/>
              <a:buChar char="q"/>
              <a:defRPr sz="2000">
                <a:latin typeface="Arial" panose="020B0604020202020204" pitchFamily="34" charset="0"/>
                <a:cs typeface="Arial" panose="020B0604020202020204" pitchFamily="34" charset="0"/>
              </a:defRPr>
            </a:lvl3pPr>
            <a:lvl4pPr marL="1200150" indent="-171450">
              <a:buClr>
                <a:srgbClr val="000099"/>
              </a:buClr>
              <a:buFont typeface="Wingdings" panose="05000000000000000000" pitchFamily="2" charset="2"/>
              <a:buChar char="q"/>
              <a:defRPr sz="2000">
                <a:latin typeface="Arial" panose="020B0604020202020204" pitchFamily="34" charset="0"/>
                <a:cs typeface="Arial" panose="020B0604020202020204" pitchFamily="34" charset="0"/>
              </a:defRPr>
            </a:lvl4pPr>
            <a:lvl5pPr marL="1543050" indent="-171450">
              <a:buClr>
                <a:srgbClr val="000099"/>
              </a:buClr>
              <a:buFont typeface="Wingdings" panose="05000000000000000000" pitchFamily="2" charset="2"/>
              <a:buChar char="q"/>
              <a:defRPr sz="2000">
                <a:latin typeface="Arial" panose="020B0604020202020204" pitchFamily="34" charset="0"/>
                <a:cs typeface="Arial" panose="020B0604020202020204" pitchFamily="34" charset="0"/>
              </a:defRPr>
            </a:lvl5pPr>
          </a:lstStyle>
          <a:p>
            <a:pPr lvl="0"/>
            <a:r>
              <a:rPr lang="tr-TR" dirty="0" smtClean="0"/>
              <a:t>Asıl metin stillerini düzenle</a:t>
            </a:r>
          </a:p>
          <a:p>
            <a:pPr lvl="1"/>
            <a:r>
              <a:rPr lang="tr-TR" dirty="0" smtClean="0"/>
              <a:t>İkinci düzey</a:t>
            </a:r>
          </a:p>
          <a:p>
            <a:pPr lvl="2"/>
            <a:r>
              <a:rPr lang="tr-TR" dirty="0" smtClean="0"/>
              <a:t>Üçüncü düzey</a:t>
            </a:r>
          </a:p>
          <a:p>
            <a:pPr lvl="3"/>
            <a:r>
              <a:rPr lang="tr-TR" dirty="0" smtClean="0"/>
              <a:t>Dördüncü düzey</a:t>
            </a:r>
          </a:p>
          <a:p>
            <a:pPr lvl="4"/>
            <a:r>
              <a:rPr lang="tr-TR" dirty="0" smtClean="0"/>
              <a:t>Beşinci düzey</a:t>
            </a:r>
            <a:endParaRPr lang="tr-TR" dirty="0"/>
          </a:p>
        </p:txBody>
      </p:sp>
      <p:sp>
        <p:nvSpPr>
          <p:cNvPr id="4" name="Rectangle 17"/>
          <p:cNvSpPr>
            <a:spLocks noGrp="1" noChangeArrowheads="1"/>
          </p:cNvSpPr>
          <p:nvPr>
            <p:ph type="dt" sz="half" idx="10"/>
          </p:nvPr>
        </p:nvSpPr>
        <p:spPr>
          <a:xfrm>
            <a:off x="1066800" y="6248400"/>
            <a:ext cx="1905000" cy="457200"/>
          </a:xfrm>
          <a:prstGeom prst="rect">
            <a:avLst/>
          </a:prstGeom>
          <a:ln/>
        </p:spPr>
        <p:txBody>
          <a:bodyPr/>
          <a:lstStyle>
            <a:lvl1pPr>
              <a:defRPr/>
            </a:lvl1pPr>
          </a:lstStyle>
          <a:p>
            <a:fld id="{419913B4-353A-43F0-919E-C9E766A5124A}" type="datetime1">
              <a:rPr lang="en-US" smtClean="0"/>
              <a:t>2/28/2020</a:t>
            </a:fld>
            <a:endParaRPr lang="en-US"/>
          </a:p>
        </p:txBody>
      </p:sp>
      <p:sp>
        <p:nvSpPr>
          <p:cNvPr id="5" name="Rectangle 18"/>
          <p:cNvSpPr>
            <a:spLocks noGrp="1" noChangeArrowheads="1"/>
          </p:cNvSpPr>
          <p:nvPr>
            <p:ph type="ftr" sz="quarter" idx="11"/>
          </p:nvPr>
        </p:nvSpPr>
        <p:spPr>
          <a:xfrm>
            <a:off x="3429000" y="6248400"/>
            <a:ext cx="2895600" cy="457200"/>
          </a:xfrm>
          <a:prstGeom prst="rect">
            <a:avLst/>
          </a:prstGeom>
          <a:ln/>
        </p:spPr>
        <p:txBody>
          <a:bodyPr/>
          <a:lstStyle>
            <a:lvl1pPr>
              <a:defRPr/>
            </a:lvl1pPr>
          </a:lstStyle>
          <a:p>
            <a:pPr>
              <a:defRPr/>
            </a:pPr>
            <a:endParaRPr lang="tr-TR"/>
          </a:p>
        </p:txBody>
      </p:sp>
      <p:sp>
        <p:nvSpPr>
          <p:cNvPr id="6" name="Rectangle 19"/>
          <p:cNvSpPr>
            <a:spLocks noGrp="1" noChangeArrowheads="1"/>
          </p:cNvSpPr>
          <p:nvPr>
            <p:ph type="sldNum" sz="quarter" idx="12"/>
          </p:nvPr>
        </p:nvSpPr>
        <p:spPr>
          <a:xfrm>
            <a:off x="6705600" y="6248400"/>
            <a:ext cx="1905000" cy="457200"/>
          </a:xfrm>
          <a:prstGeom prst="rect">
            <a:avLst/>
          </a:prstGeom>
          <a:ln/>
        </p:spPr>
        <p:txBody>
          <a:bodyPr/>
          <a:lstStyle>
            <a:lvl1pPr>
              <a:defRPr/>
            </a:lvl1pPr>
          </a:lstStyle>
          <a:p>
            <a:fld id="{450E119D-8EDB-4D0A-AB54-479909DD9FBC}" type="slidenum">
              <a:rPr lang="en-US" smtClean="0"/>
              <a:t>‹#›</a:t>
            </a:fld>
            <a:endParaRPr lang="en-US"/>
          </a:p>
        </p:txBody>
      </p:sp>
    </p:spTree>
    <p:extLst>
      <p:ext uri="{BB962C8B-B14F-4D97-AF65-F5344CB8AC3E}">
        <p14:creationId xmlns:p14="http://schemas.microsoft.com/office/powerpoint/2010/main" val="121070049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a:p>
        </p:txBody>
      </p:sp>
      <p:sp>
        <p:nvSpPr>
          <p:cNvPr id="3" name="Content Placeholder 2"/>
          <p:cNvSpPr>
            <a:spLocks noGrp="1"/>
          </p:cNvSpPr>
          <p:nvPr>
            <p:ph sz="half" idx="1"/>
          </p:nvPr>
        </p:nvSpPr>
        <p:spPr>
          <a:xfrm>
            <a:off x="7620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46482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5" name="Date Placeholder 4"/>
          <p:cNvSpPr>
            <a:spLocks noGrp="1"/>
          </p:cNvSpPr>
          <p:nvPr>
            <p:ph type="dt" sz="half" idx="10"/>
          </p:nvPr>
        </p:nvSpPr>
        <p:spPr/>
        <p:txBody>
          <a:bodyPr/>
          <a:lstStyle/>
          <a:p>
            <a:fld id="{FEB19078-E88E-432E-B463-E382E09B18DC}" type="datetime1">
              <a:rPr lang="en-US" smtClean="0"/>
              <a:t>2/28/2020</a:t>
            </a:fld>
            <a:endParaRPr lang="en-US"/>
          </a:p>
        </p:txBody>
      </p:sp>
      <p:sp>
        <p:nvSpPr>
          <p:cNvPr id="6" name="Footer Placeholder 5"/>
          <p:cNvSpPr>
            <a:spLocks noGrp="1"/>
          </p:cNvSpPr>
          <p:nvPr>
            <p:ph type="ftr" sz="quarter" idx="11"/>
          </p:nvPr>
        </p:nvSpPr>
        <p:spPr/>
        <p:txBody>
          <a:bodyPr/>
          <a:lstStyle/>
          <a:p>
            <a:r>
              <a:rPr lang="en-US"/>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390266438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a:t>Asıl başlık stili için tıklatın</a:t>
            </a:r>
            <a:endParaRPr lang="en-US" dirty="0"/>
          </a:p>
        </p:txBody>
      </p:sp>
      <p:sp>
        <p:nvSpPr>
          <p:cNvPr id="3" name="Text Placeholder 2"/>
          <p:cNvSpPr>
            <a:spLocks noGrp="1"/>
          </p:cNvSpPr>
          <p:nvPr>
            <p:ph type="body" idx="1"/>
          </p:nvPr>
        </p:nvSpPr>
        <p:spPr>
          <a:xfrm>
            <a:off x="7589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4" name="Content Placeholder 3"/>
          <p:cNvSpPr>
            <a:spLocks noGrp="1"/>
          </p:cNvSpPr>
          <p:nvPr>
            <p:ph sz="half" idx="2"/>
          </p:nvPr>
        </p:nvSpPr>
        <p:spPr>
          <a:xfrm>
            <a:off x="7589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46451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6" name="Content Placeholder 5"/>
          <p:cNvSpPr>
            <a:spLocks noGrp="1"/>
          </p:cNvSpPr>
          <p:nvPr>
            <p:ph sz="quarter" idx="4"/>
          </p:nvPr>
        </p:nvSpPr>
        <p:spPr>
          <a:xfrm>
            <a:off x="46451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7" name="Date Placeholder 6"/>
          <p:cNvSpPr>
            <a:spLocks noGrp="1"/>
          </p:cNvSpPr>
          <p:nvPr>
            <p:ph type="dt" sz="half" idx="10"/>
          </p:nvPr>
        </p:nvSpPr>
        <p:spPr/>
        <p:txBody>
          <a:bodyPr/>
          <a:lstStyle/>
          <a:p>
            <a:fld id="{32BF88A8-F742-4F69-A35B-1B28FBF07202}" type="datetime1">
              <a:rPr lang="en-US" smtClean="0"/>
              <a:t>2/28/2020</a:t>
            </a:fld>
            <a:endParaRPr lang="en-US"/>
          </a:p>
        </p:txBody>
      </p:sp>
      <p:sp>
        <p:nvSpPr>
          <p:cNvPr id="8" name="Footer Placeholder 7"/>
          <p:cNvSpPr>
            <a:spLocks noGrp="1"/>
          </p:cNvSpPr>
          <p:nvPr>
            <p:ph type="ftr" sz="quarter" idx="11"/>
          </p:nvPr>
        </p:nvSpPr>
        <p:spPr/>
        <p:txBody>
          <a:bodyPr/>
          <a:lstStyle/>
          <a:p>
            <a:r>
              <a:rPr lang="en-US"/>
              <a:t>Prof. Dr. Harun TANRIVERMİŞ, Yrd. Doç. Dr. Yeşim ALİEFENDİOĞLU Ekonomi I 2016-2017 Güz Dönemi</a:t>
            </a:r>
          </a:p>
        </p:txBody>
      </p:sp>
      <p:sp>
        <p:nvSpPr>
          <p:cNvPr id="9" name="Slide Number Placeholder 8"/>
          <p:cNvSpPr>
            <a:spLocks noGrp="1"/>
          </p:cNvSpPr>
          <p:nvPr>
            <p:ph type="sldNum" sz="quarter" idx="12"/>
          </p:nvPr>
        </p:nvSpPr>
        <p:spPr/>
        <p:txBody>
          <a:bodyPr/>
          <a:lstStyle/>
          <a:p>
            <a:fld id="{450E119D-8EDB-4D0A-AB54-479909DD9FBC}" type="slidenum">
              <a:rPr lang="en-US" smtClean="0"/>
              <a:t>‹#›</a:t>
            </a:fld>
            <a:endParaRPr lang="en-US"/>
          </a:p>
        </p:txBody>
      </p:sp>
      <p:cxnSp>
        <p:nvCxnSpPr>
          <p:cNvPr id="11" name="Straight Connector 10"/>
          <p:cNvCxnSpPr/>
          <p:nvPr/>
        </p:nvCxnSpPr>
        <p:spPr>
          <a:xfrm>
            <a:off x="7589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46451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437763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Date Placeholder 2"/>
          <p:cNvSpPr>
            <a:spLocks noGrp="1"/>
          </p:cNvSpPr>
          <p:nvPr>
            <p:ph type="dt" sz="half" idx="10"/>
          </p:nvPr>
        </p:nvSpPr>
        <p:spPr/>
        <p:txBody>
          <a:bodyPr/>
          <a:lstStyle/>
          <a:p>
            <a:fld id="{246C0540-C812-4A10-A4A2-8F2918206376}" type="datetime1">
              <a:rPr lang="en-US" smtClean="0"/>
              <a:t>2/28/2020</a:t>
            </a:fld>
            <a:endParaRPr lang="en-US"/>
          </a:p>
        </p:txBody>
      </p:sp>
      <p:sp>
        <p:nvSpPr>
          <p:cNvPr id="4" name="Footer Placeholder 3"/>
          <p:cNvSpPr>
            <a:spLocks noGrp="1"/>
          </p:cNvSpPr>
          <p:nvPr>
            <p:ph type="ftr" sz="quarter" idx="11"/>
          </p:nvPr>
        </p:nvSpPr>
        <p:spPr/>
        <p:txBody>
          <a:bodyPr/>
          <a:lstStyle/>
          <a:p>
            <a:r>
              <a:rPr lang="en-US"/>
              <a:t>Prof. Dr. Harun TANRIVERMİŞ, Yrd. Doç. Dr. Yeşim ALİEFENDİOĞLU Ekonomi I 2016-2017 Güz Dönemi</a:t>
            </a:r>
          </a:p>
        </p:txBody>
      </p:sp>
      <p:sp>
        <p:nvSpPr>
          <p:cNvPr id="5" name="Slide Number Placeholder 4"/>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300462293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180DDDF-7A43-4041-A150-A5265DD17B5B}" type="datetime1">
              <a:rPr lang="en-US" smtClean="0"/>
              <a:t>2/28/2020</a:t>
            </a:fld>
            <a:endParaRPr lang="en-US"/>
          </a:p>
        </p:txBody>
      </p:sp>
      <p:sp>
        <p:nvSpPr>
          <p:cNvPr id="3" name="Footer Placeholder 2"/>
          <p:cNvSpPr>
            <a:spLocks noGrp="1"/>
          </p:cNvSpPr>
          <p:nvPr>
            <p:ph type="ftr" sz="quarter" idx="11"/>
          </p:nvPr>
        </p:nvSpPr>
        <p:spPr/>
        <p:txBody>
          <a:bodyPr/>
          <a:lstStyle/>
          <a:p>
            <a:r>
              <a:rPr lang="en-US"/>
              <a:t>Prof. Dr. Harun TANRIVERMİŞ, Yrd. Doç. Dr. Yeşim ALİEFENDİOĞLU Ekonomi I 2016-2017 Güz Dönemi</a:t>
            </a:r>
          </a:p>
        </p:txBody>
      </p:sp>
      <p:sp>
        <p:nvSpPr>
          <p:cNvPr id="4" name="Slide Number Placeholder 3"/>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148388199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762000" y="4572000"/>
            <a:ext cx="6784848" cy="1600200"/>
          </a:xfrm>
        </p:spPr>
        <p:txBody>
          <a:bodyPr anchor="b">
            <a:normAutofit/>
          </a:bodyPr>
          <a:lstStyle>
            <a:lvl1pPr algn="l">
              <a:defRPr sz="5400" b="0"/>
            </a:lvl1pPr>
          </a:lstStyle>
          <a:p>
            <a:r>
              <a:rPr lang="tr-TR"/>
              <a:t>Asıl başlık stili için tıklatın</a:t>
            </a:r>
            <a:endParaRPr lang="en-US"/>
          </a:p>
        </p:txBody>
      </p:sp>
      <p:sp>
        <p:nvSpPr>
          <p:cNvPr id="3" name="Content Placeholder 2"/>
          <p:cNvSpPr>
            <a:spLocks noGrp="1"/>
          </p:cNvSpPr>
          <p:nvPr>
            <p:ph idx="1"/>
          </p:nvPr>
        </p:nvSpPr>
        <p:spPr>
          <a:xfrm>
            <a:off x="3710866" y="457202"/>
            <a:ext cx="4594934" cy="4114799"/>
          </a:xfrm>
        </p:spPr>
        <p:txBody>
          <a:bodyPr/>
          <a:lstStyle>
            <a:lvl1pPr>
              <a:defRPr sz="2400"/>
            </a:lvl1pPr>
            <a:lvl2pPr>
              <a:defRPr sz="2200"/>
            </a:lvl2pPr>
            <a:lvl3pPr>
              <a:defRPr sz="2000"/>
            </a:lvl3pPr>
            <a:lvl4pPr>
              <a:defRPr sz="1800"/>
            </a:lvl4pPr>
            <a:lvl5pPr>
              <a:defRPr sz="1800"/>
            </a:lvl5pPr>
            <a:lvl6pPr>
              <a:defRPr sz="2000"/>
            </a:lvl6pPr>
            <a:lvl7pPr>
              <a:defRPr sz="2000"/>
            </a:lvl7pPr>
            <a:lvl8pPr>
              <a:defRPr sz="2000"/>
            </a:lvl8pPr>
            <a:lvl9pPr>
              <a:defRPr sz="20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762002" y="457200"/>
            <a:ext cx="2673657" cy="4114800"/>
          </a:xfrm>
        </p:spPr>
        <p:txBody>
          <a:bodyPr>
            <a:normAutofit/>
          </a:bodyPr>
          <a:lstStyle>
            <a:lvl1pPr marL="0" indent="0">
              <a:buNone/>
              <a:defRPr sz="21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737B923B-C384-40AA-8590-01472514B94D}" type="datetime1">
              <a:rPr lang="en-US" smtClean="0"/>
              <a:t>2/28/2020</a:t>
            </a:fld>
            <a:endParaRPr lang="en-US"/>
          </a:p>
        </p:txBody>
      </p:sp>
      <p:sp>
        <p:nvSpPr>
          <p:cNvPr id="6" name="Footer Placeholder 5"/>
          <p:cNvSpPr>
            <a:spLocks noGrp="1"/>
          </p:cNvSpPr>
          <p:nvPr>
            <p:ph type="ftr" sz="quarter" idx="11"/>
          </p:nvPr>
        </p:nvSpPr>
        <p:spPr/>
        <p:txBody>
          <a:bodyPr/>
          <a:lstStyle/>
          <a:p>
            <a:r>
              <a:rPr lang="en-US"/>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450E119D-8EDB-4D0A-AB54-479909DD9FBC}" type="slidenum">
              <a:rPr lang="en-US" smtClean="0"/>
              <a:t>‹#›</a:t>
            </a:fld>
            <a:endParaRPr lang="en-US"/>
          </a:p>
        </p:txBody>
      </p:sp>
      <p:cxnSp>
        <p:nvCxnSpPr>
          <p:cNvPr id="10" name="Straight Connector 9"/>
          <p:cNvCxnSpPr/>
          <p:nvPr/>
        </p:nvCxnSpPr>
        <p:spPr>
          <a:xfrm rot="5400000">
            <a:off x="1677194" y="2514601"/>
            <a:ext cx="3810000" cy="1588"/>
          </a:xfrm>
          <a:prstGeom prst="line">
            <a:avLst/>
          </a:prstGeom>
          <a:ln>
            <a:solidFill>
              <a:schemeClr val="tx2">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9432531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758952" y="4572000"/>
            <a:ext cx="6784848" cy="1600200"/>
          </a:xfrm>
        </p:spPr>
        <p:txBody>
          <a:bodyPr anchor="b">
            <a:normAutofit/>
          </a:bodyPr>
          <a:lstStyle>
            <a:lvl1pPr algn="l">
              <a:defRPr sz="5400" b="0"/>
            </a:lvl1pPr>
          </a:lstStyle>
          <a:p>
            <a:r>
              <a:rPr lang="tr-TR"/>
              <a:t>Asıl başlık stili için tıklatın</a:t>
            </a:r>
            <a:endParaRPr lang="en-US" dirty="0"/>
          </a:p>
        </p:txBody>
      </p:sp>
      <p:sp>
        <p:nvSpPr>
          <p:cNvPr id="3" name="Picture Placeholder 2"/>
          <p:cNvSpPr>
            <a:spLocks noGrp="1"/>
          </p:cNvSpPr>
          <p:nvPr>
            <p:ph type="pic" idx="1"/>
          </p:nvPr>
        </p:nvSpPr>
        <p:spPr>
          <a:xfrm>
            <a:off x="777240" y="457200"/>
            <a:ext cx="7543800" cy="2895600"/>
          </a:xfrm>
          <a:ln w="6350">
            <a:solidFill>
              <a:schemeClr val="tx2"/>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simgeyi tıklatın</a:t>
            </a:r>
            <a:endParaRPr lang="en-US"/>
          </a:p>
        </p:txBody>
      </p:sp>
      <p:sp>
        <p:nvSpPr>
          <p:cNvPr id="4" name="Text Placeholder 3"/>
          <p:cNvSpPr>
            <a:spLocks noGrp="1"/>
          </p:cNvSpPr>
          <p:nvPr>
            <p:ph type="body" sz="half" idx="2"/>
          </p:nvPr>
        </p:nvSpPr>
        <p:spPr>
          <a:xfrm>
            <a:off x="850392" y="3505200"/>
            <a:ext cx="7391400" cy="804862"/>
          </a:xfrm>
        </p:spPr>
        <p:txBody>
          <a:bodyPr anchor="t" anchorCtr="0">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E3210B27-1C63-4458-A0DE-D05A3D5ED342}" type="datetime1">
              <a:rPr lang="en-US" smtClean="0"/>
              <a:t>2/28/2020</a:t>
            </a:fld>
            <a:endParaRPr lang="en-US"/>
          </a:p>
        </p:txBody>
      </p:sp>
      <p:sp>
        <p:nvSpPr>
          <p:cNvPr id="6" name="Footer Placeholder 5"/>
          <p:cNvSpPr>
            <a:spLocks noGrp="1"/>
          </p:cNvSpPr>
          <p:nvPr>
            <p:ph type="ftr" sz="quarter" idx="11"/>
          </p:nvPr>
        </p:nvSpPr>
        <p:spPr/>
        <p:txBody>
          <a:bodyPr/>
          <a:lstStyle/>
          <a:p>
            <a:r>
              <a:rPr lang="en-US"/>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75822047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slideLayout" Target="../slideLayouts/slideLayout25.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2" Type="http://schemas.openxmlformats.org/officeDocument/2006/relationships/slideLayout" Target="../slideLayouts/slideLayout14.xml"/><Relationship Id="rId16" Type="http://schemas.openxmlformats.org/officeDocument/2006/relationships/theme" Target="../theme/theme2.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5" Type="http://schemas.openxmlformats.org/officeDocument/2006/relationships/slideLayout" Target="../slideLayouts/slideLayout2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 Id="rId14" Type="http://schemas.openxmlformats.org/officeDocument/2006/relationships/slideLayout" Target="../slideLayouts/slideLayout26.xml"/></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30.xml"/><Relationship Id="rId2" Type="http://schemas.openxmlformats.org/officeDocument/2006/relationships/slideLayout" Target="../slideLayouts/slideLayout29.xml"/><Relationship Id="rId1" Type="http://schemas.openxmlformats.org/officeDocument/2006/relationships/slideLayout" Target="../slideLayouts/slideLayout28.xml"/><Relationship Id="rId6" Type="http://schemas.openxmlformats.org/officeDocument/2006/relationships/image" Target="../media/image2.jpeg"/><Relationship Id="rId5" Type="http://schemas.openxmlformats.org/officeDocument/2006/relationships/theme" Target="../theme/theme3.xml"/><Relationship Id="rId4" Type="http://schemas.openxmlformats.org/officeDocument/2006/relationships/slideLayout" Target="../slideLayouts/slideLayout3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3">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62000" y="4572000"/>
            <a:ext cx="6781800" cy="1600200"/>
          </a:xfrm>
          <a:prstGeom prst="rect">
            <a:avLst/>
          </a:prstGeom>
        </p:spPr>
        <p:txBody>
          <a:bodyPr vert="horz" lIns="91440" tIns="45720" rIns="91440" bIns="45720" rtlCol="0" anchor="b" anchorCtr="0">
            <a:normAutofit/>
          </a:bodyPr>
          <a:lstStyle/>
          <a:p>
            <a:r>
              <a:rPr lang="tr-TR"/>
              <a:t>Asıl başlık stili için tıklatın</a:t>
            </a:r>
            <a:endParaRPr lang="en-US" dirty="0"/>
          </a:p>
        </p:txBody>
      </p:sp>
      <p:sp>
        <p:nvSpPr>
          <p:cNvPr id="3" name="Text Placeholder 2"/>
          <p:cNvSpPr>
            <a:spLocks noGrp="1"/>
          </p:cNvSpPr>
          <p:nvPr>
            <p:ph type="body" idx="1"/>
          </p:nvPr>
        </p:nvSpPr>
        <p:spPr>
          <a:xfrm>
            <a:off x="762000" y="685800"/>
            <a:ext cx="7543800" cy="3886200"/>
          </a:xfrm>
          <a:prstGeom prst="rect">
            <a:avLst/>
          </a:prstGeom>
        </p:spPr>
        <p:txBody>
          <a:bodyPr vert="horz" lIns="91440" tIns="45720" rIns="91440" bIns="45720" rtlCol="0" anchor="ctr" anchorCtr="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6248400" y="6208778"/>
            <a:ext cx="2133600" cy="365125"/>
          </a:xfrm>
          <a:prstGeom prst="rect">
            <a:avLst/>
          </a:prstGeom>
        </p:spPr>
        <p:txBody>
          <a:bodyPr vert="horz" lIns="91440" tIns="45720" rIns="91440" bIns="45720" rtlCol="0" anchor="ctr"/>
          <a:lstStyle>
            <a:lvl1pPr algn="r">
              <a:defRPr sz="1200" b="1">
                <a:solidFill>
                  <a:schemeClr val="tx2">
                    <a:lumMod val="90000"/>
                    <a:lumOff val="10000"/>
                  </a:schemeClr>
                </a:solidFill>
                <a:latin typeface="+mn-lt"/>
              </a:defRPr>
            </a:lvl1pPr>
          </a:lstStyle>
          <a:p>
            <a:fld id="{D5BA3AE7-9ECF-44E5-AA35-A658ADA8F751}" type="datetime1">
              <a:rPr lang="en-US" smtClean="0"/>
              <a:t>2/28/2020</a:t>
            </a:fld>
            <a:endParaRPr lang="en-US"/>
          </a:p>
        </p:txBody>
      </p:sp>
      <p:sp>
        <p:nvSpPr>
          <p:cNvPr id="5" name="Footer Placeholder 4"/>
          <p:cNvSpPr>
            <a:spLocks noGrp="1"/>
          </p:cNvSpPr>
          <p:nvPr>
            <p:ph type="ftr" sz="quarter" idx="3"/>
          </p:nvPr>
        </p:nvSpPr>
        <p:spPr>
          <a:xfrm>
            <a:off x="761999" y="6208778"/>
            <a:ext cx="4873869" cy="365125"/>
          </a:xfrm>
          <a:prstGeom prst="rect">
            <a:avLst/>
          </a:prstGeom>
        </p:spPr>
        <p:txBody>
          <a:bodyPr vert="horz" lIns="91440" tIns="45720" rIns="91440" bIns="45720" rtlCol="0" anchor="ctr"/>
          <a:lstStyle>
            <a:lvl1pPr algn="l">
              <a:defRPr sz="1200" b="1">
                <a:solidFill>
                  <a:schemeClr val="tx2">
                    <a:lumMod val="90000"/>
                    <a:lumOff val="10000"/>
                  </a:schemeClr>
                </a:solidFill>
              </a:defRPr>
            </a:lvl1pPr>
          </a:lstStyle>
          <a:p>
            <a:r>
              <a:rPr lang="en-US"/>
              <a:t>Prof. Dr. Harun TANRIVERMİŞ, Yrd. Doç. Dr. Yeşim ALİEFENDİOĞLU Ekonomi I 2016-2017 Güz Dönemi</a:t>
            </a:r>
          </a:p>
        </p:txBody>
      </p:sp>
      <p:sp>
        <p:nvSpPr>
          <p:cNvPr id="6" name="Slide Number Placeholder 5"/>
          <p:cNvSpPr>
            <a:spLocks noGrp="1"/>
          </p:cNvSpPr>
          <p:nvPr>
            <p:ph type="sldNum" sz="quarter" idx="4"/>
          </p:nvPr>
        </p:nvSpPr>
        <p:spPr>
          <a:xfrm>
            <a:off x="7620000" y="5687570"/>
            <a:ext cx="762000" cy="365125"/>
          </a:xfrm>
          <a:prstGeom prst="rect">
            <a:avLst/>
          </a:prstGeom>
        </p:spPr>
        <p:txBody>
          <a:bodyPr vert="horz" lIns="91440" tIns="45720" rIns="91440" bIns="45720" rtlCol="0" anchor="ctr"/>
          <a:lstStyle>
            <a:lvl1pPr algn="r">
              <a:defRPr sz="2400">
                <a:solidFill>
                  <a:schemeClr val="tx1">
                    <a:lumMod val="85000"/>
                    <a:lumOff val="15000"/>
                  </a:schemeClr>
                </a:solidFill>
                <a:latin typeface="+mj-lt"/>
              </a:defRPr>
            </a:lvl1pPr>
          </a:lstStyle>
          <a:p>
            <a:fld id="{450E119D-8EDB-4D0A-AB54-479909DD9FBC}" type="slidenum">
              <a:rPr lang="en-US" smtClean="0"/>
              <a:t>‹#›</a:t>
            </a:fld>
            <a:endParaRPr lang="en-US"/>
          </a:p>
        </p:txBody>
      </p:sp>
      <p:sp>
        <p:nvSpPr>
          <p:cNvPr id="8" name="Rectangle 7"/>
          <p:cNvSpPr/>
          <p:nvPr/>
        </p:nvSpPr>
        <p:spPr>
          <a:xfrm>
            <a:off x="777240" y="0"/>
            <a:ext cx="7543800" cy="381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9" name="Rectangle 8"/>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63282708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89" r:id="rId12"/>
  </p:sldLayoutIdLst>
  <p:hf sldNum="0" hdr="0" dt="0"/>
  <p:txStyles>
    <p:titleStyle>
      <a:lvl1pPr algn="l" defTabSz="914400" rtl="0" eaLnBrk="1" latinLnBrk="0" hangingPunct="1">
        <a:spcBef>
          <a:spcPct val="0"/>
        </a:spcBef>
        <a:buNone/>
        <a:defRPr sz="54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4320" indent="-274320" algn="l" defTabSz="914400" rtl="0" eaLnBrk="1" latinLnBrk="0" hangingPunct="1">
        <a:spcBef>
          <a:spcPct val="20000"/>
        </a:spcBef>
        <a:buClr>
          <a:schemeClr val="accent1"/>
        </a:buClr>
        <a:buFont typeface="Arial" pitchFamily="34" charset="0"/>
        <a:buChar char="•"/>
        <a:defRPr sz="2400" kern="1200">
          <a:solidFill>
            <a:schemeClr val="tx2"/>
          </a:solidFill>
          <a:latin typeface="+mn-lt"/>
          <a:ea typeface="+mn-ea"/>
          <a:cs typeface="+mn-cs"/>
        </a:defRPr>
      </a:lvl1pPr>
      <a:lvl2pPr marL="594360" indent="-274320" algn="l" defTabSz="914400" rtl="0" eaLnBrk="1" latinLnBrk="0" hangingPunct="1">
        <a:spcBef>
          <a:spcPct val="20000"/>
        </a:spcBef>
        <a:buClr>
          <a:schemeClr val="accent1"/>
        </a:buClr>
        <a:buFont typeface="Arial" pitchFamily="34" charset="0"/>
        <a:buChar char="•"/>
        <a:defRPr sz="2200" kern="1200">
          <a:solidFill>
            <a:schemeClr val="tx2"/>
          </a:solidFill>
          <a:latin typeface="+mn-lt"/>
          <a:ea typeface="+mn-ea"/>
          <a:cs typeface="+mn-cs"/>
        </a:defRPr>
      </a:lvl2pPr>
      <a:lvl3pPr marL="868680" indent="-228600" algn="l" defTabSz="914400" rtl="0" eaLnBrk="1" latinLnBrk="0" hangingPunct="1">
        <a:spcBef>
          <a:spcPct val="20000"/>
        </a:spcBef>
        <a:buClr>
          <a:schemeClr val="accent1"/>
        </a:buClr>
        <a:buFont typeface="Arial" pitchFamily="34" charset="0"/>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Font typeface="Arial" pitchFamily="34" charset="0"/>
        <a:buChar char="•"/>
        <a:defRPr sz="1800" kern="1200">
          <a:solidFill>
            <a:schemeClr val="tx2"/>
          </a:solidFill>
          <a:latin typeface="+mn-lt"/>
          <a:ea typeface="+mn-ea"/>
          <a:cs typeface="+mn-cs"/>
        </a:defRPr>
      </a:lvl4pPr>
      <a:lvl5pPr marL="1371600" indent="-228600" algn="l" defTabSz="914400" rtl="0" eaLnBrk="1" latinLnBrk="0" hangingPunct="1">
        <a:spcBef>
          <a:spcPct val="20000"/>
        </a:spcBef>
        <a:buClr>
          <a:schemeClr val="accent1"/>
        </a:buClr>
        <a:buFont typeface="Arial" pitchFamily="34" charset="0"/>
        <a:buChar char="•"/>
        <a:defRPr sz="1800" kern="1200" baseline="0">
          <a:solidFill>
            <a:schemeClr val="tx2"/>
          </a:solidFill>
          <a:latin typeface="+mn-lt"/>
          <a:ea typeface="+mn-ea"/>
          <a:cs typeface="+mn-cs"/>
        </a:defRPr>
      </a:lvl5pPr>
      <a:lvl6pPr marL="164592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6pPr>
      <a:lvl7pPr marL="1901952"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7pPr>
      <a:lvl8pPr marL="219456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8pPr>
      <a:lvl9pPr marL="246888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3">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62000" y="4572000"/>
            <a:ext cx="6781800" cy="1600200"/>
          </a:xfrm>
          <a:prstGeom prst="rect">
            <a:avLst/>
          </a:prstGeom>
        </p:spPr>
        <p:txBody>
          <a:bodyPr vert="horz" lIns="91440" tIns="45720" rIns="91440" bIns="45720" rtlCol="0" anchor="b" anchorCtr="0">
            <a:normAutofit/>
          </a:bodyPr>
          <a:lstStyle/>
          <a:p>
            <a:r>
              <a:rPr lang="tr-TR"/>
              <a:t>Asıl başlık stili için tıklatın</a:t>
            </a:r>
            <a:endParaRPr lang="en-US" dirty="0"/>
          </a:p>
        </p:txBody>
      </p:sp>
      <p:sp>
        <p:nvSpPr>
          <p:cNvPr id="3" name="Text Placeholder 2"/>
          <p:cNvSpPr>
            <a:spLocks noGrp="1"/>
          </p:cNvSpPr>
          <p:nvPr>
            <p:ph type="body" idx="1"/>
          </p:nvPr>
        </p:nvSpPr>
        <p:spPr>
          <a:xfrm>
            <a:off x="762000" y="685800"/>
            <a:ext cx="7543800" cy="3886200"/>
          </a:xfrm>
          <a:prstGeom prst="rect">
            <a:avLst/>
          </a:prstGeom>
        </p:spPr>
        <p:txBody>
          <a:bodyPr vert="horz" lIns="91440" tIns="45720" rIns="91440" bIns="45720" rtlCol="0" anchor="ctr" anchorCtr="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6248400" y="6208778"/>
            <a:ext cx="2133600" cy="365125"/>
          </a:xfrm>
          <a:prstGeom prst="rect">
            <a:avLst/>
          </a:prstGeom>
        </p:spPr>
        <p:txBody>
          <a:bodyPr vert="horz" lIns="91440" tIns="45720" rIns="91440" bIns="45720" rtlCol="0" anchor="ctr"/>
          <a:lstStyle>
            <a:lvl1pPr algn="r">
              <a:defRPr sz="1200" b="1">
                <a:solidFill>
                  <a:schemeClr val="tx2">
                    <a:lumMod val="90000"/>
                    <a:lumOff val="10000"/>
                  </a:schemeClr>
                </a:solidFill>
                <a:latin typeface="+mn-lt"/>
              </a:defRPr>
            </a:lvl1pPr>
          </a:lstStyle>
          <a:p>
            <a:fld id="{39369955-C8A4-4023-9F6B-3A82C0FA9480}" type="datetime1">
              <a:rPr lang="en-US" smtClean="0"/>
              <a:t>2/28/2020</a:t>
            </a:fld>
            <a:endParaRPr lang="tr-TR"/>
          </a:p>
        </p:txBody>
      </p:sp>
      <p:sp>
        <p:nvSpPr>
          <p:cNvPr id="5" name="Footer Placeholder 4"/>
          <p:cNvSpPr>
            <a:spLocks noGrp="1"/>
          </p:cNvSpPr>
          <p:nvPr>
            <p:ph type="ftr" sz="quarter" idx="3"/>
          </p:nvPr>
        </p:nvSpPr>
        <p:spPr>
          <a:xfrm>
            <a:off x="761999" y="6208778"/>
            <a:ext cx="4873869" cy="365125"/>
          </a:xfrm>
          <a:prstGeom prst="rect">
            <a:avLst/>
          </a:prstGeom>
        </p:spPr>
        <p:txBody>
          <a:bodyPr vert="horz" lIns="91440" tIns="45720" rIns="91440" bIns="45720" rtlCol="0" anchor="ctr"/>
          <a:lstStyle>
            <a:lvl1pPr algn="l">
              <a:defRPr sz="1200" b="1">
                <a:solidFill>
                  <a:schemeClr val="tx2">
                    <a:lumMod val="90000"/>
                    <a:lumOff val="10000"/>
                  </a:schemeClr>
                </a:solidFill>
              </a:defRPr>
            </a:lvl1pPr>
          </a:lstStyle>
          <a:p>
            <a:r>
              <a:rPr lang="tr-TR"/>
              <a:t>Prof. Dr. Harun TANRIVERMİŞ, Yrd. Doç. Dr. Yeşim ALİEFENDİOĞLU Ekonomi I 2016-2017 Güz Dönemi</a:t>
            </a:r>
          </a:p>
        </p:txBody>
      </p:sp>
      <p:sp>
        <p:nvSpPr>
          <p:cNvPr id="6" name="Slide Number Placeholder 5"/>
          <p:cNvSpPr>
            <a:spLocks noGrp="1"/>
          </p:cNvSpPr>
          <p:nvPr>
            <p:ph type="sldNum" sz="quarter" idx="4"/>
          </p:nvPr>
        </p:nvSpPr>
        <p:spPr>
          <a:xfrm>
            <a:off x="7620000" y="5687570"/>
            <a:ext cx="762000" cy="365125"/>
          </a:xfrm>
          <a:prstGeom prst="rect">
            <a:avLst/>
          </a:prstGeom>
        </p:spPr>
        <p:txBody>
          <a:bodyPr vert="horz" lIns="91440" tIns="45720" rIns="91440" bIns="45720" rtlCol="0" anchor="ctr"/>
          <a:lstStyle>
            <a:lvl1pPr algn="r">
              <a:defRPr sz="2400">
                <a:solidFill>
                  <a:schemeClr val="tx1">
                    <a:lumMod val="85000"/>
                    <a:lumOff val="15000"/>
                  </a:schemeClr>
                </a:solidFill>
                <a:latin typeface="+mj-lt"/>
              </a:defRPr>
            </a:lvl1pPr>
          </a:lstStyle>
          <a:p>
            <a:fld id="{B1DEFA8C-F947-479F-BE07-76B6B3F80BF1}" type="slidenum">
              <a:rPr lang="tr-TR" smtClean="0"/>
              <a:pPr/>
              <a:t>‹#›</a:t>
            </a:fld>
            <a:endParaRPr lang="tr-TR"/>
          </a:p>
        </p:txBody>
      </p:sp>
      <p:sp>
        <p:nvSpPr>
          <p:cNvPr id="8" name="Rectangle 7"/>
          <p:cNvSpPr/>
          <p:nvPr/>
        </p:nvSpPr>
        <p:spPr>
          <a:xfrm>
            <a:off x="777240" y="0"/>
            <a:ext cx="7543800" cy="381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9" name="Rectangle 8"/>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941729721"/>
      </p:ext>
    </p:extLst>
  </p:cSld>
  <p:clrMap bg1="lt1" tx1="dk1" bg2="lt2" tx2="dk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 id="2147483683" r:id="rId10"/>
    <p:sldLayoutId id="2147483684" r:id="rId11"/>
    <p:sldLayoutId id="2147483685" r:id="rId12"/>
    <p:sldLayoutId id="2147483686" r:id="rId13"/>
    <p:sldLayoutId id="2147483687" r:id="rId14"/>
    <p:sldLayoutId id="2147483688" r:id="rId15"/>
  </p:sldLayoutIdLst>
  <p:hf sldNum="0" hdr="0" dt="0"/>
  <p:txStyles>
    <p:titleStyle>
      <a:lvl1pPr algn="l" defTabSz="914400" rtl="0" eaLnBrk="1" latinLnBrk="0" hangingPunct="1">
        <a:spcBef>
          <a:spcPct val="0"/>
        </a:spcBef>
        <a:buNone/>
        <a:defRPr sz="54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4320" indent="-274320" algn="l" defTabSz="914400" rtl="0" eaLnBrk="1" latinLnBrk="0" hangingPunct="1">
        <a:spcBef>
          <a:spcPct val="20000"/>
        </a:spcBef>
        <a:buClr>
          <a:schemeClr val="accent1"/>
        </a:buClr>
        <a:buFont typeface="Arial" pitchFamily="34" charset="0"/>
        <a:buChar char="•"/>
        <a:defRPr sz="2400" kern="1200">
          <a:solidFill>
            <a:schemeClr val="tx2"/>
          </a:solidFill>
          <a:latin typeface="+mn-lt"/>
          <a:ea typeface="+mn-ea"/>
          <a:cs typeface="+mn-cs"/>
        </a:defRPr>
      </a:lvl1pPr>
      <a:lvl2pPr marL="594360" indent="-274320" algn="l" defTabSz="914400" rtl="0" eaLnBrk="1" latinLnBrk="0" hangingPunct="1">
        <a:spcBef>
          <a:spcPct val="20000"/>
        </a:spcBef>
        <a:buClr>
          <a:schemeClr val="accent1"/>
        </a:buClr>
        <a:buFont typeface="Arial" pitchFamily="34" charset="0"/>
        <a:buChar char="•"/>
        <a:defRPr sz="2200" kern="1200">
          <a:solidFill>
            <a:schemeClr val="tx2"/>
          </a:solidFill>
          <a:latin typeface="+mn-lt"/>
          <a:ea typeface="+mn-ea"/>
          <a:cs typeface="+mn-cs"/>
        </a:defRPr>
      </a:lvl2pPr>
      <a:lvl3pPr marL="868680" indent="-228600" algn="l" defTabSz="914400" rtl="0" eaLnBrk="1" latinLnBrk="0" hangingPunct="1">
        <a:spcBef>
          <a:spcPct val="20000"/>
        </a:spcBef>
        <a:buClr>
          <a:schemeClr val="accent1"/>
        </a:buClr>
        <a:buFont typeface="Arial" pitchFamily="34" charset="0"/>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Font typeface="Arial" pitchFamily="34" charset="0"/>
        <a:buChar char="•"/>
        <a:defRPr sz="1800" kern="1200">
          <a:solidFill>
            <a:schemeClr val="tx2"/>
          </a:solidFill>
          <a:latin typeface="+mn-lt"/>
          <a:ea typeface="+mn-ea"/>
          <a:cs typeface="+mn-cs"/>
        </a:defRPr>
      </a:lvl4pPr>
      <a:lvl5pPr marL="1371600" indent="-228600" algn="l" defTabSz="914400" rtl="0" eaLnBrk="1" latinLnBrk="0" hangingPunct="1">
        <a:spcBef>
          <a:spcPct val="20000"/>
        </a:spcBef>
        <a:buClr>
          <a:schemeClr val="accent1"/>
        </a:buClr>
        <a:buFont typeface="Arial" pitchFamily="34" charset="0"/>
        <a:buChar char="•"/>
        <a:defRPr sz="1800" kern="1200" baseline="0">
          <a:solidFill>
            <a:schemeClr val="tx2"/>
          </a:solidFill>
          <a:latin typeface="+mn-lt"/>
          <a:ea typeface="+mn-ea"/>
          <a:cs typeface="+mn-cs"/>
        </a:defRPr>
      </a:lvl5pPr>
      <a:lvl6pPr marL="164592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6pPr>
      <a:lvl7pPr marL="1901952"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7pPr>
      <a:lvl8pPr marL="219456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8pPr>
      <a:lvl9pPr marL="246888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6" name="Resim 6"/>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0" y="2"/>
            <a:ext cx="9144000" cy="6856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057028069"/>
      </p:ext>
    </p:extLst>
  </p:cSld>
  <p:clrMap bg1="lt1" tx1="dk1" bg2="lt2" tx2="dk2" accent1="accent1" accent2="accent2" accent3="accent3" accent4="accent4" accent5="accent5" accent6="accent6" hlink="hlink" folHlink="folHlink"/>
  <p:sldLayoutIdLst>
    <p:sldLayoutId id="2147483691" r:id="rId1"/>
    <p:sldLayoutId id="2147483692" r:id="rId2"/>
    <p:sldLayoutId id="2147483696" r:id="rId3"/>
    <p:sldLayoutId id="2147483697" r:id="rId4"/>
  </p:sldLayoutIdLst>
  <p:hf sldNum="0" hdr="0" dt="0"/>
  <p:txStyles>
    <p:titleStyle>
      <a:lvl1pPr algn="l" rtl="0" eaLnBrk="1" fontAlgn="base" hangingPunct="1">
        <a:lnSpc>
          <a:spcPct val="90000"/>
        </a:lnSpc>
        <a:spcBef>
          <a:spcPct val="0"/>
        </a:spcBef>
        <a:spcAft>
          <a:spcPct val="0"/>
        </a:spcAft>
        <a:defRPr lang="tr-TR" sz="2000" b="1" kern="1200" dirty="0">
          <a:solidFill>
            <a:srgbClr val="160093"/>
          </a:solidFill>
          <a:latin typeface="Arial"/>
          <a:ea typeface="ＭＳ Ｐゴシック" charset="0"/>
          <a:cs typeface="Arial"/>
        </a:defRPr>
      </a:lvl1pPr>
      <a:lvl2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2pPr>
      <a:lvl3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3pPr>
      <a:lvl4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4pPr>
      <a:lvl5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5pPr>
      <a:lvl6pPr marL="4572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6pPr>
      <a:lvl7pPr marL="9144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7pPr>
      <a:lvl8pPr marL="13716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8pPr>
      <a:lvl9pPr marL="18288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9pPr>
    </p:titleStyle>
    <p:bodyStyle>
      <a:lvl1pPr marL="228600" indent="-228600" algn="l" rtl="0" eaLnBrk="1" fontAlgn="base" hangingPunct="1">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1" fontAlgn="base" hangingPunct="1">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1" fontAlgn="base" hangingPunct="1">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1" fontAlgn="base" hangingPunct="1">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1" fontAlgn="base" hangingPunct="1">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Dikdörtgen 13"/>
          <p:cNvSpPr/>
          <p:nvPr/>
        </p:nvSpPr>
        <p:spPr>
          <a:xfrm>
            <a:off x="503198" y="1533155"/>
            <a:ext cx="8137603" cy="2357568"/>
          </a:xfrm>
          <a:prstGeom prst="rect">
            <a:avLst/>
          </a:prstGeom>
        </p:spPr>
        <p:txBody>
          <a:bodyPr wrap="square">
            <a:spAutoFit/>
          </a:bodyPr>
          <a:lstStyle/>
          <a:p>
            <a:pPr marL="0" lvl="1" algn="ctr">
              <a:spcBef>
                <a:spcPct val="20000"/>
              </a:spcBef>
              <a:buClr>
                <a:schemeClr val="accent1"/>
              </a:buClr>
            </a:pPr>
            <a:r>
              <a:rPr lang="tr-TR" sz="3200" b="1" dirty="0">
                <a:latin typeface="Arial" panose="020B0604020202020204" pitchFamily="34" charset="0"/>
                <a:cs typeface="Arial" panose="020B0604020202020204" pitchFamily="34" charset="0"/>
              </a:rPr>
              <a:t>GGY </a:t>
            </a:r>
            <a:r>
              <a:rPr lang="tr-TR" sz="3200" b="1" dirty="0" smtClean="0">
                <a:latin typeface="Arial" panose="020B0604020202020204" pitchFamily="34" charset="0"/>
                <a:cs typeface="Arial" panose="020B0604020202020204" pitchFamily="34" charset="0"/>
              </a:rPr>
              <a:t>216</a:t>
            </a:r>
            <a:endParaRPr lang="tr-TR" sz="3200" b="1" dirty="0">
              <a:latin typeface="Arial" panose="020B0604020202020204" pitchFamily="34" charset="0"/>
              <a:cs typeface="Arial" panose="020B0604020202020204" pitchFamily="34" charset="0"/>
            </a:endParaRPr>
          </a:p>
          <a:p>
            <a:pPr marL="0" lvl="1" algn="ctr">
              <a:spcBef>
                <a:spcPct val="20000"/>
              </a:spcBef>
              <a:buClr>
                <a:schemeClr val="accent1"/>
              </a:buClr>
            </a:pPr>
            <a:r>
              <a:rPr lang="tr-TR" sz="3200" b="1" dirty="0" smtClean="0">
                <a:latin typeface="Arial" panose="020B0604020202020204" pitchFamily="34" charset="0"/>
                <a:cs typeface="Arial" panose="020B0604020202020204" pitchFamily="34" charset="0"/>
              </a:rPr>
              <a:t>KADASTRO BİLGİSİ</a:t>
            </a:r>
            <a:endParaRPr lang="tr-TR" sz="3200" b="1" dirty="0">
              <a:latin typeface="Arial" panose="020B0604020202020204" pitchFamily="34" charset="0"/>
              <a:cs typeface="Arial" panose="020B0604020202020204" pitchFamily="34" charset="0"/>
            </a:endParaRPr>
          </a:p>
          <a:p>
            <a:pPr marL="0" lvl="1" algn="ctr">
              <a:spcBef>
                <a:spcPct val="20000"/>
              </a:spcBef>
              <a:buClr>
                <a:schemeClr val="accent1"/>
              </a:buClr>
            </a:pPr>
            <a:r>
              <a:rPr lang="tr-TR" sz="3200" b="1" dirty="0" smtClean="0">
                <a:latin typeface="Arial" panose="020B0604020202020204" pitchFamily="34" charset="0"/>
                <a:cs typeface="Arial" panose="020B0604020202020204" pitchFamily="34" charset="0"/>
              </a:rPr>
              <a:t>(2-2) 4</a:t>
            </a:r>
          </a:p>
          <a:p>
            <a:pPr marL="0" lvl="1" algn="ctr">
              <a:spcBef>
                <a:spcPct val="20000"/>
              </a:spcBef>
              <a:buClr>
                <a:schemeClr val="accent1"/>
              </a:buClr>
            </a:pPr>
            <a:endParaRPr lang="tr-TR" sz="3200" b="1" dirty="0">
              <a:solidFill>
                <a:schemeClr val="tx2"/>
              </a:solidFill>
              <a:latin typeface="Arial" panose="020B0604020202020204" pitchFamily="34" charset="0"/>
              <a:cs typeface="Arial" panose="020B0604020202020204" pitchFamily="34" charset="0"/>
            </a:endParaRPr>
          </a:p>
        </p:txBody>
      </p:sp>
      <p:sp>
        <p:nvSpPr>
          <p:cNvPr id="13" name="Dikdörtgen 12"/>
          <p:cNvSpPr/>
          <p:nvPr/>
        </p:nvSpPr>
        <p:spPr>
          <a:xfrm>
            <a:off x="440762" y="4393802"/>
            <a:ext cx="8479708" cy="584775"/>
          </a:xfrm>
          <a:prstGeom prst="rect">
            <a:avLst/>
          </a:prstGeom>
        </p:spPr>
        <p:txBody>
          <a:bodyPr wrap="square">
            <a:spAutoFit/>
          </a:bodyPr>
          <a:lstStyle/>
          <a:p>
            <a:pPr algn="ctr">
              <a:spcAft>
                <a:spcPts val="0"/>
              </a:spcAft>
            </a:pPr>
            <a:r>
              <a:rPr lang="tr-TR" sz="1600" b="1" dirty="0" smtClean="0">
                <a:effectLst/>
                <a:latin typeface="Arial" panose="020B0604020202020204" pitchFamily="34" charset="0"/>
                <a:ea typeface="Times New Roman" panose="02020603050405020304" pitchFamily="18" charset="0"/>
                <a:cs typeface="Arial" panose="020B0604020202020204" pitchFamily="34" charset="0"/>
              </a:rPr>
              <a:t> Dr. Orhan ERCAN</a:t>
            </a:r>
          </a:p>
          <a:p>
            <a:pPr algn="ctr">
              <a:spcAft>
                <a:spcPts val="0"/>
              </a:spcAft>
            </a:pPr>
            <a:r>
              <a:rPr lang="tr-TR" sz="1600" dirty="0" smtClean="0">
                <a:latin typeface="Arial" panose="020B0604020202020204" pitchFamily="34" charset="0"/>
                <a:ea typeface="Times New Roman" panose="02020603050405020304" pitchFamily="18" charset="0"/>
                <a:cs typeface="Arial" panose="020B0604020202020204" pitchFamily="34" charset="0"/>
              </a:rPr>
              <a:t>Ankara Üniversitesi UBF Gayrimenkul Geliştirme ve Yönetimi Bölümü </a:t>
            </a:r>
            <a:endParaRPr lang="tr-TR" sz="1600" dirty="0">
              <a:effectLst/>
              <a:latin typeface="Arial" panose="020B0604020202020204" pitchFamily="34" charset="0"/>
              <a:ea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197435160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Unvan 3"/>
          <p:cNvSpPr>
            <a:spLocks noGrp="1"/>
          </p:cNvSpPr>
          <p:nvPr>
            <p:ph type="title"/>
          </p:nvPr>
        </p:nvSpPr>
        <p:spPr/>
        <p:txBody>
          <a:bodyPr/>
          <a:lstStyle/>
          <a:p>
            <a:r>
              <a:rPr lang="tr-TR" dirty="0" smtClean="0"/>
              <a:t>  </a:t>
            </a:r>
            <a:endParaRPr lang="en-US" dirty="0"/>
          </a:p>
        </p:txBody>
      </p:sp>
      <p:sp>
        <p:nvSpPr>
          <p:cNvPr id="5" name="Dikdörtgen 5"/>
          <p:cNvSpPr/>
          <p:nvPr/>
        </p:nvSpPr>
        <p:spPr>
          <a:xfrm>
            <a:off x="166119" y="669468"/>
            <a:ext cx="8517837" cy="293915"/>
          </a:xfrm>
          <a:prstGeom prst="rect">
            <a:avLst/>
          </a:prstGeom>
        </p:spPr>
        <p:txBody>
          <a:bodyPr/>
          <a:lstStyle/>
          <a:p>
            <a:pPr fontAlgn="base">
              <a:lnSpc>
                <a:spcPct val="90000"/>
              </a:lnSpc>
              <a:spcBef>
                <a:spcPct val="0"/>
              </a:spcBef>
              <a:spcAft>
                <a:spcPct val="0"/>
              </a:spcAft>
            </a:pPr>
            <a:r>
              <a:rPr lang="tr-TR" sz="2400" b="1" dirty="0" smtClean="0">
                <a:solidFill>
                  <a:srgbClr val="160093"/>
                </a:solidFill>
                <a:latin typeface="Arial" panose="020B0604020202020204" pitchFamily="34" charset="0"/>
                <a:ea typeface="ＭＳ Ｐゴシック" panose="020B0600070205080204" pitchFamily="34" charset="-128"/>
                <a:cs typeface="Arial" panose="020B0604020202020204" pitchFamily="34" charset="0"/>
              </a:rPr>
              <a:t>Kaynaklar</a:t>
            </a:r>
            <a:endParaRPr lang="tr-TR" sz="2400" b="1" dirty="0">
              <a:solidFill>
                <a:srgbClr val="160093"/>
              </a:solidFill>
              <a:latin typeface="Arial" panose="020B0604020202020204" pitchFamily="34" charset="0"/>
              <a:ea typeface="ＭＳ Ｐゴシック" panose="020B0600070205080204" pitchFamily="34" charset="-128"/>
              <a:cs typeface="Arial" panose="020B0604020202020204" pitchFamily="34" charset="0"/>
            </a:endParaRPr>
          </a:p>
        </p:txBody>
      </p:sp>
      <p:sp>
        <p:nvSpPr>
          <p:cNvPr id="8" name="İçerik Yer Tutucusu 2"/>
          <p:cNvSpPr>
            <a:spLocks noGrp="1"/>
          </p:cNvSpPr>
          <p:nvPr>
            <p:ph idx="1"/>
          </p:nvPr>
        </p:nvSpPr>
        <p:spPr>
          <a:xfrm>
            <a:off x="503060" y="1376138"/>
            <a:ext cx="7843954" cy="4309767"/>
          </a:xfrm>
        </p:spPr>
        <p:txBody>
          <a:bodyPr anchor="t">
            <a:noAutofit/>
          </a:bodyPr>
          <a:lstStyle/>
          <a:p>
            <a:pPr marL="0" indent="0" algn="just">
              <a:lnSpc>
                <a:spcPct val="150000"/>
              </a:lnSpc>
              <a:spcBef>
                <a:spcPts val="450"/>
              </a:spcBef>
              <a:buClr>
                <a:srgbClr val="160093"/>
              </a:buClr>
              <a:buFont typeface="Courier New" panose="02070309020205020404" pitchFamily="49" charset="0"/>
              <a:buChar char="o"/>
              <a:defRPr/>
            </a:pPr>
            <a:r>
              <a:rPr lang="tr-TR" sz="1800" dirty="0" smtClean="0"/>
              <a:t>Toker K., </a:t>
            </a:r>
            <a:r>
              <a:rPr lang="tr-TR" sz="1800" dirty="0"/>
              <a:t>TÜRKİYE'DE ÇEŞİTLERİNE GÖRE KADASTRO SÜREÇLERİNİN ANALİZİ</a:t>
            </a:r>
          </a:p>
          <a:p>
            <a:pPr marL="0" indent="0" algn="just">
              <a:lnSpc>
                <a:spcPct val="150000"/>
              </a:lnSpc>
              <a:spcBef>
                <a:spcPts val="450"/>
              </a:spcBef>
              <a:buClr>
                <a:srgbClr val="160093"/>
              </a:buClr>
              <a:buFont typeface="Courier New" panose="02070309020205020404" pitchFamily="49" charset="0"/>
              <a:buChar char="o"/>
              <a:defRPr/>
            </a:pPr>
            <a:endParaRPr lang="tr-TR" sz="1800" dirty="0"/>
          </a:p>
        </p:txBody>
      </p:sp>
    </p:spTree>
    <p:extLst>
      <p:ext uri="{BB962C8B-B14F-4D97-AF65-F5344CB8AC3E}">
        <p14:creationId xmlns:p14="http://schemas.microsoft.com/office/powerpoint/2010/main" val="1012502094"/>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Unvan 3"/>
          <p:cNvSpPr>
            <a:spLocks noGrp="1"/>
          </p:cNvSpPr>
          <p:nvPr>
            <p:ph type="title"/>
          </p:nvPr>
        </p:nvSpPr>
        <p:spPr/>
        <p:txBody>
          <a:bodyPr/>
          <a:lstStyle/>
          <a:p>
            <a:r>
              <a:rPr lang="tr-TR" dirty="0" smtClean="0"/>
              <a:t>  </a:t>
            </a:r>
            <a:endParaRPr lang="en-US" dirty="0"/>
          </a:p>
        </p:txBody>
      </p:sp>
      <p:sp>
        <p:nvSpPr>
          <p:cNvPr id="5" name="Dikdörtgen 5"/>
          <p:cNvSpPr/>
          <p:nvPr/>
        </p:nvSpPr>
        <p:spPr>
          <a:xfrm>
            <a:off x="166119" y="669468"/>
            <a:ext cx="8517837" cy="293915"/>
          </a:xfrm>
          <a:prstGeom prst="rect">
            <a:avLst/>
          </a:prstGeom>
        </p:spPr>
        <p:txBody>
          <a:bodyPr/>
          <a:lstStyle/>
          <a:p>
            <a:pPr fontAlgn="base">
              <a:lnSpc>
                <a:spcPct val="90000"/>
              </a:lnSpc>
              <a:spcBef>
                <a:spcPct val="0"/>
              </a:spcBef>
              <a:spcAft>
                <a:spcPct val="0"/>
              </a:spcAft>
            </a:pPr>
            <a:r>
              <a:rPr lang="tr-TR" sz="2400" b="1" dirty="0" smtClean="0">
                <a:solidFill>
                  <a:srgbClr val="160093"/>
                </a:solidFill>
                <a:latin typeface="Arial" panose="020B0604020202020204" pitchFamily="34" charset="0"/>
                <a:ea typeface="ＭＳ Ｐゴシック" panose="020B0600070205080204" pitchFamily="34" charset="-128"/>
                <a:cs typeface="Arial" panose="020B0604020202020204" pitchFamily="34" charset="0"/>
              </a:rPr>
              <a:t>Kadastro Türleri</a:t>
            </a:r>
            <a:endParaRPr lang="tr-TR" sz="2400" b="1" dirty="0">
              <a:solidFill>
                <a:srgbClr val="160093"/>
              </a:solidFill>
              <a:latin typeface="Arial" panose="020B0604020202020204" pitchFamily="34" charset="0"/>
              <a:ea typeface="ＭＳ Ｐゴシック" panose="020B0600070205080204" pitchFamily="34" charset="-128"/>
              <a:cs typeface="Arial" panose="020B0604020202020204" pitchFamily="34" charset="0"/>
            </a:endParaRPr>
          </a:p>
        </p:txBody>
      </p:sp>
      <p:sp>
        <p:nvSpPr>
          <p:cNvPr id="8" name="İçerik Yer Tutucusu 2"/>
          <p:cNvSpPr>
            <a:spLocks noGrp="1"/>
          </p:cNvSpPr>
          <p:nvPr>
            <p:ph idx="1"/>
          </p:nvPr>
        </p:nvSpPr>
        <p:spPr>
          <a:xfrm>
            <a:off x="503060" y="1376138"/>
            <a:ext cx="7843954" cy="4309767"/>
          </a:xfrm>
        </p:spPr>
        <p:txBody>
          <a:bodyPr anchor="t">
            <a:noAutofit/>
          </a:bodyPr>
          <a:lstStyle/>
          <a:p>
            <a:pPr marL="0" indent="0" algn="just">
              <a:lnSpc>
                <a:spcPct val="150000"/>
              </a:lnSpc>
              <a:spcBef>
                <a:spcPts val="450"/>
              </a:spcBef>
              <a:buClr>
                <a:srgbClr val="160093"/>
              </a:buClr>
              <a:buFont typeface="Courier New" panose="02070309020205020404" pitchFamily="49" charset="0"/>
              <a:buChar char="o"/>
              <a:defRPr/>
            </a:pPr>
            <a:r>
              <a:rPr lang="tr-TR" sz="1800" dirty="0" smtClean="0"/>
              <a:t> </a:t>
            </a:r>
            <a:r>
              <a:rPr lang="tr-TR" sz="1800" dirty="0"/>
              <a:t>Terminolojide ve kadastro literatüründe, bunların pek çoğu için böyle bir adlandırma ve çeşitlemeler yer bulmamaktadır</a:t>
            </a:r>
            <a:r>
              <a:rPr lang="tr-TR" sz="1800" dirty="0" smtClean="0"/>
              <a:t>.</a:t>
            </a:r>
          </a:p>
          <a:p>
            <a:pPr marL="0" indent="0" algn="just">
              <a:lnSpc>
                <a:spcPct val="150000"/>
              </a:lnSpc>
              <a:spcBef>
                <a:spcPts val="450"/>
              </a:spcBef>
              <a:buClr>
                <a:srgbClr val="160093"/>
              </a:buClr>
              <a:buFont typeface="Courier New" panose="02070309020205020404" pitchFamily="49" charset="0"/>
              <a:buChar char="o"/>
              <a:defRPr/>
            </a:pPr>
            <a:r>
              <a:rPr lang="tr-TR" sz="1800" dirty="0" smtClean="0"/>
              <a:t> </a:t>
            </a:r>
            <a:r>
              <a:rPr lang="tr-TR" sz="1800" dirty="0"/>
              <a:t>Ancak, gerek kadastro hizmeti veren meslek erbabının ve gerekse bu hizmeti alan kesimlerin konuşma diline yerleşmiş ve sıkça kullanılır hale gelmiş olarak bazen bir “terim”, bazen bir “ifade biçimi” ve bazen de bir “yakıştırma” şeklinde karşımıza çıkmaktadır. Bunlar; </a:t>
            </a:r>
          </a:p>
        </p:txBody>
      </p:sp>
    </p:spTree>
    <p:extLst>
      <p:ext uri="{BB962C8B-B14F-4D97-AF65-F5344CB8AC3E}">
        <p14:creationId xmlns:p14="http://schemas.microsoft.com/office/powerpoint/2010/main" val="280396283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Unvan 3"/>
          <p:cNvSpPr>
            <a:spLocks noGrp="1"/>
          </p:cNvSpPr>
          <p:nvPr>
            <p:ph type="title"/>
          </p:nvPr>
        </p:nvSpPr>
        <p:spPr/>
        <p:txBody>
          <a:bodyPr/>
          <a:lstStyle/>
          <a:p>
            <a:r>
              <a:rPr lang="tr-TR" dirty="0" smtClean="0"/>
              <a:t>  </a:t>
            </a:r>
            <a:endParaRPr lang="en-US" dirty="0"/>
          </a:p>
        </p:txBody>
      </p:sp>
      <p:sp>
        <p:nvSpPr>
          <p:cNvPr id="5" name="Dikdörtgen 5"/>
          <p:cNvSpPr/>
          <p:nvPr/>
        </p:nvSpPr>
        <p:spPr>
          <a:xfrm>
            <a:off x="166119" y="669468"/>
            <a:ext cx="8517837" cy="293915"/>
          </a:xfrm>
          <a:prstGeom prst="rect">
            <a:avLst/>
          </a:prstGeom>
        </p:spPr>
        <p:txBody>
          <a:bodyPr/>
          <a:lstStyle/>
          <a:p>
            <a:pPr fontAlgn="base">
              <a:lnSpc>
                <a:spcPct val="90000"/>
              </a:lnSpc>
              <a:spcBef>
                <a:spcPct val="0"/>
              </a:spcBef>
              <a:spcAft>
                <a:spcPct val="0"/>
              </a:spcAft>
            </a:pPr>
            <a:r>
              <a:rPr lang="tr-TR" sz="2400" b="1" dirty="0" smtClean="0">
                <a:solidFill>
                  <a:srgbClr val="160093"/>
                </a:solidFill>
                <a:latin typeface="Arial" panose="020B0604020202020204" pitchFamily="34" charset="0"/>
                <a:ea typeface="ＭＳ Ｐゴシック" panose="020B0600070205080204" pitchFamily="34" charset="-128"/>
                <a:cs typeface="Arial" panose="020B0604020202020204" pitchFamily="34" charset="0"/>
              </a:rPr>
              <a:t>Kadastro Türleri</a:t>
            </a:r>
            <a:endParaRPr lang="tr-TR" sz="2400" b="1" dirty="0">
              <a:solidFill>
                <a:srgbClr val="160093"/>
              </a:solidFill>
              <a:latin typeface="Arial" panose="020B0604020202020204" pitchFamily="34" charset="0"/>
              <a:ea typeface="ＭＳ Ｐゴシック" panose="020B0600070205080204" pitchFamily="34" charset="-128"/>
              <a:cs typeface="Arial" panose="020B0604020202020204" pitchFamily="34" charset="0"/>
            </a:endParaRPr>
          </a:p>
        </p:txBody>
      </p:sp>
      <p:sp>
        <p:nvSpPr>
          <p:cNvPr id="8" name="İçerik Yer Tutucusu 2"/>
          <p:cNvSpPr>
            <a:spLocks noGrp="1"/>
          </p:cNvSpPr>
          <p:nvPr>
            <p:ph idx="1"/>
          </p:nvPr>
        </p:nvSpPr>
        <p:spPr>
          <a:xfrm>
            <a:off x="503060" y="1259759"/>
            <a:ext cx="8180896" cy="4309767"/>
          </a:xfrm>
        </p:spPr>
        <p:txBody>
          <a:bodyPr anchor="t">
            <a:noAutofit/>
          </a:bodyPr>
          <a:lstStyle/>
          <a:p>
            <a:pPr marL="0" indent="0" algn="just">
              <a:lnSpc>
                <a:spcPct val="100000"/>
              </a:lnSpc>
              <a:spcBef>
                <a:spcPts val="450"/>
              </a:spcBef>
              <a:buClr>
                <a:srgbClr val="160093"/>
              </a:buClr>
              <a:buFont typeface="Courier New" panose="02070309020205020404" pitchFamily="49" charset="0"/>
              <a:buChar char="o"/>
              <a:defRPr/>
            </a:pPr>
            <a:r>
              <a:rPr lang="tr-TR" sz="1800" dirty="0" smtClean="0"/>
              <a:t>Genel Kadastro” olarak nitelendirilen “Mülkiyet Kadastrosu”,</a:t>
            </a:r>
          </a:p>
          <a:p>
            <a:pPr marL="0" indent="0" algn="just">
              <a:lnSpc>
                <a:spcPct val="100000"/>
              </a:lnSpc>
              <a:spcBef>
                <a:spcPts val="450"/>
              </a:spcBef>
              <a:buClr>
                <a:srgbClr val="160093"/>
              </a:buClr>
              <a:buFont typeface="Courier New" panose="02070309020205020404" pitchFamily="49" charset="0"/>
              <a:buChar char="o"/>
              <a:defRPr/>
            </a:pPr>
            <a:r>
              <a:rPr lang="tr-TR" sz="1800" dirty="0" smtClean="0"/>
              <a:t>Sözü edilen kadastro ile aynı anlamda kullanılan ancak başka bir şekilde ifade edilen “İlk Tesis Kadastrosu” ya da “Tesis Kadastrosu”,</a:t>
            </a:r>
          </a:p>
          <a:p>
            <a:pPr marL="0" indent="0" algn="just">
              <a:lnSpc>
                <a:spcPct val="100000"/>
              </a:lnSpc>
              <a:spcBef>
                <a:spcPts val="450"/>
              </a:spcBef>
              <a:buClr>
                <a:srgbClr val="160093"/>
              </a:buClr>
              <a:buFont typeface="Courier New" panose="02070309020205020404" pitchFamily="49" charset="0"/>
              <a:buChar char="o"/>
              <a:defRPr/>
            </a:pPr>
            <a:r>
              <a:rPr lang="tr-TR" sz="1800" dirty="0" smtClean="0"/>
              <a:t>İdari </a:t>
            </a:r>
            <a:r>
              <a:rPr lang="tr-TR" sz="1800" dirty="0"/>
              <a:t>birimlere (köy/kent) ve tabi olduğu yasalara göre yapılan ayrım sonucu, kırsal alanlarda (köy) yapılan kadastro için “Tapulama” ya da “Arazi Kadastrosu”, kentlerde yapılan kadastro için ise “Kadastro” ya da “Şehir Kadastrosu”, </a:t>
            </a:r>
          </a:p>
          <a:p>
            <a:pPr marL="0" indent="0" algn="just">
              <a:lnSpc>
                <a:spcPct val="100000"/>
              </a:lnSpc>
              <a:spcBef>
                <a:spcPts val="450"/>
              </a:spcBef>
              <a:buClr>
                <a:srgbClr val="160093"/>
              </a:buClr>
              <a:buFont typeface="Courier New" panose="02070309020205020404" pitchFamily="49" charset="0"/>
              <a:buChar char="o"/>
              <a:defRPr/>
            </a:pPr>
            <a:r>
              <a:rPr lang="tr-TR" sz="1800" dirty="0" smtClean="0"/>
              <a:t>Orman </a:t>
            </a:r>
            <a:r>
              <a:rPr lang="tr-TR" sz="1800" dirty="0"/>
              <a:t>alanlarının kadastrosu için “Orman Kadastrosu”,</a:t>
            </a:r>
          </a:p>
          <a:p>
            <a:pPr marL="0" indent="0" algn="just">
              <a:lnSpc>
                <a:spcPct val="100000"/>
              </a:lnSpc>
              <a:spcBef>
                <a:spcPts val="450"/>
              </a:spcBef>
              <a:buClr>
                <a:srgbClr val="160093"/>
              </a:buClr>
              <a:buFont typeface="Courier New" panose="02070309020205020404" pitchFamily="49" charset="0"/>
              <a:buChar char="o"/>
              <a:defRPr/>
            </a:pPr>
            <a:r>
              <a:rPr lang="tr-TR" sz="1800" dirty="0" smtClean="0"/>
              <a:t>Orman </a:t>
            </a:r>
            <a:r>
              <a:rPr lang="tr-TR" sz="1800" dirty="0"/>
              <a:t>sınırları dışına çıkarılan alanların kadastrosu için “2/B Kadastrosu” ya da “Kullanım Kadastrosu”, </a:t>
            </a:r>
          </a:p>
          <a:p>
            <a:pPr marL="0" indent="0" algn="just">
              <a:lnSpc>
                <a:spcPct val="100000"/>
              </a:lnSpc>
              <a:spcBef>
                <a:spcPts val="450"/>
              </a:spcBef>
              <a:buClr>
                <a:srgbClr val="160093"/>
              </a:buClr>
              <a:buFont typeface="Courier New" panose="02070309020205020404" pitchFamily="49" charset="0"/>
              <a:buChar char="o"/>
              <a:defRPr/>
            </a:pPr>
            <a:r>
              <a:rPr lang="tr-TR" sz="1800" dirty="0" smtClean="0"/>
              <a:t>Önceki </a:t>
            </a:r>
            <a:r>
              <a:rPr lang="tr-TR" sz="1800" dirty="0"/>
              <a:t>süreçte kadastro dışı bırakılan yerlerin kadastrosu için “Tespit Dışı Yerlerin Kadastrosu”, “İkmal Kadastrosu” ya da “Ek/İlave Kadastro, </a:t>
            </a:r>
          </a:p>
          <a:p>
            <a:pPr marL="0" indent="0" algn="just">
              <a:lnSpc>
                <a:spcPct val="100000"/>
              </a:lnSpc>
              <a:spcBef>
                <a:spcPts val="450"/>
              </a:spcBef>
              <a:buClr>
                <a:srgbClr val="160093"/>
              </a:buClr>
              <a:buFont typeface="Courier New" panose="02070309020205020404" pitchFamily="49" charset="0"/>
              <a:buChar char="o"/>
              <a:defRPr/>
            </a:pPr>
            <a:r>
              <a:rPr lang="tr-TR" sz="1800" dirty="0" smtClean="0"/>
              <a:t>Kamu </a:t>
            </a:r>
            <a:r>
              <a:rPr lang="tr-TR" sz="1800" dirty="0"/>
              <a:t>orta mallarının kadastrosu için “Mera Kadastrosu”,</a:t>
            </a:r>
          </a:p>
          <a:p>
            <a:pPr marL="0" indent="0" algn="just">
              <a:lnSpc>
                <a:spcPct val="100000"/>
              </a:lnSpc>
              <a:spcBef>
                <a:spcPts val="450"/>
              </a:spcBef>
              <a:buClr>
                <a:srgbClr val="160093"/>
              </a:buClr>
              <a:buFont typeface="Courier New" panose="02070309020205020404" pitchFamily="49" charset="0"/>
              <a:buChar char="o"/>
              <a:defRPr/>
            </a:pPr>
            <a:r>
              <a:rPr lang="tr-TR" sz="1800" dirty="0" smtClean="0"/>
              <a:t>Afete </a:t>
            </a:r>
            <a:r>
              <a:rPr lang="tr-TR" sz="1800" dirty="0"/>
              <a:t>maruz kalan yerlerin kadastrosu için “Afet Kadastrosu</a:t>
            </a:r>
            <a:r>
              <a:rPr lang="tr-TR" sz="1800" dirty="0" smtClean="0"/>
              <a:t>,</a:t>
            </a:r>
            <a:endParaRPr lang="tr-TR" sz="1800" dirty="0"/>
          </a:p>
        </p:txBody>
      </p:sp>
    </p:spTree>
    <p:extLst>
      <p:ext uri="{BB962C8B-B14F-4D97-AF65-F5344CB8AC3E}">
        <p14:creationId xmlns:p14="http://schemas.microsoft.com/office/powerpoint/2010/main" val="311621700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Unvan 3"/>
          <p:cNvSpPr>
            <a:spLocks noGrp="1"/>
          </p:cNvSpPr>
          <p:nvPr>
            <p:ph type="title"/>
          </p:nvPr>
        </p:nvSpPr>
        <p:spPr/>
        <p:txBody>
          <a:bodyPr/>
          <a:lstStyle/>
          <a:p>
            <a:r>
              <a:rPr lang="tr-TR" dirty="0" smtClean="0"/>
              <a:t>  </a:t>
            </a:r>
            <a:endParaRPr lang="en-US" dirty="0"/>
          </a:p>
        </p:txBody>
      </p:sp>
      <p:sp>
        <p:nvSpPr>
          <p:cNvPr id="5" name="Dikdörtgen 5"/>
          <p:cNvSpPr/>
          <p:nvPr/>
        </p:nvSpPr>
        <p:spPr>
          <a:xfrm>
            <a:off x="166119" y="669468"/>
            <a:ext cx="8517837" cy="293915"/>
          </a:xfrm>
          <a:prstGeom prst="rect">
            <a:avLst/>
          </a:prstGeom>
        </p:spPr>
        <p:txBody>
          <a:bodyPr/>
          <a:lstStyle/>
          <a:p>
            <a:pPr fontAlgn="base">
              <a:lnSpc>
                <a:spcPct val="90000"/>
              </a:lnSpc>
              <a:spcBef>
                <a:spcPct val="0"/>
              </a:spcBef>
              <a:spcAft>
                <a:spcPct val="0"/>
              </a:spcAft>
            </a:pPr>
            <a:r>
              <a:rPr lang="tr-TR" sz="2400" b="1" dirty="0" smtClean="0">
                <a:solidFill>
                  <a:srgbClr val="160093"/>
                </a:solidFill>
                <a:latin typeface="Arial" panose="020B0604020202020204" pitchFamily="34" charset="0"/>
                <a:ea typeface="ＭＳ Ｐゴシック" panose="020B0600070205080204" pitchFamily="34" charset="-128"/>
                <a:cs typeface="Arial" panose="020B0604020202020204" pitchFamily="34" charset="0"/>
              </a:rPr>
              <a:t>Kadastro Türleri</a:t>
            </a:r>
            <a:endParaRPr lang="tr-TR" sz="2400" b="1" dirty="0">
              <a:solidFill>
                <a:srgbClr val="160093"/>
              </a:solidFill>
              <a:latin typeface="Arial" panose="020B0604020202020204" pitchFamily="34" charset="0"/>
              <a:ea typeface="ＭＳ Ｐゴシック" panose="020B0600070205080204" pitchFamily="34" charset="-128"/>
              <a:cs typeface="Arial" panose="020B0604020202020204" pitchFamily="34" charset="0"/>
            </a:endParaRPr>
          </a:p>
        </p:txBody>
      </p:sp>
      <p:sp>
        <p:nvSpPr>
          <p:cNvPr id="8" name="İçerik Yer Tutucusu 2"/>
          <p:cNvSpPr>
            <a:spLocks noGrp="1"/>
          </p:cNvSpPr>
          <p:nvPr>
            <p:ph idx="1"/>
          </p:nvPr>
        </p:nvSpPr>
        <p:spPr>
          <a:xfrm>
            <a:off x="166119" y="1126757"/>
            <a:ext cx="8828252" cy="4692152"/>
          </a:xfrm>
        </p:spPr>
        <p:txBody>
          <a:bodyPr anchor="t">
            <a:noAutofit/>
          </a:bodyPr>
          <a:lstStyle/>
          <a:p>
            <a:pPr marL="0" indent="0" algn="just">
              <a:lnSpc>
                <a:spcPct val="100000"/>
              </a:lnSpc>
              <a:spcBef>
                <a:spcPts val="450"/>
              </a:spcBef>
              <a:buClr>
                <a:srgbClr val="160093"/>
              </a:buClr>
              <a:buFont typeface="Courier New" panose="02070309020205020404" pitchFamily="49" charset="0"/>
              <a:buChar char="o"/>
              <a:defRPr/>
            </a:pPr>
            <a:r>
              <a:rPr lang="tr-TR" sz="1600" dirty="0" smtClean="0"/>
              <a:t>Özel </a:t>
            </a:r>
            <a:r>
              <a:rPr lang="tr-TR" sz="1600" dirty="0"/>
              <a:t>sektörden hizmet satın almak suretiyle yapılan kadastro için “İhaleli Kadastro”,</a:t>
            </a:r>
          </a:p>
          <a:p>
            <a:pPr marL="0" indent="0" algn="just">
              <a:lnSpc>
                <a:spcPct val="100000"/>
              </a:lnSpc>
              <a:spcBef>
                <a:spcPts val="450"/>
              </a:spcBef>
              <a:buClr>
                <a:srgbClr val="160093"/>
              </a:buClr>
              <a:buFont typeface="Courier New" panose="02070309020205020404" pitchFamily="49" charset="0"/>
              <a:buChar char="o"/>
              <a:defRPr/>
            </a:pPr>
            <a:r>
              <a:rPr lang="tr-TR" sz="1600" dirty="0" smtClean="0"/>
              <a:t>Çalışma </a:t>
            </a:r>
            <a:r>
              <a:rPr lang="tr-TR" sz="1600" dirty="0"/>
              <a:t>alanının bir bölümünde, yatırım gibi çeşitli sebeplerle kadastrosunun ivedilikle yapılması gereken kadastro için “Öncelikli Kadastro”, “Özel Kadastro” ya da “Kısmi kadastro”,</a:t>
            </a:r>
          </a:p>
          <a:p>
            <a:pPr marL="0" indent="0" algn="just">
              <a:lnSpc>
                <a:spcPct val="100000"/>
              </a:lnSpc>
              <a:spcBef>
                <a:spcPts val="450"/>
              </a:spcBef>
              <a:buClr>
                <a:srgbClr val="160093"/>
              </a:buClr>
              <a:buFont typeface="Courier New" panose="02070309020205020404" pitchFamily="49" charset="0"/>
              <a:buChar char="o"/>
              <a:defRPr/>
            </a:pPr>
            <a:r>
              <a:rPr lang="tr-TR" sz="1600" dirty="0" smtClean="0"/>
              <a:t>İmar </a:t>
            </a:r>
            <a:r>
              <a:rPr lang="tr-TR" sz="1600" dirty="0"/>
              <a:t>mevzuatına aykırı olarak toplu yapıların inşa edildiği arsa veya arazilerdeki hak sahiplerinin belirlenmesine yönelik çalışmalar için “İmar Affı Uygulamaları” ya da “2981 sayılı Kanun Uygulamaları”, </a:t>
            </a:r>
          </a:p>
          <a:p>
            <a:pPr marL="0" indent="0" algn="just">
              <a:lnSpc>
                <a:spcPct val="100000"/>
              </a:lnSpc>
              <a:spcBef>
                <a:spcPts val="450"/>
              </a:spcBef>
              <a:buClr>
                <a:srgbClr val="160093"/>
              </a:buClr>
              <a:buFont typeface="Courier New" panose="02070309020205020404" pitchFamily="49" charset="0"/>
              <a:buChar char="o"/>
              <a:defRPr/>
            </a:pPr>
            <a:r>
              <a:rPr lang="tr-TR" sz="1600" dirty="0" smtClean="0"/>
              <a:t>Teknik </a:t>
            </a:r>
            <a:r>
              <a:rPr lang="tr-TR" sz="1600" dirty="0"/>
              <a:t>yetersizlikleri nedeniyle kadastral altlıklarının yenilenmesi amacıyla yapılan çalışmalar için “Yenileme Çalışmaları” ya da “22-a Uygulamaları”,</a:t>
            </a:r>
          </a:p>
          <a:p>
            <a:pPr marL="0" indent="0" algn="just">
              <a:lnSpc>
                <a:spcPct val="100000"/>
              </a:lnSpc>
              <a:spcBef>
                <a:spcPts val="450"/>
              </a:spcBef>
              <a:buClr>
                <a:srgbClr val="160093"/>
              </a:buClr>
              <a:buFont typeface="Courier New" panose="02070309020205020404" pitchFamily="49" charset="0"/>
              <a:buChar char="o"/>
              <a:defRPr/>
            </a:pPr>
            <a:r>
              <a:rPr lang="tr-TR" sz="1600" dirty="0" smtClean="0"/>
              <a:t>Üretim </a:t>
            </a:r>
            <a:r>
              <a:rPr lang="tr-TR" sz="1600" dirty="0"/>
              <a:t>tekniği grafik ve yersel metotlarla yapılan kadastro için “Klasik Kadastro” veya “Yersel Metotla Kadastro”,</a:t>
            </a:r>
          </a:p>
          <a:p>
            <a:pPr marL="0" indent="0" algn="just">
              <a:lnSpc>
                <a:spcPct val="100000"/>
              </a:lnSpc>
              <a:spcBef>
                <a:spcPts val="450"/>
              </a:spcBef>
              <a:buClr>
                <a:srgbClr val="160093"/>
              </a:buClr>
              <a:buFont typeface="Courier New" panose="02070309020205020404" pitchFamily="49" charset="0"/>
              <a:buChar char="o"/>
              <a:defRPr/>
            </a:pPr>
            <a:r>
              <a:rPr lang="tr-TR" sz="1600" dirty="0" smtClean="0"/>
              <a:t>Havadan </a:t>
            </a:r>
            <a:r>
              <a:rPr lang="tr-TR" sz="1600" dirty="0"/>
              <a:t>uçak ile çekilen fotoğrafların kıymetlendirme ve değerlendirilmesi suretiyle yapılan kadastro için “Fotogrametrik Kadastro”,</a:t>
            </a:r>
          </a:p>
          <a:p>
            <a:pPr marL="0" indent="0" algn="just">
              <a:lnSpc>
                <a:spcPct val="100000"/>
              </a:lnSpc>
              <a:spcBef>
                <a:spcPts val="450"/>
              </a:spcBef>
              <a:buClr>
                <a:srgbClr val="160093"/>
              </a:buClr>
              <a:buFont typeface="Courier New" panose="02070309020205020404" pitchFamily="49" charset="0"/>
              <a:buChar char="o"/>
              <a:defRPr/>
            </a:pPr>
            <a:r>
              <a:rPr lang="tr-TR" sz="1600" dirty="0" smtClean="0"/>
              <a:t>Üretim </a:t>
            </a:r>
            <a:r>
              <a:rPr lang="tr-TR" sz="1600" dirty="0"/>
              <a:t>tekniği elektronik ve GPS aletleriyle sayısal olarak yapılan yerlerin kadastrosu için “Sayısal Kadastro” dur.</a:t>
            </a:r>
          </a:p>
          <a:p>
            <a:pPr marL="0" indent="0" algn="just">
              <a:lnSpc>
                <a:spcPct val="100000"/>
              </a:lnSpc>
              <a:spcBef>
                <a:spcPts val="450"/>
              </a:spcBef>
              <a:buClr>
                <a:srgbClr val="160093"/>
              </a:buClr>
              <a:buFont typeface="Courier New" panose="02070309020205020404" pitchFamily="49" charset="0"/>
              <a:buChar char="o"/>
              <a:defRPr/>
            </a:pPr>
            <a:r>
              <a:rPr lang="tr-TR" sz="1600" dirty="0"/>
              <a:t>Hangi isim altında ifade edilirse edilsin, bunların tümü “Hukuki Kadastro” türünün amacına uygun düşmekte olup, tarihin akışı içersinde, icrasını sürdürdüğü yıllara göre yer aldığı süreçler şu şekildedir. </a:t>
            </a:r>
          </a:p>
        </p:txBody>
      </p:sp>
    </p:spTree>
    <p:extLst>
      <p:ext uri="{BB962C8B-B14F-4D97-AF65-F5344CB8AC3E}">
        <p14:creationId xmlns:p14="http://schemas.microsoft.com/office/powerpoint/2010/main" val="2746399755"/>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Unvan 3"/>
          <p:cNvSpPr>
            <a:spLocks noGrp="1"/>
          </p:cNvSpPr>
          <p:nvPr>
            <p:ph type="title"/>
          </p:nvPr>
        </p:nvSpPr>
        <p:spPr/>
        <p:txBody>
          <a:bodyPr/>
          <a:lstStyle/>
          <a:p>
            <a:r>
              <a:rPr lang="tr-TR" dirty="0" smtClean="0"/>
              <a:t>  </a:t>
            </a:r>
            <a:endParaRPr lang="en-US" dirty="0"/>
          </a:p>
        </p:txBody>
      </p:sp>
      <p:sp>
        <p:nvSpPr>
          <p:cNvPr id="5" name="Dikdörtgen 5"/>
          <p:cNvSpPr/>
          <p:nvPr/>
        </p:nvSpPr>
        <p:spPr>
          <a:xfrm>
            <a:off x="166119" y="669468"/>
            <a:ext cx="8517837" cy="293915"/>
          </a:xfrm>
          <a:prstGeom prst="rect">
            <a:avLst/>
          </a:prstGeom>
        </p:spPr>
        <p:txBody>
          <a:bodyPr/>
          <a:lstStyle/>
          <a:p>
            <a:pPr fontAlgn="base">
              <a:lnSpc>
                <a:spcPct val="90000"/>
              </a:lnSpc>
              <a:spcBef>
                <a:spcPct val="0"/>
              </a:spcBef>
              <a:spcAft>
                <a:spcPct val="0"/>
              </a:spcAft>
            </a:pPr>
            <a:r>
              <a:rPr lang="tr-TR" sz="2400" b="1" dirty="0" smtClean="0">
                <a:solidFill>
                  <a:srgbClr val="160093"/>
                </a:solidFill>
                <a:latin typeface="Arial" panose="020B0604020202020204" pitchFamily="34" charset="0"/>
                <a:ea typeface="ＭＳ Ｐゴシック" panose="020B0600070205080204" pitchFamily="34" charset="-128"/>
                <a:cs typeface="Arial" panose="020B0604020202020204" pitchFamily="34" charset="0"/>
              </a:rPr>
              <a:t>Kadastro Türleri</a:t>
            </a:r>
            <a:endParaRPr lang="tr-TR" sz="2400" b="1" dirty="0">
              <a:solidFill>
                <a:srgbClr val="160093"/>
              </a:solidFill>
              <a:latin typeface="Arial" panose="020B0604020202020204" pitchFamily="34" charset="0"/>
              <a:ea typeface="ＭＳ Ｐゴシック" panose="020B0600070205080204" pitchFamily="34" charset="-128"/>
              <a:cs typeface="Arial" panose="020B0604020202020204" pitchFamily="34" charset="0"/>
            </a:endParaRPr>
          </a:p>
        </p:txBody>
      </p:sp>
      <p:sp>
        <p:nvSpPr>
          <p:cNvPr id="8" name="İçerik Yer Tutucusu 2"/>
          <p:cNvSpPr>
            <a:spLocks noGrp="1"/>
          </p:cNvSpPr>
          <p:nvPr>
            <p:ph idx="1"/>
          </p:nvPr>
        </p:nvSpPr>
        <p:spPr>
          <a:xfrm>
            <a:off x="503060" y="1376138"/>
            <a:ext cx="7843954" cy="4309767"/>
          </a:xfrm>
        </p:spPr>
        <p:txBody>
          <a:bodyPr anchor="t">
            <a:noAutofit/>
          </a:bodyPr>
          <a:lstStyle/>
          <a:p>
            <a:pPr marL="0" indent="0" algn="just">
              <a:lnSpc>
                <a:spcPct val="100000"/>
              </a:lnSpc>
              <a:spcBef>
                <a:spcPts val="450"/>
              </a:spcBef>
              <a:buClr>
                <a:srgbClr val="160093"/>
              </a:buClr>
              <a:buFont typeface="Courier New" panose="02070309020205020404" pitchFamily="49" charset="0"/>
              <a:buChar char="o"/>
              <a:defRPr/>
            </a:pPr>
            <a:r>
              <a:rPr lang="tr-TR" sz="1800" dirty="0"/>
              <a:t>Türkiye’de kadastro faaliyetlerine ilk kez, “Ülke sınırları içindeki bütün taşınmaz malların özel bir kurul tarafından arazide sınırlandırılması, gelirleri ve değerlerinin tahmin edilerek deftere kaydedilmesini öngören” “05/ Şubat/1912 tarihli “Emvali Gayrimenkulenin Tahdit ve Tahriri Hakkındaki Muvakkat Kanun" ile Konya ilinin Çumra ilçesinde başlanılmış ancak, 1.Dünya Savaşı nedeniyle çalışmalara ara verilmiştir. </a:t>
            </a:r>
          </a:p>
          <a:p>
            <a:pPr marL="0" indent="0" algn="just">
              <a:lnSpc>
                <a:spcPct val="100000"/>
              </a:lnSpc>
              <a:spcBef>
                <a:spcPts val="450"/>
              </a:spcBef>
              <a:buClr>
                <a:srgbClr val="160093"/>
              </a:buClr>
              <a:buFont typeface="Courier New" panose="02070309020205020404" pitchFamily="49" charset="0"/>
              <a:buChar char="o"/>
              <a:defRPr/>
            </a:pPr>
            <a:r>
              <a:rPr lang="tr-TR" sz="1800" dirty="0"/>
              <a:t> 1923 yılında Cumhuriyetin ilanından sonraki süreçte,  kadastral nitelikte çalışma yapılmak üzere, 10/04/1924 tarihli ve 474 sayılı Kanun yürürlüğe konulmuştur. Bu Kanunla, Artvin, Kars, Iğdır ve Ardahan illeri, Kulp ilçesi ve Hopa ilçesinin Kemalpaşa nahiyesinde başlayan çalışmalarda, taşınmaz malların gelir ve değerlerinin belirlenerek ölçülmesi amaçlanmış ancak bu çalışmalarda da, taşınmazların geometrik konumları “kroki” olarak gösterilmekle yetinilerek harita düzenlenmemiştir. Bu itibarla, bu çalışmalar da, tapu tahriri niteliğinde olup harita üretimi gerçekleştirilmediğinden kadastro olarak kabul görmemiştir</a:t>
            </a:r>
          </a:p>
        </p:txBody>
      </p:sp>
    </p:spTree>
    <p:extLst>
      <p:ext uri="{BB962C8B-B14F-4D97-AF65-F5344CB8AC3E}">
        <p14:creationId xmlns:p14="http://schemas.microsoft.com/office/powerpoint/2010/main" val="4074709097"/>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Unvan 3"/>
          <p:cNvSpPr>
            <a:spLocks noGrp="1"/>
          </p:cNvSpPr>
          <p:nvPr>
            <p:ph type="title"/>
          </p:nvPr>
        </p:nvSpPr>
        <p:spPr/>
        <p:txBody>
          <a:bodyPr/>
          <a:lstStyle/>
          <a:p>
            <a:r>
              <a:rPr lang="tr-TR" dirty="0" smtClean="0"/>
              <a:t>  </a:t>
            </a:r>
            <a:endParaRPr lang="en-US" dirty="0"/>
          </a:p>
        </p:txBody>
      </p:sp>
      <p:sp>
        <p:nvSpPr>
          <p:cNvPr id="5" name="Dikdörtgen 5"/>
          <p:cNvSpPr/>
          <p:nvPr/>
        </p:nvSpPr>
        <p:spPr>
          <a:xfrm>
            <a:off x="166119" y="669468"/>
            <a:ext cx="8517837" cy="293915"/>
          </a:xfrm>
          <a:prstGeom prst="rect">
            <a:avLst/>
          </a:prstGeom>
        </p:spPr>
        <p:txBody>
          <a:bodyPr/>
          <a:lstStyle/>
          <a:p>
            <a:pPr fontAlgn="base">
              <a:lnSpc>
                <a:spcPct val="90000"/>
              </a:lnSpc>
              <a:spcBef>
                <a:spcPct val="0"/>
              </a:spcBef>
              <a:spcAft>
                <a:spcPct val="0"/>
              </a:spcAft>
            </a:pPr>
            <a:r>
              <a:rPr lang="tr-TR" sz="2400" b="1" dirty="0" smtClean="0">
                <a:solidFill>
                  <a:srgbClr val="160093"/>
                </a:solidFill>
                <a:latin typeface="Arial" panose="020B0604020202020204" pitchFamily="34" charset="0"/>
                <a:ea typeface="ＭＳ Ｐゴシック" panose="020B0600070205080204" pitchFamily="34" charset="-128"/>
                <a:cs typeface="Arial" panose="020B0604020202020204" pitchFamily="34" charset="0"/>
              </a:rPr>
              <a:t>Kadastro Türleri</a:t>
            </a:r>
            <a:endParaRPr lang="tr-TR" sz="2400" b="1" dirty="0">
              <a:solidFill>
                <a:srgbClr val="160093"/>
              </a:solidFill>
              <a:latin typeface="Arial" panose="020B0604020202020204" pitchFamily="34" charset="0"/>
              <a:ea typeface="ＭＳ Ｐゴシック" panose="020B0600070205080204" pitchFamily="34" charset="-128"/>
              <a:cs typeface="Arial" panose="020B0604020202020204" pitchFamily="34" charset="0"/>
            </a:endParaRPr>
          </a:p>
        </p:txBody>
      </p:sp>
      <p:sp>
        <p:nvSpPr>
          <p:cNvPr id="8" name="İçerik Yer Tutucusu 2"/>
          <p:cNvSpPr>
            <a:spLocks noGrp="1"/>
          </p:cNvSpPr>
          <p:nvPr>
            <p:ph idx="1"/>
          </p:nvPr>
        </p:nvSpPr>
        <p:spPr>
          <a:xfrm>
            <a:off x="503060" y="1376138"/>
            <a:ext cx="7843954" cy="4309767"/>
          </a:xfrm>
        </p:spPr>
        <p:txBody>
          <a:bodyPr anchor="t">
            <a:noAutofit/>
          </a:bodyPr>
          <a:lstStyle/>
          <a:p>
            <a:pPr marL="0" indent="0" algn="just">
              <a:lnSpc>
                <a:spcPct val="100000"/>
              </a:lnSpc>
              <a:spcBef>
                <a:spcPts val="450"/>
              </a:spcBef>
              <a:buClr>
                <a:srgbClr val="160093"/>
              </a:buClr>
              <a:buFont typeface="Courier New" panose="02070309020205020404" pitchFamily="49" charset="0"/>
              <a:buChar char="o"/>
              <a:defRPr/>
            </a:pPr>
            <a:r>
              <a:rPr lang="tr-TR" sz="1800" dirty="0"/>
              <a:t>1924 yılında Tapu Umum Müdürlüğü adı altında (şimdiki Tapu ve Kadastro Genel Müdürlüğü) teşkilat kurularak, 1925 tarihli ve 658 sayılı Kadastro Kanunu yürürlüğe konulmuştur. </a:t>
            </a:r>
            <a:endParaRPr lang="tr-TR" sz="1800" dirty="0" smtClean="0"/>
          </a:p>
          <a:p>
            <a:pPr marL="0" indent="0" algn="just">
              <a:lnSpc>
                <a:spcPct val="100000"/>
              </a:lnSpc>
              <a:spcBef>
                <a:spcPts val="450"/>
              </a:spcBef>
              <a:buClr>
                <a:srgbClr val="160093"/>
              </a:buClr>
              <a:buFont typeface="Courier New" panose="02070309020205020404" pitchFamily="49" charset="0"/>
              <a:buChar char="o"/>
              <a:defRPr/>
            </a:pPr>
            <a:r>
              <a:rPr lang="tr-TR" sz="1800" dirty="0" smtClean="0"/>
              <a:t>Bu </a:t>
            </a:r>
            <a:r>
              <a:rPr lang="tr-TR" sz="1800" dirty="0"/>
              <a:t>kapsamda, 1925 yılı Mayıs ayından itibaren Ankara, İstanbul, İzmir, Bursa ve Konya’da genel kadastro anlamında mülkiyet kadastrosu (ilk tesis ya da tesis kadastrosu) çalışmalarına başlanılmıştır</a:t>
            </a:r>
            <a:r>
              <a:rPr lang="tr-TR" sz="1800" dirty="0" smtClean="0"/>
              <a:t>.</a:t>
            </a:r>
          </a:p>
          <a:p>
            <a:pPr marL="0" indent="0" algn="just">
              <a:lnSpc>
                <a:spcPct val="100000"/>
              </a:lnSpc>
              <a:spcBef>
                <a:spcPts val="450"/>
              </a:spcBef>
              <a:buClr>
                <a:srgbClr val="160093"/>
              </a:buClr>
              <a:buFont typeface="Courier New" panose="02070309020205020404" pitchFamily="49" charset="0"/>
              <a:buChar char="o"/>
              <a:defRPr/>
            </a:pPr>
            <a:r>
              <a:rPr lang="tr-TR" sz="1800" dirty="0" smtClean="0"/>
              <a:t> </a:t>
            </a:r>
            <a:r>
              <a:rPr lang="tr-TR" sz="1800" dirty="0"/>
              <a:t>Harita Genel Müdürlüğü 1925-1936 yılları arasında Ankara, İstanbul, Kocaeli ve Malatya’da 1/500, 1/1000 ve 1/2000 ölçekli planlar üreterek kadastro çalışmalarına destek olmuştur. Bu çalışmalar harita üretim amacını da içermekle plana bağlı olarak yapıldığından çalışmaların kadastro niteliğinde olduğu kabul görmüştür</a:t>
            </a:r>
            <a:r>
              <a:rPr lang="tr-TR" sz="1800" dirty="0" smtClean="0"/>
              <a:t>.</a:t>
            </a:r>
            <a:endParaRPr lang="tr-TR" sz="1800" dirty="0"/>
          </a:p>
        </p:txBody>
      </p:sp>
    </p:spTree>
    <p:extLst>
      <p:ext uri="{BB962C8B-B14F-4D97-AF65-F5344CB8AC3E}">
        <p14:creationId xmlns:p14="http://schemas.microsoft.com/office/powerpoint/2010/main" val="134062452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Unvan 3"/>
          <p:cNvSpPr>
            <a:spLocks noGrp="1"/>
          </p:cNvSpPr>
          <p:nvPr>
            <p:ph type="title"/>
          </p:nvPr>
        </p:nvSpPr>
        <p:spPr/>
        <p:txBody>
          <a:bodyPr/>
          <a:lstStyle/>
          <a:p>
            <a:r>
              <a:rPr lang="tr-TR" dirty="0" smtClean="0"/>
              <a:t>  </a:t>
            </a:r>
            <a:endParaRPr lang="en-US" dirty="0"/>
          </a:p>
        </p:txBody>
      </p:sp>
      <p:sp>
        <p:nvSpPr>
          <p:cNvPr id="5" name="Dikdörtgen 5"/>
          <p:cNvSpPr/>
          <p:nvPr/>
        </p:nvSpPr>
        <p:spPr>
          <a:xfrm>
            <a:off x="166119" y="669468"/>
            <a:ext cx="8517837" cy="293915"/>
          </a:xfrm>
          <a:prstGeom prst="rect">
            <a:avLst/>
          </a:prstGeom>
        </p:spPr>
        <p:txBody>
          <a:bodyPr/>
          <a:lstStyle/>
          <a:p>
            <a:pPr fontAlgn="base">
              <a:lnSpc>
                <a:spcPct val="90000"/>
              </a:lnSpc>
              <a:spcBef>
                <a:spcPct val="0"/>
              </a:spcBef>
              <a:spcAft>
                <a:spcPct val="0"/>
              </a:spcAft>
            </a:pPr>
            <a:r>
              <a:rPr lang="tr-TR" sz="2400" b="1" dirty="0" smtClean="0">
                <a:solidFill>
                  <a:srgbClr val="160093"/>
                </a:solidFill>
                <a:latin typeface="Arial" panose="020B0604020202020204" pitchFamily="34" charset="0"/>
                <a:ea typeface="ＭＳ Ｐゴシック" panose="020B0600070205080204" pitchFamily="34" charset="-128"/>
                <a:cs typeface="Arial" panose="020B0604020202020204" pitchFamily="34" charset="0"/>
              </a:rPr>
              <a:t>Kadastro Türleri</a:t>
            </a:r>
            <a:endParaRPr lang="tr-TR" sz="2400" b="1" dirty="0">
              <a:solidFill>
                <a:srgbClr val="160093"/>
              </a:solidFill>
              <a:latin typeface="Arial" panose="020B0604020202020204" pitchFamily="34" charset="0"/>
              <a:ea typeface="ＭＳ Ｐゴシック" panose="020B0600070205080204" pitchFamily="34" charset="-128"/>
              <a:cs typeface="Arial" panose="020B0604020202020204" pitchFamily="34" charset="0"/>
            </a:endParaRPr>
          </a:p>
        </p:txBody>
      </p:sp>
      <p:sp>
        <p:nvSpPr>
          <p:cNvPr id="8" name="İçerik Yer Tutucusu 2"/>
          <p:cNvSpPr>
            <a:spLocks noGrp="1"/>
          </p:cNvSpPr>
          <p:nvPr>
            <p:ph idx="1"/>
          </p:nvPr>
        </p:nvSpPr>
        <p:spPr>
          <a:xfrm>
            <a:off x="503060" y="1376138"/>
            <a:ext cx="7843954" cy="4309767"/>
          </a:xfrm>
        </p:spPr>
        <p:txBody>
          <a:bodyPr anchor="t">
            <a:noAutofit/>
          </a:bodyPr>
          <a:lstStyle/>
          <a:p>
            <a:pPr marL="0" indent="0" algn="just">
              <a:lnSpc>
                <a:spcPct val="100000"/>
              </a:lnSpc>
              <a:spcBef>
                <a:spcPts val="450"/>
              </a:spcBef>
              <a:buClr>
                <a:srgbClr val="160093"/>
              </a:buClr>
              <a:buFont typeface="Courier New" panose="02070309020205020404" pitchFamily="49" charset="0"/>
              <a:buChar char="o"/>
              <a:defRPr/>
            </a:pPr>
            <a:r>
              <a:rPr lang="tr-TR" sz="1800" dirty="0" smtClean="0"/>
              <a:t>1926 </a:t>
            </a:r>
            <a:r>
              <a:rPr lang="tr-TR" sz="1800" dirty="0"/>
              <a:t>yılında Medeni Kanun yürürlüğe girdiğinde yapılan değerlendirmeler sonucunda, tüm taşınmazların plana dayalı olarak kayıt altında alınmamış olması nedeniyle taşınmazların kayıt dışı hareketlerinden kaynaklı aykırılıkların, eylemli durum ile hukuki durumu arasında vuku bulan çelişkilerin, sosyal bünyede oluşturduğu haksızlıkları önlenmek suretiyle düzenli bir kadastro sistemine geçilmesi gerektiği anlayışıyla yeni bir yasal düzenlemeye ihtiyaç bulunduğu sonucuna varılmıştır. </a:t>
            </a:r>
          </a:p>
          <a:p>
            <a:pPr marL="0" indent="0" algn="just">
              <a:lnSpc>
                <a:spcPct val="100000"/>
              </a:lnSpc>
              <a:spcBef>
                <a:spcPts val="450"/>
              </a:spcBef>
              <a:buClr>
                <a:srgbClr val="160093"/>
              </a:buClr>
              <a:buFont typeface="Courier New" panose="02070309020205020404" pitchFamily="49" charset="0"/>
              <a:buChar char="o"/>
              <a:defRPr/>
            </a:pPr>
            <a:r>
              <a:rPr lang="tr-TR" sz="1800" dirty="0" smtClean="0"/>
              <a:t>Bunun üzerine 15/Aralık/1934 tarihli ve 2613 sayılı Kadastro ve Tapu Tahriri Kanunu yürürlüğe girmiştir. Ülkenin her yerinde, köy ve kent ayırımı yapılmadan bu Kanuna göre kadastro faaliyetleri sürdürülmüştür. </a:t>
            </a:r>
            <a:endParaRPr lang="tr-TR" sz="1800" dirty="0"/>
          </a:p>
        </p:txBody>
      </p:sp>
    </p:spTree>
    <p:extLst>
      <p:ext uri="{BB962C8B-B14F-4D97-AF65-F5344CB8AC3E}">
        <p14:creationId xmlns:p14="http://schemas.microsoft.com/office/powerpoint/2010/main" val="2355065756"/>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Unvan 3"/>
          <p:cNvSpPr>
            <a:spLocks noGrp="1"/>
          </p:cNvSpPr>
          <p:nvPr>
            <p:ph type="title"/>
          </p:nvPr>
        </p:nvSpPr>
        <p:spPr/>
        <p:txBody>
          <a:bodyPr/>
          <a:lstStyle/>
          <a:p>
            <a:r>
              <a:rPr lang="tr-TR" dirty="0" smtClean="0"/>
              <a:t>  </a:t>
            </a:r>
            <a:endParaRPr lang="en-US" dirty="0"/>
          </a:p>
        </p:txBody>
      </p:sp>
      <p:sp>
        <p:nvSpPr>
          <p:cNvPr id="5" name="Dikdörtgen 5"/>
          <p:cNvSpPr/>
          <p:nvPr/>
        </p:nvSpPr>
        <p:spPr>
          <a:xfrm>
            <a:off x="166119" y="669468"/>
            <a:ext cx="8517837" cy="293915"/>
          </a:xfrm>
          <a:prstGeom prst="rect">
            <a:avLst/>
          </a:prstGeom>
        </p:spPr>
        <p:txBody>
          <a:bodyPr/>
          <a:lstStyle/>
          <a:p>
            <a:pPr fontAlgn="base">
              <a:lnSpc>
                <a:spcPct val="90000"/>
              </a:lnSpc>
              <a:spcBef>
                <a:spcPct val="0"/>
              </a:spcBef>
              <a:spcAft>
                <a:spcPct val="0"/>
              </a:spcAft>
            </a:pPr>
            <a:r>
              <a:rPr lang="tr-TR" sz="2400" b="1" dirty="0" smtClean="0">
                <a:solidFill>
                  <a:srgbClr val="160093"/>
                </a:solidFill>
                <a:latin typeface="Arial" panose="020B0604020202020204" pitchFamily="34" charset="0"/>
                <a:ea typeface="ＭＳ Ｐゴシック" panose="020B0600070205080204" pitchFamily="34" charset="-128"/>
                <a:cs typeface="Arial" panose="020B0604020202020204" pitchFamily="34" charset="0"/>
              </a:rPr>
              <a:t>Kadastro Türleri</a:t>
            </a:r>
            <a:endParaRPr lang="tr-TR" sz="2400" b="1" dirty="0">
              <a:solidFill>
                <a:srgbClr val="160093"/>
              </a:solidFill>
              <a:latin typeface="Arial" panose="020B0604020202020204" pitchFamily="34" charset="0"/>
              <a:ea typeface="ＭＳ Ｐゴシック" panose="020B0600070205080204" pitchFamily="34" charset="-128"/>
              <a:cs typeface="Arial" panose="020B0604020202020204" pitchFamily="34" charset="0"/>
            </a:endParaRPr>
          </a:p>
        </p:txBody>
      </p:sp>
      <p:sp>
        <p:nvSpPr>
          <p:cNvPr id="8" name="İçerik Yer Tutucusu 2"/>
          <p:cNvSpPr>
            <a:spLocks noGrp="1"/>
          </p:cNvSpPr>
          <p:nvPr>
            <p:ph idx="1"/>
          </p:nvPr>
        </p:nvSpPr>
        <p:spPr>
          <a:xfrm>
            <a:off x="503060" y="1376138"/>
            <a:ext cx="7843954" cy="4309767"/>
          </a:xfrm>
        </p:spPr>
        <p:txBody>
          <a:bodyPr anchor="t">
            <a:noAutofit/>
          </a:bodyPr>
          <a:lstStyle/>
          <a:p>
            <a:pPr marL="0" indent="0" algn="just">
              <a:lnSpc>
                <a:spcPct val="100000"/>
              </a:lnSpc>
              <a:spcBef>
                <a:spcPts val="450"/>
              </a:spcBef>
              <a:buClr>
                <a:srgbClr val="160093"/>
              </a:buClr>
              <a:buFont typeface="Courier New" panose="02070309020205020404" pitchFamily="49" charset="0"/>
              <a:buChar char="o"/>
              <a:defRPr/>
            </a:pPr>
            <a:r>
              <a:rPr lang="tr-TR" sz="1800" dirty="0" smtClean="0"/>
              <a:t>Burada şu hususa yer verilmesi yerinde olacaktır ki, kadastro çalışmalarının istenilen hızda sürdürülememesinin nedenini sadece yasa modeline yüklemek büyük bir haksızlıktır. Çünkü, çalışmaların istenilen düzeyde sürdürülememesine engel teşkil eden diğer faktörlerin etkilerinin de unutulmaması gerekir. Şöyle ki, bu etkenler; o dönemin mevcut koşullarına ve kısıtlılığına göre ekonomik düzey (finansman kaynağı), kültürel doku (mülkiyet çeşitliliği), coğrafik yapı (arazinin engebe durumu), iklim özellikleri (uygun hava koşulları), ulaşım imkanları (vasıta ve erişim koşulları), kalifiye eleman sayısı ve teknik donanım vb. sebepler olarak sıralanabilir.</a:t>
            </a:r>
          </a:p>
          <a:p>
            <a:pPr marL="0" indent="0" algn="just">
              <a:lnSpc>
                <a:spcPct val="100000"/>
              </a:lnSpc>
              <a:spcBef>
                <a:spcPts val="450"/>
              </a:spcBef>
              <a:buClr>
                <a:srgbClr val="160093"/>
              </a:buClr>
              <a:buFont typeface="Courier New" panose="02070309020205020404" pitchFamily="49" charset="0"/>
              <a:buChar char="o"/>
              <a:defRPr/>
            </a:pPr>
            <a:r>
              <a:rPr lang="tr-TR" sz="1800" dirty="0" smtClean="0"/>
              <a:t>Bu suretle, askı ilan süresinin kısaltılması (30 gün) gibi değişikliği de içeren yeni bir yasa modeliyle köylerdeki (belediye sınırları dışında kalan) taşınmazların kadastrolanmasına yönelik olarak 16/03/1950 tarihli ve 5602 sayılı Tapulama Kanunu yürürlüğe konulmuştur.</a:t>
            </a:r>
            <a:endParaRPr lang="tr-TR" sz="1800" dirty="0"/>
          </a:p>
        </p:txBody>
      </p:sp>
    </p:spTree>
    <p:extLst>
      <p:ext uri="{BB962C8B-B14F-4D97-AF65-F5344CB8AC3E}">
        <p14:creationId xmlns:p14="http://schemas.microsoft.com/office/powerpoint/2010/main" val="740738399"/>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Unvan 3"/>
          <p:cNvSpPr>
            <a:spLocks noGrp="1"/>
          </p:cNvSpPr>
          <p:nvPr>
            <p:ph type="title"/>
          </p:nvPr>
        </p:nvSpPr>
        <p:spPr/>
        <p:txBody>
          <a:bodyPr/>
          <a:lstStyle/>
          <a:p>
            <a:r>
              <a:rPr lang="tr-TR" dirty="0" smtClean="0"/>
              <a:t>  </a:t>
            </a:r>
            <a:endParaRPr lang="en-US" dirty="0"/>
          </a:p>
        </p:txBody>
      </p:sp>
      <p:sp>
        <p:nvSpPr>
          <p:cNvPr id="5" name="Dikdörtgen 5"/>
          <p:cNvSpPr/>
          <p:nvPr/>
        </p:nvSpPr>
        <p:spPr>
          <a:xfrm>
            <a:off x="166119" y="669468"/>
            <a:ext cx="8517837" cy="293915"/>
          </a:xfrm>
          <a:prstGeom prst="rect">
            <a:avLst/>
          </a:prstGeom>
        </p:spPr>
        <p:txBody>
          <a:bodyPr/>
          <a:lstStyle/>
          <a:p>
            <a:pPr fontAlgn="base">
              <a:lnSpc>
                <a:spcPct val="90000"/>
              </a:lnSpc>
              <a:spcBef>
                <a:spcPct val="0"/>
              </a:spcBef>
              <a:spcAft>
                <a:spcPct val="0"/>
              </a:spcAft>
            </a:pPr>
            <a:r>
              <a:rPr lang="tr-TR" sz="2400" b="1" dirty="0" smtClean="0">
                <a:solidFill>
                  <a:srgbClr val="160093"/>
                </a:solidFill>
                <a:latin typeface="Arial" panose="020B0604020202020204" pitchFamily="34" charset="0"/>
                <a:ea typeface="ＭＳ Ｐゴシック" panose="020B0600070205080204" pitchFamily="34" charset="-128"/>
                <a:cs typeface="Arial" panose="020B0604020202020204" pitchFamily="34" charset="0"/>
              </a:rPr>
              <a:t>Kadastro Türleri</a:t>
            </a:r>
            <a:endParaRPr lang="tr-TR" sz="2400" b="1" dirty="0">
              <a:solidFill>
                <a:srgbClr val="160093"/>
              </a:solidFill>
              <a:latin typeface="Arial" panose="020B0604020202020204" pitchFamily="34" charset="0"/>
              <a:ea typeface="ＭＳ Ｐゴシック" panose="020B0600070205080204" pitchFamily="34" charset="-128"/>
              <a:cs typeface="Arial" panose="020B0604020202020204" pitchFamily="34" charset="0"/>
            </a:endParaRPr>
          </a:p>
        </p:txBody>
      </p:sp>
      <p:sp>
        <p:nvSpPr>
          <p:cNvPr id="8" name="İçerik Yer Tutucusu 2"/>
          <p:cNvSpPr>
            <a:spLocks noGrp="1"/>
          </p:cNvSpPr>
          <p:nvPr>
            <p:ph idx="1"/>
          </p:nvPr>
        </p:nvSpPr>
        <p:spPr>
          <a:xfrm>
            <a:off x="503060" y="1376138"/>
            <a:ext cx="7843954" cy="4309767"/>
          </a:xfrm>
        </p:spPr>
        <p:txBody>
          <a:bodyPr anchor="t">
            <a:noAutofit/>
          </a:bodyPr>
          <a:lstStyle/>
          <a:p>
            <a:pPr marL="0" indent="0" algn="just">
              <a:lnSpc>
                <a:spcPct val="100000"/>
              </a:lnSpc>
              <a:spcBef>
                <a:spcPts val="450"/>
              </a:spcBef>
              <a:buClr>
                <a:srgbClr val="160093"/>
              </a:buClr>
              <a:buFont typeface="Courier New" panose="02070309020205020404" pitchFamily="49" charset="0"/>
              <a:buChar char="o"/>
              <a:defRPr/>
            </a:pPr>
            <a:r>
              <a:rPr lang="tr-TR" sz="1800" dirty="0" smtClean="0"/>
              <a:t>1950 yılından itibaren, 2613 sayılı Kanun ile şehir kadastrosu adı altında sadece il ve ilçe merkezlerinde (belediye sınırları içinde);</a:t>
            </a:r>
          </a:p>
          <a:p>
            <a:pPr marL="0" indent="0" algn="just">
              <a:lnSpc>
                <a:spcPct val="100000"/>
              </a:lnSpc>
              <a:spcBef>
                <a:spcPts val="450"/>
              </a:spcBef>
              <a:buClr>
                <a:srgbClr val="160093"/>
              </a:buClr>
              <a:buFont typeface="Courier New" panose="02070309020205020404" pitchFamily="49" charset="0"/>
              <a:buChar char="o"/>
              <a:defRPr/>
            </a:pPr>
            <a:r>
              <a:rPr lang="tr-TR" sz="1800" dirty="0" smtClean="0"/>
              <a:t>5602 sayılı Kanun ile de arazi kadastrosu adı altında sadece köylerde (belediye sınırları dışında);</a:t>
            </a:r>
          </a:p>
          <a:p>
            <a:pPr marL="0" indent="0" algn="just">
              <a:lnSpc>
                <a:spcPct val="100000"/>
              </a:lnSpc>
              <a:spcBef>
                <a:spcPts val="450"/>
              </a:spcBef>
              <a:buClr>
                <a:srgbClr val="160093"/>
              </a:buClr>
              <a:buFont typeface="Courier New" panose="02070309020205020404" pitchFamily="49" charset="0"/>
              <a:buChar char="o"/>
              <a:defRPr/>
            </a:pPr>
            <a:r>
              <a:rPr lang="tr-TR" sz="1800" dirty="0" smtClean="0"/>
              <a:t>Uygulamaya devam edilmiş böylece, Ülkemizde kadastro faaliyetleri “Kadastro” ve “Tapulama” isimleri altında iki ayrı yasa çerçevesinde sürdürülmüştür.</a:t>
            </a:r>
          </a:p>
          <a:p>
            <a:pPr marL="0" indent="0" algn="just">
              <a:lnSpc>
                <a:spcPct val="100000"/>
              </a:lnSpc>
              <a:spcBef>
                <a:spcPts val="450"/>
              </a:spcBef>
              <a:buClr>
                <a:srgbClr val="160093"/>
              </a:buClr>
              <a:buFont typeface="Courier New" panose="02070309020205020404" pitchFamily="49" charset="0"/>
              <a:buChar char="o"/>
              <a:defRPr/>
            </a:pPr>
            <a:r>
              <a:rPr lang="tr-TR" sz="1800" dirty="0" smtClean="0"/>
              <a:t>Diğer taraftan, Ülkemizdeki orman alanlarının orman kadastrosunun, Orman Genel Müdürlüğü tarafından yapılması amacını güden 18.02.1937 tarihli 3116 sayılı Orman Kanunu yürürlüğe girmiş ve daha sonra bu Kanun da yürürlüğünü yitirerek yerini, halen yürürlükte olan 31/8/1956 tarihli ve 6831 sayılı Orman Kanununa bırakmıştır. </a:t>
            </a:r>
            <a:endParaRPr lang="tr-TR" sz="1800" dirty="0"/>
          </a:p>
        </p:txBody>
      </p:sp>
    </p:spTree>
    <p:extLst>
      <p:ext uri="{BB962C8B-B14F-4D97-AF65-F5344CB8AC3E}">
        <p14:creationId xmlns:p14="http://schemas.microsoft.com/office/powerpoint/2010/main" val="740738399"/>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_rels/theme2.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ekonomi">
  <a:themeElements>
    <a:clrScheme name="Gazete kağıdı">
      <a:dk1>
        <a:sysClr val="windowText" lastClr="000000"/>
      </a:dk1>
      <a:lt1>
        <a:sysClr val="window" lastClr="FFFFFF"/>
      </a:lt1>
      <a:dk2>
        <a:srgbClr val="303030"/>
      </a:dk2>
      <a:lt2>
        <a:srgbClr val="DEDEE0"/>
      </a:lt2>
      <a:accent1>
        <a:srgbClr val="AD0101"/>
      </a:accent1>
      <a:accent2>
        <a:srgbClr val="726056"/>
      </a:accent2>
      <a:accent3>
        <a:srgbClr val="AC956E"/>
      </a:accent3>
      <a:accent4>
        <a:srgbClr val="808DA9"/>
      </a:accent4>
      <a:accent5>
        <a:srgbClr val="424E5B"/>
      </a:accent5>
      <a:accent6>
        <a:srgbClr val="730E00"/>
      </a:accent6>
      <a:hlink>
        <a:srgbClr val="D26900"/>
      </a:hlink>
      <a:folHlink>
        <a:srgbClr val="D89243"/>
      </a:folHlink>
    </a:clrScheme>
    <a:fontScheme name="Ofis Klasik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azete kağıdı">
      <a:fillStyleLst>
        <a:solidFill>
          <a:schemeClr val="phClr"/>
        </a:solidFill>
        <a:gradFill rotWithShape="1">
          <a:gsLst>
            <a:gs pos="0">
              <a:schemeClr val="phClr">
                <a:tint val="37000"/>
                <a:hueMod val="100000"/>
                <a:satMod val="200000"/>
                <a:lumMod val="88000"/>
              </a:schemeClr>
            </a:gs>
            <a:gs pos="100000">
              <a:schemeClr val="phClr">
                <a:tint val="53000"/>
                <a:shade val="100000"/>
                <a:hueMod val="100000"/>
                <a:satMod val="350000"/>
                <a:lumMod val="79000"/>
              </a:schemeClr>
            </a:gs>
          </a:gsLst>
          <a:lin ang="5400000" scaled="1"/>
        </a:gradFill>
        <a:gradFill rotWithShape="1">
          <a:gsLst>
            <a:gs pos="0">
              <a:schemeClr val="phClr">
                <a:tint val="83000"/>
                <a:shade val="100000"/>
                <a:alpha val="100000"/>
                <a:hueMod val="100000"/>
                <a:satMod val="220000"/>
                <a:lumMod val="90000"/>
              </a:schemeClr>
            </a:gs>
            <a:gs pos="76000">
              <a:schemeClr val="phClr">
                <a:shade val="100000"/>
              </a:schemeClr>
            </a:gs>
            <a:gs pos="100000">
              <a:schemeClr val="phClr">
                <a:shade val="93000"/>
                <a:alpha val="100000"/>
                <a:satMod val="100000"/>
                <a:lumMod val="93000"/>
              </a:schemeClr>
            </a:gs>
          </a:gsLst>
          <a:path path="circle">
            <a:fillToRect l="15000" t="15000" r="100000" b="100000"/>
          </a:path>
        </a:gradFill>
      </a:fillStyleLst>
      <a:lnStyleLst>
        <a:ln w="15875" cap="flat" cmpd="sng" algn="ctr">
          <a:solidFill>
            <a:schemeClr val="phClr"/>
          </a:solidFill>
          <a:prstDash val="solid"/>
        </a:ln>
        <a:ln w="22225" cap="flat" cmpd="sng" algn="ctr">
          <a:solidFill>
            <a:schemeClr val="phClr"/>
          </a:solidFill>
          <a:prstDash val="solid"/>
        </a:ln>
        <a:ln w="34925" cap="flat" cmpd="sng" algn="ctr">
          <a:solidFill>
            <a:schemeClr val="phClr"/>
          </a:solidFill>
          <a:prstDash val="solid"/>
        </a:ln>
      </a:lnStyleLst>
      <a:effectStyleLst>
        <a:effectStyle>
          <a:effectLst>
            <a:outerShdw blurRad="50800" dist="12700" dir="5280000" rotWithShape="0">
              <a:srgbClr val="000000">
                <a:alpha val="40000"/>
              </a:srgbClr>
            </a:outerShdw>
          </a:effectLst>
        </a:effectStyle>
        <a:effectStyle>
          <a:effectLst>
            <a:outerShdw blurRad="38100" dist="38100" dir="5400000" rotWithShape="0">
              <a:srgbClr val="000000">
                <a:alpha val="35000"/>
              </a:srgbClr>
            </a:outerShdw>
          </a:effectLst>
        </a:effectStyle>
        <a:effectStyle>
          <a:effectLst>
            <a:outerShdw blurRad="38100" dist="38100" dir="5400000" rotWithShape="0">
              <a:srgbClr val="000000">
                <a:alpha val="35000"/>
              </a:srgbClr>
            </a:outerShdw>
          </a:effectLst>
          <a:scene3d>
            <a:camera prst="orthographicFront">
              <a:rot lat="0" lon="0" rev="0"/>
            </a:camera>
            <a:lightRig rig="brightRoom" dir="tl"/>
          </a:scene3d>
          <a:sp3d contourW="12700">
            <a:bevelT w="31750" h="12700"/>
            <a:contourClr>
              <a:schemeClr val="phClr"/>
            </a:contourClr>
          </a:sp3d>
        </a:effectStyle>
      </a:effectStyleLst>
      <a:bgFillStyleLst>
        <a:solidFill>
          <a:schemeClr val="phClr"/>
        </a:solidFill>
        <a:gradFill rotWithShape="1">
          <a:gsLst>
            <a:gs pos="0">
              <a:schemeClr val="phClr">
                <a:tint val="93000"/>
              </a:schemeClr>
            </a:gs>
            <a:gs pos="100000">
              <a:schemeClr val="phClr">
                <a:shade val="55000"/>
              </a:schemeClr>
            </a:gs>
          </a:gsLst>
          <a:lin ang="5400000" scaled="1"/>
        </a:gradFill>
        <a:blipFill rotWithShape="1">
          <a:blip xmlns:r="http://schemas.openxmlformats.org/officeDocument/2006/relationships" r:embed="rId1">
            <a:duotone>
              <a:schemeClr val="phClr">
                <a:shade val="20000"/>
                <a:satMod val="350000"/>
                <a:lumMod val="125000"/>
              </a:schemeClr>
              <a:schemeClr val="phClr">
                <a:tint val="90000"/>
                <a:satMod val="250000"/>
              </a:schemeClr>
            </a:duotone>
          </a:blip>
          <a:stretch/>
        </a:blipFill>
      </a:bgFillStyleLst>
    </a:fmtScheme>
  </a:themeElements>
  <a:objectDefaults/>
  <a:extraClrSchemeLst/>
  <a:extLst>
    <a:ext uri="{05A4C25C-085E-4340-85A3-A5531E510DB2}">
      <thm15:themeFamily xmlns="" xmlns:thm15="http://schemas.microsoft.com/office/thememl/2012/main" name="ekonomi" id="{14396F44-94C0-4BF2-8333-266569A57D02}" vid="{03703BF9-DFA0-42C9-89F9-C03DE1C4A071}"/>
    </a:ext>
  </a:extLst>
</a:theme>
</file>

<file path=ppt/theme/theme2.xml><?xml version="1.0" encoding="utf-8"?>
<a:theme xmlns:a="http://schemas.openxmlformats.org/drawingml/2006/main" name="1_Rics">
  <a:themeElements>
    <a:clrScheme name="NewsPrint">
      <a:dk1>
        <a:sysClr val="windowText" lastClr="000000"/>
      </a:dk1>
      <a:lt1>
        <a:sysClr val="window" lastClr="FFFFFF"/>
      </a:lt1>
      <a:dk2>
        <a:srgbClr val="303030"/>
      </a:dk2>
      <a:lt2>
        <a:srgbClr val="DEDEE0"/>
      </a:lt2>
      <a:accent1>
        <a:srgbClr val="AD0101"/>
      </a:accent1>
      <a:accent2>
        <a:srgbClr val="726056"/>
      </a:accent2>
      <a:accent3>
        <a:srgbClr val="AC956E"/>
      </a:accent3>
      <a:accent4>
        <a:srgbClr val="808DA9"/>
      </a:accent4>
      <a:accent5>
        <a:srgbClr val="424E5B"/>
      </a:accent5>
      <a:accent6>
        <a:srgbClr val="730E00"/>
      </a:accent6>
      <a:hlink>
        <a:srgbClr val="D26900"/>
      </a:hlink>
      <a:folHlink>
        <a:srgbClr val="D89243"/>
      </a:folHlink>
    </a:clrScheme>
    <a:fontScheme name="Ofis Klasik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NewsPrint">
      <a:fillStyleLst>
        <a:solidFill>
          <a:schemeClr val="phClr"/>
        </a:solidFill>
        <a:gradFill rotWithShape="1">
          <a:gsLst>
            <a:gs pos="0">
              <a:schemeClr val="phClr">
                <a:tint val="37000"/>
                <a:hueMod val="100000"/>
                <a:satMod val="200000"/>
                <a:lumMod val="88000"/>
              </a:schemeClr>
            </a:gs>
            <a:gs pos="100000">
              <a:schemeClr val="phClr">
                <a:tint val="53000"/>
                <a:shade val="100000"/>
                <a:hueMod val="100000"/>
                <a:satMod val="350000"/>
                <a:lumMod val="79000"/>
              </a:schemeClr>
            </a:gs>
          </a:gsLst>
          <a:lin ang="5400000" scaled="1"/>
        </a:gradFill>
        <a:gradFill rotWithShape="1">
          <a:gsLst>
            <a:gs pos="0">
              <a:schemeClr val="phClr">
                <a:tint val="83000"/>
                <a:shade val="100000"/>
                <a:alpha val="100000"/>
                <a:hueMod val="100000"/>
                <a:satMod val="220000"/>
                <a:lumMod val="90000"/>
              </a:schemeClr>
            </a:gs>
            <a:gs pos="76000">
              <a:schemeClr val="phClr">
                <a:shade val="100000"/>
              </a:schemeClr>
            </a:gs>
            <a:gs pos="100000">
              <a:schemeClr val="phClr">
                <a:shade val="93000"/>
                <a:alpha val="100000"/>
                <a:satMod val="100000"/>
                <a:lumMod val="93000"/>
              </a:schemeClr>
            </a:gs>
          </a:gsLst>
          <a:path path="circle">
            <a:fillToRect l="15000" t="15000" r="100000" b="100000"/>
          </a:path>
        </a:gradFill>
      </a:fillStyleLst>
      <a:lnStyleLst>
        <a:ln w="15875" cap="flat" cmpd="sng" algn="ctr">
          <a:solidFill>
            <a:schemeClr val="phClr"/>
          </a:solidFill>
          <a:prstDash val="solid"/>
        </a:ln>
        <a:ln w="22225" cap="flat" cmpd="sng" algn="ctr">
          <a:solidFill>
            <a:schemeClr val="phClr"/>
          </a:solidFill>
          <a:prstDash val="solid"/>
        </a:ln>
        <a:ln w="34925" cap="flat" cmpd="sng" algn="ctr">
          <a:solidFill>
            <a:schemeClr val="phClr"/>
          </a:solidFill>
          <a:prstDash val="solid"/>
        </a:ln>
      </a:lnStyleLst>
      <a:effectStyleLst>
        <a:effectStyle>
          <a:effectLst>
            <a:outerShdw blurRad="50800" dist="12700" dir="5280000" rotWithShape="0">
              <a:srgbClr val="000000">
                <a:alpha val="40000"/>
              </a:srgbClr>
            </a:outerShdw>
          </a:effectLst>
        </a:effectStyle>
        <a:effectStyle>
          <a:effectLst>
            <a:outerShdw blurRad="38100" dist="38100" dir="5400000" rotWithShape="0">
              <a:srgbClr val="000000">
                <a:alpha val="35000"/>
              </a:srgbClr>
            </a:outerShdw>
          </a:effectLst>
        </a:effectStyle>
        <a:effectStyle>
          <a:effectLst>
            <a:outerShdw blurRad="38100" dist="38100" dir="5400000" rotWithShape="0">
              <a:srgbClr val="000000">
                <a:alpha val="35000"/>
              </a:srgbClr>
            </a:outerShdw>
          </a:effectLst>
          <a:scene3d>
            <a:camera prst="orthographicFront">
              <a:rot lat="0" lon="0" rev="0"/>
            </a:camera>
            <a:lightRig rig="brightRoom" dir="tl"/>
          </a:scene3d>
          <a:sp3d contourW="12700">
            <a:bevelT w="31750" h="12700"/>
            <a:contourClr>
              <a:schemeClr val="phClr"/>
            </a:contourClr>
          </a:sp3d>
        </a:effectStyle>
      </a:effectStyleLst>
      <a:bgFillStyleLst>
        <a:solidFill>
          <a:schemeClr val="phClr"/>
        </a:solidFill>
        <a:gradFill rotWithShape="1">
          <a:gsLst>
            <a:gs pos="0">
              <a:schemeClr val="phClr">
                <a:tint val="93000"/>
              </a:schemeClr>
            </a:gs>
            <a:gs pos="100000">
              <a:schemeClr val="phClr">
                <a:shade val="55000"/>
              </a:schemeClr>
            </a:gs>
          </a:gsLst>
          <a:lin ang="5400000" scaled="1"/>
        </a:gradFill>
        <a:blipFill rotWithShape="1">
          <a:blip xmlns:r="http://schemas.openxmlformats.org/officeDocument/2006/relationships" r:embed="rId1">
            <a:duotone>
              <a:schemeClr val="phClr">
                <a:shade val="20000"/>
                <a:satMod val="350000"/>
                <a:lumMod val="125000"/>
              </a:schemeClr>
              <a:schemeClr val="phClr">
                <a:tint val="90000"/>
                <a:satMod val="250000"/>
              </a:schemeClr>
            </a:duotone>
          </a:blip>
          <a:stretch/>
        </a:blipFill>
      </a:bgFillStyleLst>
    </a:fmtScheme>
  </a:themeElements>
  <a:objectDefaults/>
  <a:extraClrSchemeLst/>
</a:theme>
</file>

<file path=ppt/theme/theme3.xml><?xml version="1.0" encoding="utf-8"?>
<a:theme xmlns:a="http://schemas.openxmlformats.org/drawingml/2006/main" name="h.t.">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h.t." id="{413A7544-DC64-4FD9-B67F-E82A6B382656}" vid="{2993C0EF-C761-423D-BA24-A50FC7959470}"/>
    </a:ext>
  </a:extLst>
</a:theme>
</file>

<file path=ppt/theme/theme4.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ekonomi</Template>
  <TotalTime>12517</TotalTime>
  <Words>1034</Words>
  <Application>Microsoft Office PowerPoint</Application>
  <PresentationFormat>On-screen Show (4:3)</PresentationFormat>
  <Paragraphs>55</Paragraphs>
  <Slides>10</Slides>
  <Notes>0</Notes>
  <HiddenSlides>0</HiddenSlides>
  <MMClips>0</MMClips>
  <ScaleCrop>false</ScaleCrop>
  <HeadingPairs>
    <vt:vector size="4" baseType="variant">
      <vt:variant>
        <vt:lpstr>Theme</vt:lpstr>
      </vt:variant>
      <vt:variant>
        <vt:i4>3</vt:i4>
      </vt:variant>
      <vt:variant>
        <vt:lpstr>Slide Titles</vt:lpstr>
      </vt:variant>
      <vt:variant>
        <vt:i4>10</vt:i4>
      </vt:variant>
    </vt:vector>
  </HeadingPairs>
  <TitlesOfParts>
    <vt:vector size="13" baseType="lpstr">
      <vt:lpstr>ekonomi</vt:lpstr>
      <vt:lpstr>1_Rics</vt:lpstr>
      <vt:lpstr>h.t.</vt:lpstr>
      <vt:lpstr>PowerPoint Presentation</vt:lpstr>
      <vt:lpstr>  </vt:lpstr>
      <vt:lpstr>  </vt:lpstr>
      <vt:lpstr>  </vt:lpstr>
      <vt:lpstr>  </vt:lpstr>
      <vt:lpstr>  </vt:lpstr>
      <vt:lpstr>  </vt:lpstr>
      <vt:lpstr>  </vt:lpstr>
      <vt:lpstr>  </vt:lpstr>
      <vt:lpstr>  </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ANKARA ÜNİVERSİTESİ UYGULAMALI BİLİMLER FAKÜLTESİ GAYRİMENKUL GELİŞTİRME VE YÖNETİMİ BÖLÜMÜ</dc:title>
  <dc:creator>sibel</dc:creator>
  <cp:lastModifiedBy>sibel</cp:lastModifiedBy>
  <cp:revision>819</cp:revision>
  <cp:lastPrinted>2016-10-24T07:53:35Z</cp:lastPrinted>
  <dcterms:created xsi:type="dcterms:W3CDTF">2016-09-18T09:35:24Z</dcterms:created>
  <dcterms:modified xsi:type="dcterms:W3CDTF">2020-02-28T08:10:42Z</dcterms:modified>
</cp:coreProperties>
</file>