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60" r:id="rId2"/>
    <p:sldId id="312" r:id="rId3"/>
    <p:sldId id="319" r:id="rId4"/>
    <p:sldId id="313" r:id="rId5"/>
    <p:sldId id="314" r:id="rId6"/>
    <p:sldId id="315" r:id="rId7"/>
    <p:sldId id="316" r:id="rId8"/>
    <p:sldId id="317" r:id="rId9"/>
    <p:sldId id="318" r:id="rId10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6327"/>
  </p:normalViewPr>
  <p:slideViewPr>
    <p:cSldViewPr snapToGrid="0" snapToObjects="1">
      <p:cViewPr varScale="1">
        <p:scale>
          <a:sx n="123" d="100"/>
          <a:sy n="123" d="100"/>
        </p:scale>
        <p:origin x="880" y="192"/>
      </p:cViewPr>
      <p:guideLst/>
    </p:cSldViewPr>
  </p:slideViewPr>
  <p:outlineViewPr>
    <p:cViewPr>
      <p:scale>
        <a:sx n="33" d="100"/>
        <a:sy n="33" d="100"/>
      </p:scale>
      <p:origin x="0" y="-905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05440-C0A5-C543-BEB6-62E665DA05E6}" type="datetimeFigureOut">
              <a:rPr lang="en-TR" smtClean="0"/>
              <a:t>23.03.2021</a:t>
            </a:fld>
            <a:endParaRPr lang="en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0A7A-993E-3C45-8775-F5DB04DF81D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2882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80A7A-993E-3C45-8775-F5DB04DF81DA}" type="slidenum">
              <a:rPr lang="en-TR" smtClean="0"/>
              <a:t>7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193359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80A7A-993E-3C45-8775-F5DB04DF81DA}" type="slidenum">
              <a:rPr lang="en-TR" smtClean="0"/>
              <a:t>8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34187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80A7A-993E-3C45-8775-F5DB04DF81DA}" type="slidenum">
              <a:rPr lang="en-TR" smtClean="0"/>
              <a:t>9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8151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3A7B2-ABE4-7E4B-A7DA-6CE390B28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A52D08-E586-1E4F-B88F-A126B9405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A11D6-CB2E-8845-8ACF-5787F5586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B88B-1DB9-1A44-B3D8-1E00B43DE296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4A13A-9BE8-4F4A-BA04-2DD218657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A61E7-BFDF-DA4A-86AE-4834B70F2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21353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F995F-30D0-924F-8C21-955EB894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30CE0-3862-8F4D-AF3F-2E354F5E6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0C9F5-DC62-1645-9241-E537FA128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A4ED-0BE3-904E-8D62-FB5EB386E47E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0B05D-9024-1D44-A2F4-BF60933DD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AEE36-91E5-1F47-B915-ED5D6C831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8268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F1AFC3-0AE2-A246-8CCE-CDD20CBBA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4E7B71-456E-654B-AD2F-0C2978F8C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07C1D-B1DC-0444-ABD1-B3305BF2B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3CF0-387D-B542-BFDC-87717762E542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0BDC7-6527-5E4A-A9F4-436BCDD0C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F1941-8F8B-0B43-98B3-C3F265887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56139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725BD-E95B-D642-B750-C5680BC08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396FC-87F5-E843-819C-4F72A53E0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8F8C3-F7B4-5B44-9E47-E932BB4E3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ED21-D7D0-F84E-A36F-DA40A5F194E2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66E89-5DF1-C648-98CB-E6D26AD2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1FED6-5C10-FD4A-A635-5737FA9A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9716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3DA6B-DF6F-1E45-8E8E-F9FBC0C98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BC7AD-01B2-9C4C-BCC7-BE6512A7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E8F49-4602-EE4B-BC0E-CDCB709E8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3123-F546-6D42-8CBD-15B1D832E165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1011F-EDF3-5D45-B878-B096C49A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B76AD-8BCC-0249-8605-546F2D190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16319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87614-D9AA-8346-B6A3-0C2F276B7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7C003-092C-AC4A-AF4C-4D214B2A2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73389-1B8B-F146-89AB-2FADC4295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A685C-0F4B-A04E-AABD-7BD77F87C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A293-BCD8-7644-891F-A29E9F8F8FA2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93646-0C9D-1244-BBB8-1AF22ED7A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8BCD6-2FB3-194D-A0C4-66E456724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282162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0DAEC-D8C9-524D-AA3E-BB5AEC9FC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A8F70-16F8-594C-89F4-F0F08A08C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17F36-50C1-F343-AC73-1F285BEAB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5BAA9-F5B3-5C4E-84AD-88A457B89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78110F-CE3A-8D44-8B24-799266143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624C4B-950C-FC45-ABE1-D29C41DF2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B8E1-A066-FB4C-B1AB-F59189BEB3B2}" type="datetime1">
              <a:rPr lang="tr-TR" smtClean="0"/>
              <a:t>23.03.2021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3F95FD-C370-3643-8A6F-9F3C9678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B992FB-39B3-4547-8FF6-4BEA4FA6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7677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35062-3FC8-9C47-B166-B4946F3E5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0610F-E514-9A42-8082-EBE8FC1A2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359F-ED31-1B4C-B604-DB34DCE73318}" type="datetime1">
              <a:rPr lang="tr-TR" smtClean="0"/>
              <a:t>23.03.2021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4A4F6-7BA0-B54C-9307-75277D1CB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A21079-E392-E14D-B02A-2CF5C7639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84404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A2472-0F5B-684D-B767-4FE4BEEF3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363E-B3B7-2943-8D18-AE566FFC37D8}" type="datetime1">
              <a:rPr lang="tr-TR" smtClean="0"/>
              <a:t>23.03.2021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AEACC-5A7F-B643-92A6-9BFE459E7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5C162-1007-A845-8408-60FB882FF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6761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36B3E-EE90-9847-8BF0-1D7DE335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4041C-B666-6C4B-AD22-DC2192763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E04C7E-9320-1C49-8E07-823EFE0A7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1394C-450A-CB44-9F3C-F108FB531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C151-F706-954C-BD06-2A1C5C227FF3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5E836-7C6C-4F46-8B06-CC589026F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226B8-B929-A34C-8FE0-2EA4D7C1C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4714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E01D-6C57-D246-9430-A96908CD1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0F8F01-6ED3-8C4C-8CC9-98532950F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7C2529-6F73-F440-8ED5-5D86424A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47AB5-BE1D-B44F-9939-81F6BCB7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FE6C-EAB3-8F4D-B576-7378F5859D83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24C37-72CD-C247-B4BD-02E37DCE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F0DF7-CD6A-994A-B514-CF82AD79C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14738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D78A60-6495-F54B-BA29-F45B97B06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D611E-A10B-3B4B-AA9F-16945BDA1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72A5A-3D28-3F48-BA54-1A70F9FDF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27CD-E577-3546-8A22-D6C6358882C6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92AF6-0D69-2541-B163-5077FA157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Dr. </a:t>
            </a:r>
            <a:r>
              <a:rPr lang="en-US" dirty="0" err="1"/>
              <a:t>Öğr</a:t>
            </a:r>
            <a:r>
              <a:rPr lang="en-US"/>
              <a:t>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8B30F-7C00-EE4B-9750-C53A91414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851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230C0-31F1-F749-9C8A-2741104BA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689" y="3071183"/>
            <a:ext cx="9910296" cy="259002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6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Yeni </a:t>
            </a:r>
            <a:r>
              <a:rPr lang="en-US" sz="6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Medya</a:t>
            </a:r>
            <a:r>
              <a:rPr lang="en-US" sz="6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700" dirty="0" err="1"/>
              <a:t>Uygulamaları</a:t>
            </a:r>
            <a:b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RTS- </a:t>
            </a:r>
            <a:r>
              <a:rPr lang="en-US" sz="4000" dirty="0"/>
              <a:t>İLT238 – 14. </a:t>
            </a:r>
            <a:r>
              <a:rPr lang="en-US" sz="4000" dirty="0" err="1"/>
              <a:t>Hafta</a:t>
            </a:r>
            <a:r>
              <a:rPr lang="en-US" sz="4000"/>
              <a:t> </a:t>
            </a:r>
            <a:br>
              <a:rPr lang="en-US" sz="4000"/>
            </a:br>
            <a:br>
              <a:rPr lang="en-US" sz="4000" dirty="0"/>
            </a:br>
            <a:br>
              <a:rPr lang="en-US" sz="4000" dirty="0"/>
            </a:br>
            <a:r>
              <a:rPr lang="en-US" sz="2800" dirty="0"/>
              <a:t>Dr. </a:t>
            </a:r>
            <a:r>
              <a:rPr lang="en-US" sz="2800" dirty="0" err="1"/>
              <a:t>Öğr</a:t>
            </a:r>
            <a:r>
              <a:rPr lang="en-US" sz="2800" dirty="0"/>
              <a:t>. </a:t>
            </a:r>
            <a:r>
              <a:rPr lang="en-US" sz="2800" dirty="0" err="1"/>
              <a:t>Üyesi</a:t>
            </a:r>
            <a:r>
              <a:rPr lang="en-US" sz="2800" dirty="0"/>
              <a:t> </a:t>
            </a:r>
            <a:r>
              <a:rPr lang="en-US" sz="2800" dirty="0" err="1"/>
              <a:t>Ergin</a:t>
            </a:r>
            <a:r>
              <a:rPr lang="en-US" sz="2800" dirty="0"/>
              <a:t> </a:t>
            </a:r>
            <a:r>
              <a:rPr lang="en-US" sz="2800" dirty="0" err="1"/>
              <a:t>Şafak</a:t>
            </a:r>
            <a:r>
              <a:rPr lang="en-US" sz="2800" dirty="0"/>
              <a:t> </a:t>
            </a:r>
            <a:r>
              <a:rPr lang="en-US" sz="2800" dirty="0" err="1"/>
              <a:t>Dikmen</a:t>
            </a:r>
            <a:br>
              <a:rPr lang="en-TR" sz="4000" dirty="0"/>
            </a:b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4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Yazı Ailesi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2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500" dirty="0" err="1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Tipografik</a:t>
            </a:r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 karakterlerin farklılıklar göstererek oluşturduğu gruba  «yazı ailesi» denir.</a:t>
            </a:r>
          </a:p>
          <a:p>
            <a:endParaRPr lang="tr-TR" sz="3500" dirty="0">
              <a:latin typeface="Calibri" panose="020F0502020204030204" pitchFamily="34" charset="0"/>
              <a:ea typeface="Baskerville" panose="02020502070401020303" pitchFamily="18" charset="0"/>
              <a:cs typeface="Calibri" panose="020F0502020204030204" pitchFamily="34" charset="0"/>
            </a:endParaRPr>
          </a:p>
          <a:p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Değişik karakterler:</a:t>
            </a:r>
          </a:p>
          <a:p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Farklı kalınlıklar</a:t>
            </a:r>
          </a:p>
          <a:p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Daraltılmış – genişletilmiş karakterler</a:t>
            </a:r>
          </a:p>
          <a:p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Eğimli – Düz karakterler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16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Yazı Ailesi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3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Yazı ailesi seçiminde, yazının bulunacağı platform, (kağıt, ekran vb.) önem taşımaktadır. </a:t>
            </a:r>
          </a:p>
          <a:p>
            <a:endParaRPr lang="tr-TR" sz="3500" dirty="0">
              <a:latin typeface="Calibri" panose="020F0502020204030204" pitchFamily="34" charset="0"/>
              <a:ea typeface="Baskerville" panose="02020502070401020303" pitchFamily="18" charset="0"/>
              <a:cs typeface="Calibri" panose="020F0502020204030204" pitchFamily="34" charset="0"/>
            </a:endParaRPr>
          </a:p>
          <a:p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Yazının okunacağı yerin ışık koşulları değerlendirilmelidir.</a:t>
            </a:r>
          </a:p>
          <a:p>
            <a:endParaRPr lang="tr-TR" sz="3500" dirty="0">
              <a:latin typeface="Calibri" panose="020F0502020204030204" pitchFamily="34" charset="0"/>
              <a:ea typeface="Baskerville" panose="02020502070401020303" pitchFamily="18" charset="0"/>
              <a:cs typeface="Calibri" panose="020F0502020204030204" pitchFamily="34" charset="0"/>
            </a:endParaRPr>
          </a:p>
          <a:p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Yazının hangi uzaklıkta okunacağı değerlendirmeleri ve yazı ailesi seçimi buna göre yapılmalıdır.</a:t>
            </a:r>
          </a:p>
          <a:p>
            <a:endParaRPr lang="tr-TR" sz="3500" dirty="0">
              <a:latin typeface="Calibri" panose="020F0502020204030204" pitchFamily="34" charset="0"/>
              <a:ea typeface="Baskerville" panose="02020502070401020303" pitchFamily="18" charset="0"/>
              <a:cs typeface="Calibri" panose="020F0502020204030204" pitchFamily="34" charset="0"/>
            </a:endParaRPr>
          </a:p>
          <a:p>
            <a:endParaRPr lang="tr-TR" sz="3500" dirty="0">
              <a:latin typeface="Calibri" panose="020F0502020204030204" pitchFamily="34" charset="0"/>
              <a:ea typeface="Baskerville" panose="02020502070401020303" pitchFamily="18" charset="0"/>
              <a:cs typeface="Calibri" panose="020F0502020204030204" pitchFamily="34" charset="0"/>
            </a:endParaRPr>
          </a:p>
          <a:p>
            <a:endParaRPr lang="tr-TR" sz="3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0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 err="1">
                <a:latin typeface="+mn-lt"/>
              </a:rPr>
              <a:t>Okunaklılık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4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Okuyucu yazılı bilgiyi en hızlı ve kolay biçimde algılayabilmelidir.</a:t>
            </a:r>
          </a:p>
          <a:p>
            <a:endParaRPr lang="tr-TR" sz="3500" dirty="0">
              <a:latin typeface="Calibri" panose="020F0502020204030204" pitchFamily="34" charset="0"/>
              <a:ea typeface="Baskerville" panose="02020502070401020303" pitchFamily="18" charset="0"/>
              <a:cs typeface="Calibri" panose="020F0502020204030204" pitchFamily="34" charset="0"/>
            </a:endParaRPr>
          </a:p>
          <a:p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Dikkat edilmesi gereken noktalar:</a:t>
            </a:r>
          </a:p>
          <a:p>
            <a:endParaRPr lang="tr-TR" sz="3500" dirty="0">
              <a:latin typeface="Calibri" panose="020F0502020204030204" pitchFamily="34" charset="0"/>
              <a:ea typeface="Baskerville" panose="02020502070401020303" pitchFamily="18" charset="0"/>
              <a:cs typeface="Calibri" panose="020F0502020204030204" pitchFamily="34" charset="0"/>
            </a:endParaRPr>
          </a:p>
          <a:p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1- Kontrast</a:t>
            </a:r>
          </a:p>
          <a:p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2- Yalınlık</a:t>
            </a:r>
          </a:p>
          <a:p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3- Orantı</a:t>
            </a:r>
          </a:p>
          <a:p>
            <a:endParaRPr lang="tr-TR" sz="3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919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 err="1">
                <a:latin typeface="+mn-lt"/>
              </a:rPr>
              <a:t>Okunaklılık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5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Tasarım içerisinde kullanılan beyaz alan, oluşturulan boşluklar yazının </a:t>
            </a:r>
            <a:r>
              <a:rPr lang="tr-TR" sz="3500" dirty="0" err="1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anlaşılabilirliğini</a:t>
            </a:r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 doğrudan etkiler.</a:t>
            </a:r>
          </a:p>
          <a:p>
            <a:endParaRPr lang="tr-TR" sz="3500" dirty="0">
              <a:latin typeface="Calibri" panose="020F0502020204030204" pitchFamily="34" charset="0"/>
              <a:ea typeface="Baskerville" panose="02020502070401020303" pitchFamily="18" charset="0"/>
              <a:cs typeface="Calibri" panose="020F0502020204030204" pitchFamily="34" charset="0"/>
            </a:endParaRPr>
          </a:p>
          <a:p>
            <a:r>
              <a:rPr lang="tr-TR" sz="3500" dirty="0" err="1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Serifli</a:t>
            </a:r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 yazılar uzun metinlerin daha kolay okunmasını sağlar.</a:t>
            </a:r>
          </a:p>
          <a:p>
            <a:endParaRPr lang="tr-TR" sz="3500" dirty="0">
              <a:latin typeface="Calibri" panose="020F0502020204030204" pitchFamily="34" charset="0"/>
              <a:ea typeface="Baskerville" panose="02020502070401020303" pitchFamily="18" charset="0"/>
              <a:cs typeface="Calibri" panose="020F0502020204030204" pitchFamily="34" charset="0"/>
            </a:endParaRPr>
          </a:p>
          <a:p>
            <a:pPr algn="ctr"/>
            <a:r>
              <a:rPr lang="tr-TR" sz="15000" dirty="0">
                <a:latin typeface="Calibri" panose="020F0502020204030204" pitchFamily="34" charset="0"/>
                <a:cs typeface="Calibri" panose="020F0502020204030204" pitchFamily="34" charset="0"/>
              </a:rPr>
              <a:t>T			</a:t>
            </a:r>
            <a:r>
              <a:rPr lang="tr-TR" sz="1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5A2BE55-7099-EC41-A515-66FEC575FC54}"/>
              </a:ext>
            </a:extLst>
          </p:cNvPr>
          <p:cNvSpPr/>
          <p:nvPr/>
        </p:nvSpPr>
        <p:spPr>
          <a:xfrm>
            <a:off x="4304659" y="5056641"/>
            <a:ext cx="394854" cy="5715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FB63700-47AB-7447-91E1-95DAE3DD2D9E}"/>
              </a:ext>
            </a:extLst>
          </p:cNvPr>
          <p:cNvSpPr/>
          <p:nvPr/>
        </p:nvSpPr>
        <p:spPr>
          <a:xfrm>
            <a:off x="8122832" y="5056641"/>
            <a:ext cx="394854" cy="5715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81BA0E1-B936-7947-85BD-A7A945902DB7}"/>
              </a:ext>
            </a:extLst>
          </p:cNvPr>
          <p:cNvSpPr/>
          <p:nvPr/>
        </p:nvSpPr>
        <p:spPr>
          <a:xfrm>
            <a:off x="7826243" y="6050475"/>
            <a:ext cx="394854" cy="5715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D992229-3B9A-7F44-982F-5AFAEB7123DC}"/>
              </a:ext>
            </a:extLst>
          </p:cNvPr>
          <p:cNvSpPr/>
          <p:nvPr/>
        </p:nvSpPr>
        <p:spPr>
          <a:xfrm>
            <a:off x="3841172" y="6053373"/>
            <a:ext cx="394854" cy="5715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0164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 err="1">
                <a:latin typeface="+mn-lt"/>
              </a:rPr>
              <a:t>Okunaklılık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6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Normal okuma uzaklığı 25-35 cm’dir.</a:t>
            </a:r>
          </a:p>
          <a:p>
            <a:endParaRPr lang="tr-TR" sz="3500" dirty="0">
              <a:latin typeface="Calibri" panose="020F0502020204030204" pitchFamily="34" charset="0"/>
              <a:ea typeface="Baskerville" panose="02020502070401020303" pitchFamily="18" charset="0"/>
              <a:cs typeface="Calibri" panose="020F0502020204030204" pitchFamily="34" charset="0"/>
            </a:endParaRPr>
          </a:p>
          <a:p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Bu nedenle ideal okuma uzaklığına göre en iyi algılanabilen yazı ölçüleri 9-12 puntodur.</a:t>
            </a:r>
          </a:p>
          <a:p>
            <a:endParaRPr lang="tr-TR" sz="3500" dirty="0">
              <a:latin typeface="Calibri" panose="020F0502020204030204" pitchFamily="34" charset="0"/>
              <a:ea typeface="Baskerville" panose="02020502070401020303" pitchFamily="18" charset="0"/>
              <a:cs typeface="Calibri" panose="020F0502020204030204" pitchFamily="34" charset="0"/>
            </a:endParaRPr>
          </a:p>
          <a:p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Çok kısa ya da çok uzun satırlar okuyucuyu yorar.</a:t>
            </a:r>
          </a:p>
          <a:p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Kısa satırların oluşması gözü dikey yönde hareket etmeye zorlar.</a:t>
            </a:r>
          </a:p>
          <a:p>
            <a:endParaRPr lang="tr-TR" sz="3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54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 err="1">
                <a:latin typeface="+mn-lt"/>
              </a:rPr>
              <a:t>Okunaklılık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7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Satır arası boşluklar artıkça okuma kolaylaşır.</a:t>
            </a:r>
          </a:p>
          <a:p>
            <a:endParaRPr lang="tr-TR" sz="3500" dirty="0">
              <a:latin typeface="Calibri" panose="020F0502020204030204" pitchFamily="34" charset="0"/>
              <a:ea typeface="Baskerville" panose="02020502070401020303" pitchFamily="18" charset="0"/>
              <a:cs typeface="Calibri" panose="020F0502020204030204" pitchFamily="34" charset="0"/>
            </a:endParaRPr>
          </a:p>
          <a:p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9-12 puntoluk metinlerde satır arası boşluğunun 1-4 punto olması önerilir.</a:t>
            </a:r>
          </a:p>
          <a:p>
            <a:endParaRPr lang="tr-TR" sz="3500" dirty="0">
              <a:latin typeface="Calibri" panose="020F0502020204030204" pitchFamily="34" charset="0"/>
              <a:ea typeface="Baskerville" panose="02020502070401020303" pitchFamily="18" charset="0"/>
              <a:cs typeface="Calibri" panose="020F0502020204030204" pitchFamily="34" charset="0"/>
            </a:endParaRPr>
          </a:p>
          <a:p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Tasarım yazılımların seçtiğiniz punto +2 puntoluk satır arası boşluğu eklenebilir.</a:t>
            </a:r>
          </a:p>
          <a:p>
            <a:endParaRPr lang="tr-TR" sz="3500" dirty="0">
              <a:latin typeface="Calibri" panose="020F0502020204030204" pitchFamily="34" charset="0"/>
              <a:ea typeface="Baskerville" panose="02020502070401020303" pitchFamily="18" charset="0"/>
              <a:cs typeface="Calibri" panose="020F0502020204030204" pitchFamily="34" charset="0"/>
            </a:endParaRPr>
          </a:p>
          <a:p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Örnek. 12 Yazı puntosu, 14 punto satır aralığı</a:t>
            </a:r>
          </a:p>
          <a:p>
            <a:endParaRPr lang="tr-TR" sz="3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181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 err="1">
                <a:latin typeface="+mn-lt"/>
              </a:rPr>
              <a:t>Okunaklılık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8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Metin içerisinde dengesiz boşluklar bırakıldığında «beyaz nehir» olarak tanımlanan yarıklar oluşur.</a:t>
            </a:r>
          </a:p>
          <a:p>
            <a:endParaRPr lang="tr-TR" sz="3500" dirty="0">
              <a:latin typeface="Calibri" panose="020F0502020204030204" pitchFamily="34" charset="0"/>
              <a:ea typeface="Baskerville" panose="02020502070401020303" pitchFamily="18" charset="0"/>
              <a:cs typeface="Calibri" panose="020F0502020204030204" pitchFamily="34" charset="0"/>
            </a:endParaRPr>
          </a:p>
          <a:p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Bu yarıkları önlemek için satır sonlarına tire eklenebilir.</a:t>
            </a:r>
          </a:p>
          <a:p>
            <a:endParaRPr lang="tr-TR" sz="3500" dirty="0">
              <a:latin typeface="Calibri" panose="020F0502020204030204" pitchFamily="34" charset="0"/>
              <a:ea typeface="Baskerville" panose="02020502070401020303" pitchFamily="18" charset="0"/>
              <a:cs typeface="Calibri" panose="020F0502020204030204" pitchFamily="34" charset="0"/>
            </a:endParaRPr>
          </a:p>
          <a:p>
            <a:r>
              <a:rPr lang="tr-TR" sz="3500" dirty="0" err="1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Okunaklılık</a:t>
            </a:r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 için alınması gereken kararlar hem basılı malzemelerde hem de film, video, bilgisayar ve mobil iletişim araçlarının ekranları için geçerlidir.</a:t>
            </a:r>
          </a:p>
          <a:p>
            <a:endParaRPr lang="tr-TR" sz="3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910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Metin Düzenlemeleri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9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4738255" y="1409873"/>
            <a:ext cx="45096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dirty="0"/>
              <a:t>Lorem ipsum dolor sit </a:t>
            </a:r>
            <a:r>
              <a:rPr lang="en-US" sz="1500" dirty="0" err="1"/>
              <a:t>amet</a:t>
            </a:r>
            <a:r>
              <a:rPr lang="en-US" sz="1500" dirty="0"/>
              <a:t>, </a:t>
            </a:r>
            <a:r>
              <a:rPr lang="en-US" sz="1500" dirty="0" err="1"/>
              <a:t>consectetur</a:t>
            </a:r>
            <a:r>
              <a:rPr lang="en-US" sz="1500" dirty="0"/>
              <a:t> </a:t>
            </a:r>
            <a:r>
              <a:rPr lang="en-US" sz="1500" dirty="0" err="1"/>
              <a:t>adipiscing</a:t>
            </a:r>
            <a:r>
              <a:rPr lang="en-US" sz="1500" dirty="0"/>
              <a:t> </a:t>
            </a:r>
            <a:r>
              <a:rPr lang="en-US" sz="1500" dirty="0" err="1"/>
              <a:t>elit</a:t>
            </a:r>
            <a:r>
              <a:rPr lang="en-US" sz="1500" dirty="0"/>
              <a:t>. </a:t>
            </a:r>
            <a:r>
              <a:rPr lang="en-US" sz="1500" dirty="0" err="1"/>
              <a:t>Donec</a:t>
            </a:r>
            <a:r>
              <a:rPr lang="en-US" sz="1500" dirty="0"/>
              <a:t> </a:t>
            </a:r>
            <a:r>
              <a:rPr lang="en-US" sz="1500" dirty="0" err="1"/>
              <a:t>vehicula</a:t>
            </a:r>
            <a:r>
              <a:rPr lang="en-US" sz="1500" dirty="0"/>
              <a:t> mi in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tempor</a:t>
            </a:r>
            <a:r>
              <a:rPr lang="en-US" sz="1500" dirty="0"/>
              <a:t>, </a:t>
            </a:r>
            <a:r>
              <a:rPr lang="en-US" sz="1500" dirty="0" err="1"/>
              <a:t>viverra</a:t>
            </a:r>
            <a:r>
              <a:rPr lang="en-US" sz="1500" dirty="0"/>
              <a:t> </a:t>
            </a:r>
            <a:r>
              <a:rPr lang="en-US" sz="1500" dirty="0" err="1"/>
              <a:t>volutpat</a:t>
            </a:r>
            <a:r>
              <a:rPr lang="en-US" sz="1500" dirty="0"/>
              <a:t> </a:t>
            </a:r>
            <a:r>
              <a:rPr lang="en-US" sz="1500" dirty="0" err="1"/>
              <a:t>nisl</a:t>
            </a:r>
            <a:r>
              <a:rPr lang="en-US" sz="1500" dirty="0"/>
              <a:t> cursus. </a:t>
            </a:r>
            <a:r>
              <a:rPr lang="en-US" sz="1500" dirty="0" err="1"/>
              <a:t>Praesent</a:t>
            </a:r>
            <a:r>
              <a:rPr lang="en-US" sz="1500" dirty="0"/>
              <a:t> </a:t>
            </a:r>
            <a:r>
              <a:rPr lang="en-US" sz="1500" dirty="0" err="1"/>
              <a:t>pellentesque</a:t>
            </a:r>
            <a:r>
              <a:rPr lang="en-US" sz="1500" dirty="0"/>
              <a:t> pulvinar </a:t>
            </a:r>
            <a:r>
              <a:rPr lang="en-US" sz="1500" dirty="0" err="1"/>
              <a:t>turpis</a:t>
            </a:r>
            <a:r>
              <a:rPr lang="en-US" sz="1500" dirty="0"/>
              <a:t>, id </a:t>
            </a:r>
            <a:r>
              <a:rPr lang="en-US" sz="1500" dirty="0" err="1"/>
              <a:t>sollicitudin</a:t>
            </a:r>
            <a:r>
              <a:rPr lang="en-US" sz="1500" dirty="0"/>
              <a:t> </a:t>
            </a:r>
            <a:r>
              <a:rPr lang="en-US" sz="1500" dirty="0" err="1"/>
              <a:t>nisl</a:t>
            </a:r>
            <a:r>
              <a:rPr lang="en-US" sz="1500" dirty="0"/>
              <a:t> </a:t>
            </a:r>
            <a:r>
              <a:rPr lang="en-US" sz="1500" dirty="0" err="1"/>
              <a:t>consectetur</a:t>
            </a:r>
            <a:r>
              <a:rPr lang="en-US" sz="1500" dirty="0"/>
              <a:t> </a:t>
            </a:r>
            <a:r>
              <a:rPr lang="en-US" sz="1500" dirty="0" err="1"/>
              <a:t>ut.</a:t>
            </a:r>
            <a:r>
              <a:rPr lang="en-US" sz="1500" dirty="0"/>
              <a:t> </a:t>
            </a:r>
            <a:endParaRPr lang="tr-T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A3B3D2-BFBD-A844-80C0-16AD53B276AA}"/>
              </a:ext>
            </a:extLst>
          </p:cNvPr>
          <p:cNvSpPr txBox="1"/>
          <p:nvPr/>
        </p:nvSpPr>
        <p:spPr>
          <a:xfrm>
            <a:off x="721417" y="1535289"/>
            <a:ext cx="192826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İki Taraflı </a:t>
            </a:r>
            <a:r>
              <a:rPr lang="tr-TR" dirty="0" err="1"/>
              <a:t>Bloklama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Soldan </a:t>
            </a:r>
            <a:r>
              <a:rPr lang="tr-TR" dirty="0" err="1"/>
              <a:t>Bloklama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Sağdan </a:t>
            </a:r>
            <a:r>
              <a:rPr lang="tr-TR" dirty="0" err="1"/>
              <a:t>Bloklama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Ortadan </a:t>
            </a:r>
            <a:r>
              <a:rPr lang="tr-TR" dirty="0" err="1"/>
              <a:t>bloklama</a:t>
            </a:r>
            <a:endParaRPr lang="tr-T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A39BA6-63BE-B741-9229-D33718FB07DB}"/>
              </a:ext>
            </a:extLst>
          </p:cNvPr>
          <p:cNvSpPr txBox="1"/>
          <p:nvPr/>
        </p:nvSpPr>
        <p:spPr>
          <a:xfrm>
            <a:off x="4738255" y="2867448"/>
            <a:ext cx="45096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Lorem ipsum dolor sit </a:t>
            </a:r>
            <a:r>
              <a:rPr lang="en-US" sz="1500" dirty="0" err="1"/>
              <a:t>amet</a:t>
            </a:r>
            <a:r>
              <a:rPr lang="en-US" sz="1500" dirty="0"/>
              <a:t>, </a:t>
            </a:r>
            <a:r>
              <a:rPr lang="en-US" sz="1500" dirty="0" err="1"/>
              <a:t>consectetur</a:t>
            </a:r>
            <a:r>
              <a:rPr lang="en-US" sz="1500" dirty="0"/>
              <a:t> </a:t>
            </a:r>
            <a:r>
              <a:rPr lang="en-US" sz="1500" dirty="0" err="1"/>
              <a:t>adipiscing</a:t>
            </a:r>
            <a:r>
              <a:rPr lang="en-US" sz="1500" dirty="0"/>
              <a:t> </a:t>
            </a:r>
            <a:r>
              <a:rPr lang="en-US" sz="1500" dirty="0" err="1"/>
              <a:t>elit</a:t>
            </a:r>
            <a:r>
              <a:rPr lang="en-US" sz="1500" dirty="0"/>
              <a:t>. </a:t>
            </a:r>
            <a:r>
              <a:rPr lang="en-US" sz="1500" dirty="0" err="1"/>
              <a:t>Donec</a:t>
            </a:r>
            <a:r>
              <a:rPr lang="en-US" sz="1500" dirty="0"/>
              <a:t> </a:t>
            </a:r>
            <a:r>
              <a:rPr lang="en-US" sz="1500" dirty="0" err="1"/>
              <a:t>vehicula</a:t>
            </a:r>
            <a:r>
              <a:rPr lang="en-US" sz="1500" dirty="0"/>
              <a:t> mi in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tempor</a:t>
            </a:r>
            <a:r>
              <a:rPr lang="en-US" sz="1500" dirty="0"/>
              <a:t>, </a:t>
            </a:r>
            <a:r>
              <a:rPr lang="en-US" sz="1500" dirty="0" err="1"/>
              <a:t>viverra</a:t>
            </a:r>
            <a:r>
              <a:rPr lang="en-US" sz="1500" dirty="0"/>
              <a:t> </a:t>
            </a:r>
            <a:r>
              <a:rPr lang="en-US" sz="1500" dirty="0" err="1"/>
              <a:t>volutpat</a:t>
            </a:r>
            <a:r>
              <a:rPr lang="en-US" sz="1500" dirty="0"/>
              <a:t> </a:t>
            </a:r>
            <a:r>
              <a:rPr lang="en-US" sz="1500" dirty="0" err="1"/>
              <a:t>nisl</a:t>
            </a:r>
            <a:r>
              <a:rPr lang="en-US" sz="1500" dirty="0"/>
              <a:t> cursus. </a:t>
            </a:r>
            <a:r>
              <a:rPr lang="en-US" sz="1500" dirty="0" err="1"/>
              <a:t>Praesent</a:t>
            </a:r>
            <a:r>
              <a:rPr lang="en-US" sz="1500" dirty="0"/>
              <a:t> </a:t>
            </a:r>
            <a:r>
              <a:rPr lang="en-US" sz="1500" dirty="0" err="1"/>
              <a:t>pellentesque</a:t>
            </a:r>
            <a:r>
              <a:rPr lang="en-US" sz="1500" dirty="0"/>
              <a:t> pulvinar </a:t>
            </a:r>
            <a:r>
              <a:rPr lang="en-US" sz="1500" dirty="0" err="1"/>
              <a:t>turpis</a:t>
            </a:r>
            <a:r>
              <a:rPr lang="en-US" sz="1500" dirty="0"/>
              <a:t>, id </a:t>
            </a:r>
            <a:r>
              <a:rPr lang="en-US" sz="1500" dirty="0" err="1"/>
              <a:t>sollicitudin</a:t>
            </a:r>
            <a:r>
              <a:rPr lang="en-US" sz="1500" dirty="0"/>
              <a:t> </a:t>
            </a:r>
            <a:r>
              <a:rPr lang="en-US" sz="1500" dirty="0" err="1"/>
              <a:t>nisl</a:t>
            </a:r>
            <a:r>
              <a:rPr lang="en-US" sz="1500" dirty="0"/>
              <a:t> </a:t>
            </a:r>
            <a:r>
              <a:rPr lang="en-US" sz="1500" dirty="0" err="1"/>
              <a:t>consectetur</a:t>
            </a:r>
            <a:r>
              <a:rPr lang="en-US" sz="1500" dirty="0"/>
              <a:t> </a:t>
            </a:r>
            <a:r>
              <a:rPr lang="en-US" sz="1500" dirty="0" err="1"/>
              <a:t>ut.</a:t>
            </a:r>
            <a:r>
              <a:rPr lang="en-US" sz="1500" dirty="0"/>
              <a:t> </a:t>
            </a:r>
          </a:p>
          <a:p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2B2C2D-00BD-1A4B-9792-55AB11D91F28}"/>
              </a:ext>
            </a:extLst>
          </p:cNvPr>
          <p:cNvSpPr txBox="1"/>
          <p:nvPr/>
        </p:nvSpPr>
        <p:spPr>
          <a:xfrm>
            <a:off x="4759037" y="4077893"/>
            <a:ext cx="45096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/>
              <a:t>Lorem ipsum dolor sit </a:t>
            </a:r>
            <a:r>
              <a:rPr lang="en-US" sz="1500" dirty="0" err="1"/>
              <a:t>amet</a:t>
            </a:r>
            <a:r>
              <a:rPr lang="en-US" sz="1500" dirty="0"/>
              <a:t>, </a:t>
            </a:r>
            <a:r>
              <a:rPr lang="en-US" sz="1500" dirty="0" err="1"/>
              <a:t>consectetur</a:t>
            </a:r>
            <a:r>
              <a:rPr lang="en-US" sz="1500" dirty="0"/>
              <a:t> </a:t>
            </a:r>
            <a:r>
              <a:rPr lang="en-US" sz="1500" dirty="0" err="1"/>
              <a:t>adipiscing</a:t>
            </a:r>
            <a:r>
              <a:rPr lang="en-US" sz="1500" dirty="0"/>
              <a:t> </a:t>
            </a:r>
            <a:r>
              <a:rPr lang="en-US" sz="1500" dirty="0" err="1"/>
              <a:t>elit</a:t>
            </a:r>
            <a:r>
              <a:rPr lang="en-US" sz="1500" dirty="0"/>
              <a:t>. </a:t>
            </a:r>
            <a:r>
              <a:rPr lang="en-US" sz="1500" dirty="0" err="1"/>
              <a:t>Donec</a:t>
            </a:r>
            <a:r>
              <a:rPr lang="en-US" sz="1500" dirty="0"/>
              <a:t> </a:t>
            </a:r>
            <a:r>
              <a:rPr lang="en-US" sz="1500" dirty="0" err="1"/>
              <a:t>vehicula</a:t>
            </a:r>
            <a:r>
              <a:rPr lang="en-US" sz="1500" dirty="0"/>
              <a:t> mi in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tempor</a:t>
            </a:r>
            <a:r>
              <a:rPr lang="en-US" sz="1500" dirty="0"/>
              <a:t>, </a:t>
            </a:r>
            <a:r>
              <a:rPr lang="en-US" sz="1500" dirty="0" err="1"/>
              <a:t>viverra</a:t>
            </a:r>
            <a:r>
              <a:rPr lang="en-US" sz="1500" dirty="0"/>
              <a:t> </a:t>
            </a:r>
            <a:r>
              <a:rPr lang="en-US" sz="1500" dirty="0" err="1"/>
              <a:t>volutpat</a:t>
            </a:r>
            <a:r>
              <a:rPr lang="en-US" sz="1500" dirty="0"/>
              <a:t> </a:t>
            </a:r>
            <a:r>
              <a:rPr lang="en-US" sz="1500" dirty="0" err="1"/>
              <a:t>nisl</a:t>
            </a:r>
            <a:r>
              <a:rPr lang="en-US" sz="1500" dirty="0"/>
              <a:t> cursus. </a:t>
            </a:r>
            <a:r>
              <a:rPr lang="en-US" sz="1500" dirty="0" err="1"/>
              <a:t>Praesent</a:t>
            </a:r>
            <a:r>
              <a:rPr lang="en-US" sz="1500" dirty="0"/>
              <a:t> </a:t>
            </a:r>
            <a:r>
              <a:rPr lang="en-US" sz="1500" dirty="0" err="1"/>
              <a:t>pellentesque</a:t>
            </a:r>
            <a:r>
              <a:rPr lang="en-US" sz="1500" dirty="0"/>
              <a:t> pulvinar </a:t>
            </a:r>
            <a:r>
              <a:rPr lang="en-US" sz="1500" dirty="0" err="1"/>
              <a:t>turpis</a:t>
            </a:r>
            <a:r>
              <a:rPr lang="en-US" sz="1500" dirty="0"/>
              <a:t>, id </a:t>
            </a:r>
            <a:r>
              <a:rPr lang="en-US" sz="1500" dirty="0" err="1"/>
              <a:t>sollicitudin</a:t>
            </a:r>
            <a:r>
              <a:rPr lang="en-US" sz="1500" dirty="0"/>
              <a:t> </a:t>
            </a:r>
            <a:r>
              <a:rPr lang="en-US" sz="1500" dirty="0" err="1"/>
              <a:t>nisl</a:t>
            </a:r>
            <a:r>
              <a:rPr lang="en-US" sz="1500" dirty="0"/>
              <a:t> </a:t>
            </a:r>
            <a:r>
              <a:rPr lang="en-US" sz="1500" dirty="0" err="1"/>
              <a:t>consectetur</a:t>
            </a:r>
            <a:r>
              <a:rPr lang="en-US" sz="1500" dirty="0"/>
              <a:t> </a:t>
            </a:r>
            <a:r>
              <a:rPr lang="en-US" sz="1500" dirty="0" err="1"/>
              <a:t>ut.</a:t>
            </a:r>
            <a:r>
              <a:rPr lang="en-US" sz="1500" dirty="0"/>
              <a:t> </a:t>
            </a:r>
            <a:endParaRPr lang="tr-T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3149A4-99F4-BA4C-9278-92FF50BB1988}"/>
              </a:ext>
            </a:extLst>
          </p:cNvPr>
          <p:cNvSpPr txBox="1"/>
          <p:nvPr/>
        </p:nvSpPr>
        <p:spPr>
          <a:xfrm>
            <a:off x="4738255" y="5275668"/>
            <a:ext cx="45096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Lorem ipsum dolor sit </a:t>
            </a:r>
            <a:r>
              <a:rPr lang="en-US" sz="1500" dirty="0" err="1"/>
              <a:t>amet</a:t>
            </a:r>
            <a:r>
              <a:rPr lang="en-US" sz="1500" dirty="0"/>
              <a:t>, </a:t>
            </a:r>
            <a:r>
              <a:rPr lang="en-US" sz="1500" dirty="0" err="1"/>
              <a:t>consectetur</a:t>
            </a:r>
            <a:r>
              <a:rPr lang="en-US" sz="1500" dirty="0"/>
              <a:t> </a:t>
            </a:r>
            <a:r>
              <a:rPr lang="en-US" sz="1500" dirty="0" err="1"/>
              <a:t>adipiscing</a:t>
            </a:r>
            <a:r>
              <a:rPr lang="en-US" sz="1500" dirty="0"/>
              <a:t> </a:t>
            </a:r>
            <a:r>
              <a:rPr lang="en-US" sz="1500" dirty="0" err="1"/>
              <a:t>elit</a:t>
            </a:r>
            <a:r>
              <a:rPr lang="en-US" sz="1500" dirty="0"/>
              <a:t>. </a:t>
            </a:r>
            <a:r>
              <a:rPr lang="en-US" sz="1500" dirty="0" err="1"/>
              <a:t>Donec</a:t>
            </a:r>
            <a:r>
              <a:rPr lang="en-US" sz="1500" dirty="0"/>
              <a:t> </a:t>
            </a:r>
            <a:r>
              <a:rPr lang="en-US" sz="1500" dirty="0" err="1"/>
              <a:t>vehicula</a:t>
            </a:r>
            <a:r>
              <a:rPr lang="en-US" sz="1500" dirty="0"/>
              <a:t> mi in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tempor</a:t>
            </a:r>
            <a:r>
              <a:rPr lang="en-US" sz="1500" dirty="0"/>
              <a:t>, </a:t>
            </a:r>
            <a:r>
              <a:rPr lang="en-US" sz="1500" dirty="0" err="1"/>
              <a:t>viverra</a:t>
            </a:r>
            <a:r>
              <a:rPr lang="en-US" sz="1500" dirty="0"/>
              <a:t> </a:t>
            </a:r>
            <a:r>
              <a:rPr lang="en-US" sz="1500" dirty="0" err="1"/>
              <a:t>volutpat</a:t>
            </a:r>
            <a:r>
              <a:rPr lang="en-US" sz="1500" dirty="0"/>
              <a:t> </a:t>
            </a:r>
            <a:r>
              <a:rPr lang="en-US" sz="1500" dirty="0" err="1"/>
              <a:t>nisl</a:t>
            </a:r>
            <a:r>
              <a:rPr lang="en-US" sz="1500" dirty="0"/>
              <a:t> cursus. </a:t>
            </a:r>
            <a:r>
              <a:rPr lang="en-US" sz="1500" dirty="0" err="1"/>
              <a:t>Praesent</a:t>
            </a:r>
            <a:r>
              <a:rPr lang="en-US" sz="1500" dirty="0"/>
              <a:t> </a:t>
            </a:r>
            <a:r>
              <a:rPr lang="en-US" sz="1500" dirty="0" err="1"/>
              <a:t>pellentesque</a:t>
            </a:r>
            <a:r>
              <a:rPr lang="en-US" sz="1500" dirty="0"/>
              <a:t> pulvinar </a:t>
            </a:r>
            <a:r>
              <a:rPr lang="en-US" sz="1500" dirty="0" err="1"/>
              <a:t>turpis</a:t>
            </a:r>
            <a:r>
              <a:rPr lang="en-US" sz="1500" dirty="0"/>
              <a:t>, id </a:t>
            </a:r>
            <a:r>
              <a:rPr lang="en-US" sz="1500" dirty="0" err="1"/>
              <a:t>sollicitudin</a:t>
            </a:r>
            <a:r>
              <a:rPr lang="en-US" sz="1500" dirty="0"/>
              <a:t> </a:t>
            </a:r>
            <a:r>
              <a:rPr lang="en-US" sz="1500" dirty="0" err="1"/>
              <a:t>nisl</a:t>
            </a:r>
            <a:r>
              <a:rPr lang="en-US" sz="1500" dirty="0"/>
              <a:t> </a:t>
            </a:r>
            <a:r>
              <a:rPr lang="en-US" sz="1500" dirty="0" err="1"/>
              <a:t>consectetur</a:t>
            </a:r>
            <a:r>
              <a:rPr lang="en-US" sz="1500" dirty="0"/>
              <a:t> </a:t>
            </a:r>
            <a:r>
              <a:rPr lang="en-US" sz="1500" dirty="0" err="1"/>
              <a:t>ut.</a:t>
            </a:r>
            <a:r>
              <a:rPr lang="en-US" sz="1500" dirty="0"/>
              <a:t> </a:t>
            </a:r>
            <a:endParaRPr lang="tr-T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561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485</Words>
  <Application>Microsoft Macintosh PowerPoint</Application>
  <PresentationFormat>Widescreen</PresentationFormat>
  <Paragraphs>90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Yeni Medya Uygulamaları RTS- İLT238 – 14. Hafta    Dr. Öğr. Üyesi Ergin Şafak Dikmen </vt:lpstr>
      <vt:lpstr>Yazı Ailesi</vt:lpstr>
      <vt:lpstr>Yazı Ailesi</vt:lpstr>
      <vt:lpstr>Okunaklılık</vt:lpstr>
      <vt:lpstr>Okunaklılık</vt:lpstr>
      <vt:lpstr>Okunaklılık</vt:lpstr>
      <vt:lpstr>Okunaklılık</vt:lpstr>
      <vt:lpstr>Okunaklılık</vt:lpstr>
      <vt:lpstr>Metin Düzenlemeleri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Yeni Medya Uygulamaları RTS- İLT238 – 13. Hafta – Tasarım İlkeleri   Dr. Öğr. Üyesi Ergin Şafak Dikmen </dc:title>
  <dc:creator>Safak.Dikmen</dc:creator>
  <cp:lastModifiedBy>Safak.Dikmen</cp:lastModifiedBy>
  <cp:revision>16</cp:revision>
  <dcterms:created xsi:type="dcterms:W3CDTF">2021-03-21T17:07:27Z</dcterms:created>
  <dcterms:modified xsi:type="dcterms:W3CDTF">2021-03-23T12:50:49Z</dcterms:modified>
</cp:coreProperties>
</file>