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312" r:id="rId3"/>
    <p:sldId id="319" r:id="rId4"/>
    <p:sldId id="313" r:id="rId5"/>
    <p:sldId id="314" r:id="rId6"/>
    <p:sldId id="315" r:id="rId7"/>
    <p:sldId id="316" r:id="rId8"/>
    <p:sldId id="317" r:id="rId9"/>
    <p:sldId id="318" r:id="rId10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6327"/>
  </p:normalViewPr>
  <p:slideViewPr>
    <p:cSldViewPr snapToGrid="0" snapToObjects="1">
      <p:cViewPr varScale="1">
        <p:scale>
          <a:sx n="123" d="100"/>
          <a:sy n="123" d="100"/>
        </p:scale>
        <p:origin x="880" y="192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80A7A-993E-3C45-8775-F5DB04DF81DA}" type="slidenum">
              <a:rPr lang="en-TR" smtClean="0"/>
              <a:t>7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93359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80A7A-993E-3C45-8775-F5DB04DF81DA}" type="slidenum">
              <a:rPr lang="en-TR" smtClean="0"/>
              <a:t>8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34187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80A7A-993E-3C45-8775-F5DB04DF81DA}" type="slidenum">
              <a:rPr lang="en-TR" smtClean="0"/>
              <a:t>9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8151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/>
              <a:t>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14. </a:t>
            </a:r>
            <a:r>
              <a:rPr lang="en-US" sz="4000" dirty="0" err="1"/>
              <a:t>Hafta</a:t>
            </a:r>
            <a:r>
              <a:rPr lang="en-US" sz="4000"/>
              <a:t> </a:t>
            </a:r>
            <a:br>
              <a:rPr lang="en-US" sz="400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Yazı Ailesi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 err="1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Tipografik</a:t>
            </a:r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 karakterlerin farklılıklar göstererek oluşturduğu gruba  «yazı ailesi» denir.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Değişik karakterler:</a:t>
            </a: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Farklı kalınlıklar</a:t>
            </a: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Daraltılmış – genişletilmiş karakterler</a:t>
            </a: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Eğimli – Düz karakterler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1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Yazı Ailesi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Yazı ailesi seçiminde, yazının bulunacağı platform, (kağıt, ekran vb.) önem taşımaktadır. 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Yazının okunacağı yerin ışık koşulları değerlendirilmelidir.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Yazının hangi uzaklıkta okunacağı değerlendirmeleri ve yazı ailesi seçimi buna göre yapılmalıdır.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0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 err="1">
                <a:latin typeface="+mn-lt"/>
              </a:rPr>
              <a:t>Okunaklılık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Okuyucu yazılı bilgiyi en hızlı ve kolay biçimde algılayabilmelidir.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Dikkat edilmesi gereken noktalar: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1- Kontrast</a:t>
            </a: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2- Yalınlık</a:t>
            </a: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3- Orantı</a:t>
            </a:r>
          </a:p>
          <a:p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91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 err="1">
                <a:latin typeface="+mn-lt"/>
              </a:rPr>
              <a:t>Okunaklılık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Tasarım içerisinde kullanılan beyaz alan, oluşturulan boşluklar yazının </a:t>
            </a:r>
            <a:r>
              <a:rPr lang="tr-TR" sz="3500" dirty="0" err="1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anlaşılabilirliğini</a:t>
            </a:r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 doğrudan etkiler.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 err="1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Serifli</a:t>
            </a:r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 yazılar uzun metinlerin daha kolay okunmasını sağlar.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pPr algn="ctr"/>
            <a:r>
              <a:rPr lang="tr-TR" sz="15000" dirty="0">
                <a:latin typeface="Calibri" panose="020F0502020204030204" pitchFamily="34" charset="0"/>
                <a:cs typeface="Calibri" panose="020F0502020204030204" pitchFamily="34" charset="0"/>
              </a:rPr>
              <a:t>T			</a:t>
            </a:r>
            <a:r>
              <a:rPr lang="tr-TR" sz="1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5A2BE55-7099-EC41-A515-66FEC575FC54}"/>
              </a:ext>
            </a:extLst>
          </p:cNvPr>
          <p:cNvSpPr/>
          <p:nvPr/>
        </p:nvSpPr>
        <p:spPr>
          <a:xfrm>
            <a:off x="4304659" y="5056641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FB63700-47AB-7447-91E1-95DAE3DD2D9E}"/>
              </a:ext>
            </a:extLst>
          </p:cNvPr>
          <p:cNvSpPr/>
          <p:nvPr/>
        </p:nvSpPr>
        <p:spPr>
          <a:xfrm>
            <a:off x="8122832" y="5056641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81BA0E1-B936-7947-85BD-A7A945902DB7}"/>
              </a:ext>
            </a:extLst>
          </p:cNvPr>
          <p:cNvSpPr/>
          <p:nvPr/>
        </p:nvSpPr>
        <p:spPr>
          <a:xfrm>
            <a:off x="7826243" y="6050475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D992229-3B9A-7F44-982F-5AFAEB7123DC}"/>
              </a:ext>
            </a:extLst>
          </p:cNvPr>
          <p:cNvSpPr/>
          <p:nvPr/>
        </p:nvSpPr>
        <p:spPr>
          <a:xfrm>
            <a:off x="3841172" y="6053373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16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 err="1">
                <a:latin typeface="+mn-lt"/>
              </a:rPr>
              <a:t>Okunaklılık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Normal okuma uzaklığı 25-35 cm’dir.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Bu nedenle ideal okuma uzaklığına göre en iyi algılanabilen yazı ölçüleri 9-12 puntodur.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Çok kısa ya da çok uzun satırlar okuyucuyu yorar.</a:t>
            </a: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Kısa satırların oluşması gözü dikey yönde hareket etmeye zorlar.</a:t>
            </a:r>
          </a:p>
          <a:p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54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 err="1">
                <a:latin typeface="+mn-lt"/>
              </a:rPr>
              <a:t>Okunaklılık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Satır arası boşluklar artıkça okuma kolaylaşır.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9-12 puntoluk metinlerde satır arası boşluğunun 1-4 punto olması önerilir.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Tasarım yazılımların seçtiğiniz punto +2 puntoluk satır arası boşluğu eklenebilir.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Örnek. 12 Yazı puntosu, 14 punto satır aralığı</a:t>
            </a:r>
          </a:p>
          <a:p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181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 err="1">
                <a:latin typeface="+mn-lt"/>
              </a:rPr>
              <a:t>Okunaklılık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Metin içerisinde dengesiz boşluklar bırakıldığında «beyaz nehir» olarak tanımlanan yarıklar oluşur.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Bu yarıkları önlemek için satır sonlarına tire eklenebilir.</a:t>
            </a:r>
          </a:p>
          <a:p>
            <a:endParaRPr lang="tr-TR" sz="3500" dirty="0">
              <a:latin typeface="Calibri" panose="020F0502020204030204" pitchFamily="34" charset="0"/>
              <a:ea typeface="Baskerville" panose="02020502070401020303" pitchFamily="18" charset="0"/>
              <a:cs typeface="Calibri" panose="020F0502020204030204" pitchFamily="34" charset="0"/>
            </a:endParaRPr>
          </a:p>
          <a:p>
            <a:r>
              <a:rPr lang="tr-TR" sz="3500" dirty="0" err="1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Okunaklılık</a:t>
            </a:r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 için alınması gereken kararlar hem basılı malzemelerde hem de film, video, bilgisayar ve mobil iletişim araçlarının ekranları için geçerlidir.</a:t>
            </a:r>
          </a:p>
          <a:p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910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Metin Düzenlemeleri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9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4738255" y="1409873"/>
            <a:ext cx="4509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500" dirty="0"/>
              <a:t>Lorem ipsum dolor sit </a:t>
            </a:r>
            <a:r>
              <a:rPr lang="en-US" sz="1500" dirty="0" err="1"/>
              <a:t>amet</a:t>
            </a:r>
            <a:r>
              <a:rPr lang="en-US" sz="1500" dirty="0"/>
              <a:t>,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adipiscing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. </a:t>
            </a:r>
            <a:r>
              <a:rPr lang="en-US" sz="1500" dirty="0" err="1"/>
              <a:t>Donec</a:t>
            </a:r>
            <a:r>
              <a:rPr lang="en-US" sz="1500" dirty="0"/>
              <a:t> </a:t>
            </a:r>
            <a:r>
              <a:rPr lang="en-US" sz="1500" dirty="0" err="1"/>
              <a:t>vehicula</a:t>
            </a:r>
            <a:r>
              <a:rPr lang="en-US" sz="1500" dirty="0"/>
              <a:t> mi in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tempor</a:t>
            </a:r>
            <a:r>
              <a:rPr lang="en-US" sz="1500" dirty="0"/>
              <a:t>, </a:t>
            </a:r>
            <a:r>
              <a:rPr lang="en-US" sz="1500" dirty="0" err="1"/>
              <a:t>viverra</a:t>
            </a:r>
            <a:r>
              <a:rPr lang="en-US" sz="1500" dirty="0"/>
              <a:t> </a:t>
            </a:r>
            <a:r>
              <a:rPr lang="en-US" sz="1500" dirty="0" err="1"/>
              <a:t>volutpat</a:t>
            </a:r>
            <a:r>
              <a:rPr lang="en-US" sz="1500" dirty="0"/>
              <a:t> </a:t>
            </a:r>
            <a:r>
              <a:rPr lang="en-US" sz="1500" dirty="0" err="1"/>
              <a:t>nisl</a:t>
            </a:r>
            <a:r>
              <a:rPr lang="en-US" sz="1500" dirty="0"/>
              <a:t> cursus. </a:t>
            </a:r>
            <a:r>
              <a:rPr lang="en-US" sz="1500" dirty="0" err="1"/>
              <a:t>Praesent</a:t>
            </a:r>
            <a:r>
              <a:rPr lang="en-US" sz="1500" dirty="0"/>
              <a:t> </a:t>
            </a:r>
            <a:r>
              <a:rPr lang="en-US" sz="1500" dirty="0" err="1"/>
              <a:t>pellentesque</a:t>
            </a:r>
            <a:r>
              <a:rPr lang="en-US" sz="1500" dirty="0"/>
              <a:t> pulvinar </a:t>
            </a:r>
            <a:r>
              <a:rPr lang="en-US" sz="1500" dirty="0" err="1"/>
              <a:t>turpis</a:t>
            </a:r>
            <a:r>
              <a:rPr lang="en-US" sz="1500" dirty="0"/>
              <a:t>, id </a:t>
            </a:r>
            <a:r>
              <a:rPr lang="en-US" sz="1500" dirty="0" err="1"/>
              <a:t>sollicitudin</a:t>
            </a:r>
            <a:r>
              <a:rPr lang="en-US" sz="1500" dirty="0"/>
              <a:t> </a:t>
            </a:r>
            <a:r>
              <a:rPr lang="en-US" sz="1500" dirty="0" err="1"/>
              <a:t>nisl</a:t>
            </a:r>
            <a:r>
              <a:rPr lang="en-US" sz="1500" dirty="0"/>
              <a:t>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ut.</a:t>
            </a:r>
            <a:r>
              <a:rPr lang="en-US" sz="1500" dirty="0"/>
              <a:t> </a:t>
            </a:r>
            <a:endParaRPr lang="tr-T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A3B3D2-BFBD-A844-80C0-16AD53B276AA}"/>
              </a:ext>
            </a:extLst>
          </p:cNvPr>
          <p:cNvSpPr txBox="1"/>
          <p:nvPr/>
        </p:nvSpPr>
        <p:spPr>
          <a:xfrm>
            <a:off x="721417" y="1535289"/>
            <a:ext cx="192826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İki Taraflı </a:t>
            </a:r>
            <a:r>
              <a:rPr lang="tr-TR" dirty="0" err="1"/>
              <a:t>Bloklama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Soldan </a:t>
            </a:r>
            <a:r>
              <a:rPr lang="tr-TR" dirty="0" err="1"/>
              <a:t>Bloklama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Sağdan </a:t>
            </a:r>
            <a:r>
              <a:rPr lang="tr-TR" dirty="0" err="1"/>
              <a:t>Bloklama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Ortadan </a:t>
            </a:r>
            <a:r>
              <a:rPr lang="tr-TR" dirty="0" err="1"/>
              <a:t>bloklama</a:t>
            </a:r>
            <a:endParaRPr lang="tr-TR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A39BA6-63BE-B741-9229-D33718FB07DB}"/>
              </a:ext>
            </a:extLst>
          </p:cNvPr>
          <p:cNvSpPr txBox="1"/>
          <p:nvPr/>
        </p:nvSpPr>
        <p:spPr>
          <a:xfrm>
            <a:off x="4738255" y="2867448"/>
            <a:ext cx="45096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Lorem ipsum dolor sit </a:t>
            </a:r>
            <a:r>
              <a:rPr lang="en-US" sz="1500" dirty="0" err="1"/>
              <a:t>amet</a:t>
            </a:r>
            <a:r>
              <a:rPr lang="en-US" sz="1500" dirty="0"/>
              <a:t>,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adipiscing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. </a:t>
            </a:r>
            <a:r>
              <a:rPr lang="en-US" sz="1500" dirty="0" err="1"/>
              <a:t>Donec</a:t>
            </a:r>
            <a:r>
              <a:rPr lang="en-US" sz="1500" dirty="0"/>
              <a:t> </a:t>
            </a:r>
            <a:r>
              <a:rPr lang="en-US" sz="1500" dirty="0" err="1"/>
              <a:t>vehicula</a:t>
            </a:r>
            <a:r>
              <a:rPr lang="en-US" sz="1500" dirty="0"/>
              <a:t> mi in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tempor</a:t>
            </a:r>
            <a:r>
              <a:rPr lang="en-US" sz="1500" dirty="0"/>
              <a:t>, </a:t>
            </a:r>
            <a:r>
              <a:rPr lang="en-US" sz="1500" dirty="0" err="1"/>
              <a:t>viverra</a:t>
            </a:r>
            <a:r>
              <a:rPr lang="en-US" sz="1500" dirty="0"/>
              <a:t> </a:t>
            </a:r>
            <a:r>
              <a:rPr lang="en-US" sz="1500" dirty="0" err="1"/>
              <a:t>volutpat</a:t>
            </a:r>
            <a:r>
              <a:rPr lang="en-US" sz="1500" dirty="0"/>
              <a:t> </a:t>
            </a:r>
            <a:r>
              <a:rPr lang="en-US" sz="1500" dirty="0" err="1"/>
              <a:t>nisl</a:t>
            </a:r>
            <a:r>
              <a:rPr lang="en-US" sz="1500" dirty="0"/>
              <a:t> cursus. </a:t>
            </a:r>
            <a:r>
              <a:rPr lang="en-US" sz="1500" dirty="0" err="1"/>
              <a:t>Praesent</a:t>
            </a:r>
            <a:r>
              <a:rPr lang="en-US" sz="1500" dirty="0"/>
              <a:t> </a:t>
            </a:r>
            <a:r>
              <a:rPr lang="en-US" sz="1500" dirty="0" err="1"/>
              <a:t>pellentesque</a:t>
            </a:r>
            <a:r>
              <a:rPr lang="en-US" sz="1500" dirty="0"/>
              <a:t> pulvinar </a:t>
            </a:r>
            <a:r>
              <a:rPr lang="en-US" sz="1500" dirty="0" err="1"/>
              <a:t>turpis</a:t>
            </a:r>
            <a:r>
              <a:rPr lang="en-US" sz="1500" dirty="0"/>
              <a:t>, id </a:t>
            </a:r>
            <a:r>
              <a:rPr lang="en-US" sz="1500" dirty="0" err="1"/>
              <a:t>sollicitudin</a:t>
            </a:r>
            <a:r>
              <a:rPr lang="en-US" sz="1500" dirty="0"/>
              <a:t> </a:t>
            </a:r>
            <a:r>
              <a:rPr lang="en-US" sz="1500" dirty="0" err="1"/>
              <a:t>nisl</a:t>
            </a:r>
            <a:r>
              <a:rPr lang="en-US" sz="1500" dirty="0"/>
              <a:t>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ut.</a:t>
            </a:r>
            <a:r>
              <a:rPr lang="en-US" sz="1500" dirty="0"/>
              <a:t> </a:t>
            </a:r>
          </a:p>
          <a:p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2B2C2D-00BD-1A4B-9792-55AB11D91F28}"/>
              </a:ext>
            </a:extLst>
          </p:cNvPr>
          <p:cNvSpPr txBox="1"/>
          <p:nvPr/>
        </p:nvSpPr>
        <p:spPr>
          <a:xfrm>
            <a:off x="4759037" y="4077893"/>
            <a:ext cx="4509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dirty="0"/>
              <a:t>Lorem ipsum dolor sit </a:t>
            </a:r>
            <a:r>
              <a:rPr lang="en-US" sz="1500" dirty="0" err="1"/>
              <a:t>amet</a:t>
            </a:r>
            <a:r>
              <a:rPr lang="en-US" sz="1500" dirty="0"/>
              <a:t>,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adipiscing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. </a:t>
            </a:r>
            <a:r>
              <a:rPr lang="en-US" sz="1500" dirty="0" err="1"/>
              <a:t>Donec</a:t>
            </a:r>
            <a:r>
              <a:rPr lang="en-US" sz="1500" dirty="0"/>
              <a:t> </a:t>
            </a:r>
            <a:r>
              <a:rPr lang="en-US" sz="1500" dirty="0" err="1"/>
              <a:t>vehicula</a:t>
            </a:r>
            <a:r>
              <a:rPr lang="en-US" sz="1500" dirty="0"/>
              <a:t> mi in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tempor</a:t>
            </a:r>
            <a:r>
              <a:rPr lang="en-US" sz="1500" dirty="0"/>
              <a:t>, </a:t>
            </a:r>
            <a:r>
              <a:rPr lang="en-US" sz="1500" dirty="0" err="1"/>
              <a:t>viverra</a:t>
            </a:r>
            <a:r>
              <a:rPr lang="en-US" sz="1500" dirty="0"/>
              <a:t> </a:t>
            </a:r>
            <a:r>
              <a:rPr lang="en-US" sz="1500" dirty="0" err="1"/>
              <a:t>volutpat</a:t>
            </a:r>
            <a:r>
              <a:rPr lang="en-US" sz="1500" dirty="0"/>
              <a:t> </a:t>
            </a:r>
            <a:r>
              <a:rPr lang="en-US" sz="1500" dirty="0" err="1"/>
              <a:t>nisl</a:t>
            </a:r>
            <a:r>
              <a:rPr lang="en-US" sz="1500" dirty="0"/>
              <a:t> cursus. </a:t>
            </a:r>
            <a:r>
              <a:rPr lang="en-US" sz="1500" dirty="0" err="1"/>
              <a:t>Praesent</a:t>
            </a:r>
            <a:r>
              <a:rPr lang="en-US" sz="1500" dirty="0"/>
              <a:t> </a:t>
            </a:r>
            <a:r>
              <a:rPr lang="en-US" sz="1500" dirty="0" err="1"/>
              <a:t>pellentesque</a:t>
            </a:r>
            <a:r>
              <a:rPr lang="en-US" sz="1500" dirty="0"/>
              <a:t> pulvinar </a:t>
            </a:r>
            <a:r>
              <a:rPr lang="en-US" sz="1500" dirty="0" err="1"/>
              <a:t>turpis</a:t>
            </a:r>
            <a:r>
              <a:rPr lang="en-US" sz="1500" dirty="0"/>
              <a:t>, id </a:t>
            </a:r>
            <a:r>
              <a:rPr lang="en-US" sz="1500" dirty="0" err="1"/>
              <a:t>sollicitudin</a:t>
            </a:r>
            <a:r>
              <a:rPr lang="en-US" sz="1500" dirty="0"/>
              <a:t> </a:t>
            </a:r>
            <a:r>
              <a:rPr lang="en-US" sz="1500" dirty="0" err="1"/>
              <a:t>nisl</a:t>
            </a:r>
            <a:r>
              <a:rPr lang="en-US" sz="1500" dirty="0"/>
              <a:t>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ut.</a:t>
            </a:r>
            <a:r>
              <a:rPr lang="en-US" sz="1500" dirty="0"/>
              <a:t> </a:t>
            </a:r>
            <a:endParaRPr lang="tr-T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3149A4-99F4-BA4C-9278-92FF50BB1988}"/>
              </a:ext>
            </a:extLst>
          </p:cNvPr>
          <p:cNvSpPr txBox="1"/>
          <p:nvPr/>
        </p:nvSpPr>
        <p:spPr>
          <a:xfrm>
            <a:off x="4738255" y="5275668"/>
            <a:ext cx="4509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Lorem ipsum dolor sit </a:t>
            </a:r>
            <a:r>
              <a:rPr lang="en-US" sz="1500" dirty="0" err="1"/>
              <a:t>amet</a:t>
            </a:r>
            <a:r>
              <a:rPr lang="en-US" sz="1500" dirty="0"/>
              <a:t>,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adipiscing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. </a:t>
            </a:r>
            <a:r>
              <a:rPr lang="en-US" sz="1500" dirty="0" err="1"/>
              <a:t>Donec</a:t>
            </a:r>
            <a:r>
              <a:rPr lang="en-US" sz="1500" dirty="0"/>
              <a:t> </a:t>
            </a:r>
            <a:r>
              <a:rPr lang="en-US" sz="1500" dirty="0" err="1"/>
              <a:t>vehicula</a:t>
            </a:r>
            <a:r>
              <a:rPr lang="en-US" sz="1500" dirty="0"/>
              <a:t> mi in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tempor</a:t>
            </a:r>
            <a:r>
              <a:rPr lang="en-US" sz="1500" dirty="0"/>
              <a:t>, </a:t>
            </a:r>
            <a:r>
              <a:rPr lang="en-US" sz="1500" dirty="0" err="1"/>
              <a:t>viverra</a:t>
            </a:r>
            <a:r>
              <a:rPr lang="en-US" sz="1500" dirty="0"/>
              <a:t> </a:t>
            </a:r>
            <a:r>
              <a:rPr lang="en-US" sz="1500" dirty="0" err="1"/>
              <a:t>volutpat</a:t>
            </a:r>
            <a:r>
              <a:rPr lang="en-US" sz="1500" dirty="0"/>
              <a:t> </a:t>
            </a:r>
            <a:r>
              <a:rPr lang="en-US" sz="1500" dirty="0" err="1"/>
              <a:t>nisl</a:t>
            </a:r>
            <a:r>
              <a:rPr lang="en-US" sz="1500" dirty="0"/>
              <a:t> cursus. </a:t>
            </a:r>
            <a:r>
              <a:rPr lang="en-US" sz="1500" dirty="0" err="1"/>
              <a:t>Praesent</a:t>
            </a:r>
            <a:r>
              <a:rPr lang="en-US" sz="1500" dirty="0"/>
              <a:t> </a:t>
            </a:r>
            <a:r>
              <a:rPr lang="en-US" sz="1500" dirty="0" err="1"/>
              <a:t>pellentesque</a:t>
            </a:r>
            <a:r>
              <a:rPr lang="en-US" sz="1500" dirty="0"/>
              <a:t> pulvinar </a:t>
            </a:r>
            <a:r>
              <a:rPr lang="en-US" sz="1500" dirty="0" err="1"/>
              <a:t>turpis</a:t>
            </a:r>
            <a:r>
              <a:rPr lang="en-US" sz="1500" dirty="0"/>
              <a:t>, id </a:t>
            </a:r>
            <a:r>
              <a:rPr lang="en-US" sz="1500" dirty="0" err="1"/>
              <a:t>sollicitudin</a:t>
            </a:r>
            <a:r>
              <a:rPr lang="en-US" sz="1500" dirty="0"/>
              <a:t> </a:t>
            </a:r>
            <a:r>
              <a:rPr lang="en-US" sz="1500" dirty="0" err="1"/>
              <a:t>nisl</a:t>
            </a:r>
            <a:r>
              <a:rPr lang="en-US" sz="1500" dirty="0"/>
              <a:t>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ut.</a:t>
            </a:r>
            <a:r>
              <a:rPr lang="en-US" sz="1500" dirty="0"/>
              <a:t> </a:t>
            </a:r>
            <a:endParaRPr lang="tr-T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561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485</Words>
  <Application>Microsoft Macintosh PowerPoint</Application>
  <PresentationFormat>Widescreen</PresentationFormat>
  <Paragraphs>90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Yeni Medya Uygulamaları RTS- İLT238 – 14. Hafta    Dr. Öğr. Üyesi Ergin Şafak Dikmen </vt:lpstr>
      <vt:lpstr>Yazı Ailesi</vt:lpstr>
      <vt:lpstr>Yazı Ailesi</vt:lpstr>
      <vt:lpstr>Okunaklılık</vt:lpstr>
      <vt:lpstr>Okunaklılık</vt:lpstr>
      <vt:lpstr>Okunaklılık</vt:lpstr>
      <vt:lpstr>Okunaklılık</vt:lpstr>
      <vt:lpstr>Okunaklılık</vt:lpstr>
      <vt:lpstr>Metin Düzenlemeleri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 Medya Uygulamaları RTS- İLT238 – 13. Hafta – Tasarım İlkeleri   Dr. Öğr. Üyesi Ergin Şafak Dikmen </dc:title>
  <dc:creator>Safak.Dikmen</dc:creator>
  <cp:lastModifiedBy>Safak.Dikmen</cp:lastModifiedBy>
  <cp:revision>16</cp:revision>
  <dcterms:created xsi:type="dcterms:W3CDTF">2021-03-21T17:07:27Z</dcterms:created>
  <dcterms:modified xsi:type="dcterms:W3CDTF">2021-03-23T12:50:49Z</dcterms:modified>
</cp:coreProperties>
</file>