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Radyolojik işlemler sırasında yardımcı personelin görevleri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</a:t>
            </a:r>
            <a:r>
              <a:rPr lang="tr-TR" dirty="0" smtClean="0"/>
              <a:t>M. Hakan KURT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9585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Lateral</a:t>
            </a:r>
            <a:r>
              <a:rPr lang="tr-TR" dirty="0" smtClean="0"/>
              <a:t> çene-yüz </a:t>
            </a:r>
            <a:r>
              <a:rPr lang="tr-TR" dirty="0" err="1" smtClean="0"/>
              <a:t>grafileri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Çenelerin </a:t>
            </a:r>
            <a:r>
              <a:rPr lang="tr-TR" dirty="0" err="1" smtClean="0"/>
              <a:t>lateral</a:t>
            </a:r>
            <a:r>
              <a:rPr lang="tr-TR" dirty="0" smtClean="0"/>
              <a:t> görüntülerinin elde edilmesinde kullanılır. </a:t>
            </a:r>
          </a:p>
          <a:p>
            <a:r>
              <a:rPr lang="tr-TR" dirty="0" err="1" smtClean="0"/>
              <a:t>Trismuslu</a:t>
            </a:r>
            <a:r>
              <a:rPr lang="tr-TR" dirty="0" smtClean="0"/>
              <a:t> </a:t>
            </a:r>
            <a:r>
              <a:rPr lang="tr-TR" dirty="0" err="1" smtClean="0"/>
              <a:t>hastlarda</a:t>
            </a:r>
            <a:r>
              <a:rPr lang="tr-TR" dirty="0" smtClean="0"/>
              <a:t>, lezyonun büyük olduğu ve ağız içi filmlerin yetersiz kaldığı durumlarda, kusma refleksli hastalarda kullanılır.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4589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Panoramik radyografi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Her iki çene, </a:t>
            </a:r>
            <a:r>
              <a:rPr lang="tr-TR" dirty="0" err="1" smtClean="0"/>
              <a:t>orbita</a:t>
            </a:r>
            <a:r>
              <a:rPr lang="tr-TR" dirty="0" smtClean="0"/>
              <a:t> tabanı, </a:t>
            </a:r>
            <a:r>
              <a:rPr lang="tr-TR" dirty="0" err="1" smtClean="0"/>
              <a:t>maksiller</a:t>
            </a:r>
            <a:r>
              <a:rPr lang="tr-TR" dirty="0" smtClean="0"/>
              <a:t> sinüs ve çene eklemlerini tek planda gösteren bir tekniktir. </a:t>
            </a:r>
          </a:p>
          <a:p>
            <a:r>
              <a:rPr lang="tr-TR" dirty="0" smtClean="0"/>
              <a:t>Hasta oturur veya ayakta pozisyonda görüntü elde edilebilir. </a:t>
            </a:r>
          </a:p>
          <a:p>
            <a:r>
              <a:rPr lang="tr-TR" dirty="0" smtClean="0"/>
              <a:t>Kulak çubukları ve ısırma bloğu ile hastanın başı sabitlenir. </a:t>
            </a:r>
          </a:p>
          <a:p>
            <a:r>
              <a:rPr lang="tr-TR" dirty="0" smtClean="0"/>
              <a:t>Diş hekimliği, kulak burun boğaz ve </a:t>
            </a:r>
            <a:r>
              <a:rPr lang="tr-TR" dirty="0" err="1" smtClean="0"/>
              <a:t>palstik</a:t>
            </a:r>
            <a:r>
              <a:rPr lang="tr-TR" dirty="0" smtClean="0"/>
              <a:t> cerrahide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2015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Panoramik radyografi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Panoramik </a:t>
            </a:r>
            <a:r>
              <a:rPr lang="tr-TR" dirty="0" err="1" smtClean="0"/>
              <a:t>radyograf</a:t>
            </a:r>
            <a:r>
              <a:rPr lang="tr-TR" dirty="0" smtClean="0"/>
              <a:t>;</a:t>
            </a:r>
          </a:p>
          <a:p>
            <a:r>
              <a:rPr lang="tr-TR" dirty="0" smtClean="0"/>
              <a:t>Gömülü dişler</a:t>
            </a:r>
          </a:p>
          <a:p>
            <a:r>
              <a:rPr lang="tr-TR" dirty="0" smtClean="0"/>
              <a:t>Karışık dişlenme döneminin durumu</a:t>
            </a:r>
          </a:p>
          <a:p>
            <a:r>
              <a:rPr lang="tr-TR" dirty="0" smtClean="0"/>
              <a:t>Çene kemiklerini tutan hastalıkların değerlendirilmesi</a:t>
            </a:r>
          </a:p>
          <a:p>
            <a:r>
              <a:rPr lang="tr-TR" dirty="0" smtClean="0"/>
              <a:t>Geniş lezyonların değerlendirilmesi</a:t>
            </a:r>
          </a:p>
          <a:p>
            <a:r>
              <a:rPr lang="tr-TR" dirty="0" smtClean="0"/>
              <a:t>Travma hastalarında</a:t>
            </a:r>
          </a:p>
          <a:p>
            <a:r>
              <a:rPr lang="tr-TR" dirty="0" err="1" smtClean="0"/>
              <a:t>İmplant</a:t>
            </a:r>
            <a:r>
              <a:rPr lang="tr-TR" dirty="0" smtClean="0"/>
              <a:t> uygulamalarında</a:t>
            </a:r>
          </a:p>
          <a:p>
            <a:r>
              <a:rPr lang="tr-TR" dirty="0" smtClean="0"/>
              <a:t>Genel değerlendirme yapmak amacıyla</a:t>
            </a:r>
          </a:p>
          <a:p>
            <a:pPr marL="0" indent="0">
              <a:buNone/>
            </a:pPr>
            <a:r>
              <a:rPr lang="tr-TR" dirty="0"/>
              <a:t>k</a:t>
            </a:r>
            <a:r>
              <a:rPr lang="tr-TR" dirty="0" smtClean="0"/>
              <a:t>ullanılır.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4697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Tomografi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Çene ve yüz yapılarının 3 boyutlu olarak görüntülenmesine imkan veren bilgisayar destekli görüntüleme tekniğidir.</a:t>
            </a:r>
          </a:p>
          <a:p>
            <a:r>
              <a:rPr lang="tr-TR" dirty="0" smtClean="0"/>
              <a:t>Çene ve yüz yapılarına ait patolojiler, travma, </a:t>
            </a:r>
            <a:r>
              <a:rPr lang="tr-TR" dirty="0" err="1" smtClean="0"/>
              <a:t>implant</a:t>
            </a:r>
            <a:r>
              <a:rPr lang="tr-TR" dirty="0" smtClean="0"/>
              <a:t> planlaması gibi bir çok alanda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7827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Manyetik rezonans görüntüleme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Tomografi gibi 3 boyutlu bir görüntüleme tekniğidir. </a:t>
            </a:r>
          </a:p>
          <a:p>
            <a:r>
              <a:rPr lang="tr-TR" dirty="0" smtClean="0"/>
              <a:t>Yumuşak dokuları görüntülemek için kullanılır.</a:t>
            </a:r>
          </a:p>
          <a:p>
            <a:r>
              <a:rPr lang="tr-TR" dirty="0" smtClean="0"/>
              <a:t>Diş hekimliğinde </a:t>
            </a:r>
            <a:r>
              <a:rPr lang="tr-TR" dirty="0" err="1" smtClean="0"/>
              <a:t>dah</a:t>
            </a:r>
            <a:r>
              <a:rPr lang="tr-TR" dirty="0" smtClean="0"/>
              <a:t> çok çene ekleminin ve tükürük bezlerinin görüntülenmesinde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9442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Ağız dışı görüntüleme sırasında yardımcı personelin görevleri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257800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Hastanın ağız içinde hareketli protezleri varsa mutlaka çıkarması istenir. </a:t>
            </a:r>
          </a:p>
          <a:p>
            <a:r>
              <a:rPr lang="tr-TR" dirty="0" smtClean="0"/>
              <a:t>Baş-boyun bölgesinde metal herhangi bir objenin olup olmadığı kontrol edilir. </a:t>
            </a:r>
          </a:p>
          <a:p>
            <a:r>
              <a:rPr lang="tr-TR" dirty="0" smtClean="0"/>
              <a:t>Hastanın kimlik kontrolü yapılarak bilgisayara girişi sağlanır.</a:t>
            </a:r>
          </a:p>
          <a:p>
            <a:r>
              <a:rPr lang="tr-TR" dirty="0" smtClean="0"/>
              <a:t>Görüntü elde edilmesi için kullanılan bilgisayar programı hazırlanır.</a:t>
            </a:r>
          </a:p>
          <a:p>
            <a:r>
              <a:rPr lang="tr-TR" dirty="0" smtClean="0"/>
              <a:t>Röntgen cihazının açık olup olmadığı kontrol edilerek hasta görüntüleme odasına alınır. </a:t>
            </a:r>
          </a:p>
          <a:p>
            <a:r>
              <a:rPr lang="tr-TR" dirty="0" smtClean="0"/>
              <a:t>Radyoloji teknisyeni ile birlikte hastanın pozisyonlandırılmasına yardımcı olunur. </a:t>
            </a:r>
          </a:p>
          <a:p>
            <a:r>
              <a:rPr lang="tr-TR" dirty="0" smtClean="0"/>
              <a:t>Elde edilen görüntünün ilgili birime yönlendirilmesi sağlanır. </a:t>
            </a:r>
          </a:p>
          <a:p>
            <a:r>
              <a:rPr lang="tr-TR" dirty="0" smtClean="0"/>
              <a:t>Röntgen cihazları ile diğer tüm cihaz ve malzemelerin kontrolü sağlanır.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5605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Görüntü reseptörleri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Filmler, dijital </a:t>
            </a:r>
            <a:r>
              <a:rPr lang="tr-TR" dirty="0" err="1" smtClean="0"/>
              <a:t>sensörler</a:t>
            </a:r>
            <a:r>
              <a:rPr lang="tr-TR" dirty="0" smtClean="0"/>
              <a:t> ve fosfor plaklar diş </a:t>
            </a:r>
            <a:r>
              <a:rPr lang="tr-TR" dirty="0"/>
              <a:t>h</a:t>
            </a:r>
            <a:r>
              <a:rPr lang="tr-TR" dirty="0" smtClean="0"/>
              <a:t>ekimliğinde kullanılan görüntü reseptörleridir. </a:t>
            </a:r>
          </a:p>
          <a:p>
            <a:r>
              <a:rPr lang="tr-TR" dirty="0" smtClean="0"/>
              <a:t>X-ışını ile elde edilen görüntü </a:t>
            </a:r>
            <a:r>
              <a:rPr lang="tr-TR" dirty="0" err="1" smtClean="0"/>
              <a:t>görüntü</a:t>
            </a:r>
            <a:r>
              <a:rPr lang="tr-TR" dirty="0" smtClean="0"/>
              <a:t> reseptörleri üzerinde oluşur. </a:t>
            </a:r>
          </a:p>
          <a:p>
            <a:r>
              <a:rPr lang="tr-TR" dirty="0" smtClean="0"/>
              <a:t>Işınlama sonrası ışın alan reseptör belli işlemlerden geçtikten sonra görüntü elde edilir.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177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Kullanılan reseptör film ise ışınlama sonrası banyo işlemi yapılması gerekir.</a:t>
            </a:r>
          </a:p>
          <a:p>
            <a:r>
              <a:rPr lang="tr-TR" dirty="0" smtClean="0"/>
              <a:t>Dijital </a:t>
            </a:r>
            <a:r>
              <a:rPr lang="tr-TR" dirty="0" err="1" smtClean="0"/>
              <a:t>sensörlerde</a:t>
            </a:r>
            <a:r>
              <a:rPr lang="tr-TR" dirty="0" smtClean="0"/>
              <a:t> görüntü ışınlama sonrası direkt olarak bilgisayar ekranında oluşur.</a:t>
            </a:r>
          </a:p>
          <a:p>
            <a:r>
              <a:rPr lang="tr-TR" dirty="0" smtClean="0"/>
              <a:t>Fosfor plaklarda ışınlama sonrası </a:t>
            </a:r>
            <a:r>
              <a:rPr lang="tr-TR" dirty="0" err="1"/>
              <a:t>görüntü</a:t>
            </a:r>
            <a:r>
              <a:rPr lang="tr-TR" dirty="0" err="1" smtClean="0"/>
              <a:t>tarayıcı</a:t>
            </a:r>
            <a:r>
              <a:rPr lang="tr-TR" dirty="0" smtClean="0"/>
              <a:t> yardımıyla bilgisayar ekranına aktarılır.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8588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Filmlerin saklanması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Işık veya ışın alan yerlerden uzak tutulmalıdır.</a:t>
            </a:r>
          </a:p>
          <a:p>
            <a:r>
              <a:rPr lang="tr-TR" dirty="0" smtClean="0"/>
              <a:t>Buzdolabından saklanmalıdır.</a:t>
            </a:r>
          </a:p>
          <a:p>
            <a:r>
              <a:rPr lang="tr-TR" dirty="0" smtClean="0"/>
              <a:t>Eğer buzdolabı yoksa 40 derecenin altında tutulmalıdır.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97672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Karanlık oda ve Banyo solüsyonları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Birinci banyo tankı, durulama tankı ve </a:t>
            </a:r>
            <a:r>
              <a:rPr lang="tr-TR" dirty="0"/>
              <a:t>i</a:t>
            </a:r>
            <a:r>
              <a:rPr lang="tr-TR" dirty="0" smtClean="0"/>
              <a:t>kinci banyo tankı ile lavabo ve kurutma dolabı bulunur. </a:t>
            </a:r>
          </a:p>
          <a:p>
            <a:r>
              <a:rPr lang="tr-TR" dirty="0" smtClean="0"/>
              <a:t>Banyo işlemleri sırasında ortam </a:t>
            </a:r>
            <a:r>
              <a:rPr lang="tr-TR" dirty="0"/>
              <a:t>kırmızı ışık </a:t>
            </a:r>
            <a:r>
              <a:rPr lang="tr-TR" dirty="0" smtClean="0"/>
              <a:t>ile aydınlatılır.</a:t>
            </a:r>
          </a:p>
          <a:p>
            <a:r>
              <a:rPr lang="tr-TR" dirty="0" smtClean="0"/>
              <a:t>Banyo sıcaklığı 18-20 derece arasında olmalıdır.</a:t>
            </a:r>
          </a:p>
          <a:p>
            <a:r>
              <a:rPr lang="tr-TR" dirty="0" smtClean="0"/>
              <a:t>Banyo işleminden önce solüsyonlar karıştırılmalıdır.  </a:t>
            </a:r>
          </a:p>
          <a:p>
            <a:r>
              <a:rPr lang="tr-TR" dirty="0" smtClean="0"/>
              <a:t>Muayenehanelerde karanlık oda görevi gören manuel banyo tankları kullanılır. Pratik bir şekilde el banyosu yapılmasına olanak sağlar.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3797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Ağız içi 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Periapikal</a:t>
            </a:r>
            <a:endParaRPr lang="tr-TR" dirty="0" smtClean="0"/>
          </a:p>
          <a:p>
            <a:r>
              <a:rPr lang="tr-TR" dirty="0" err="1" smtClean="0"/>
              <a:t>Bitewing</a:t>
            </a:r>
            <a:endParaRPr lang="tr-TR" dirty="0" smtClean="0"/>
          </a:p>
          <a:p>
            <a:r>
              <a:rPr lang="tr-TR" dirty="0" err="1" smtClean="0"/>
              <a:t>Oklüzal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Bu uygulamalarda filme veya dijital </a:t>
            </a:r>
            <a:r>
              <a:rPr lang="tr-TR" dirty="0" err="1" smtClean="0"/>
              <a:t>sensörler</a:t>
            </a:r>
            <a:r>
              <a:rPr lang="tr-TR" dirty="0" smtClean="0"/>
              <a:t> ağız içine yerleştirilir ve ışınlama yapılarak görüntü elde edilir.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195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Periapikal</a:t>
            </a:r>
            <a:r>
              <a:rPr lang="tr-TR" dirty="0" smtClean="0"/>
              <a:t> </a:t>
            </a:r>
            <a:r>
              <a:rPr lang="tr-TR" dirty="0" err="1" smtClean="0"/>
              <a:t>radyograf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Amaç; ilgili diş ve kökünün komşu anatomik yapılar ve çevresindeki kemik dokuyla birlikte görüntülenmesidir. </a:t>
            </a:r>
          </a:p>
          <a:p>
            <a:r>
              <a:rPr lang="tr-TR" dirty="0" smtClean="0"/>
              <a:t>Paralel teknik veya açıortayı tekniği kullanılır.</a:t>
            </a:r>
          </a:p>
          <a:p>
            <a:r>
              <a:rPr lang="tr-TR" dirty="0" smtClean="0"/>
              <a:t>Işınlama süreleri film için 0,3-0,5 saniye, dijital </a:t>
            </a:r>
            <a:r>
              <a:rPr lang="tr-TR" dirty="0" err="1" smtClean="0"/>
              <a:t>sensörler</a:t>
            </a:r>
            <a:r>
              <a:rPr lang="tr-TR" dirty="0" smtClean="0"/>
              <a:t> için 0,01-0,08 saniye arasındadır.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103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Bitewing</a:t>
            </a:r>
            <a:r>
              <a:rPr lang="tr-TR" dirty="0" smtClean="0"/>
              <a:t> </a:t>
            </a:r>
            <a:r>
              <a:rPr lang="tr-TR" dirty="0" err="1" smtClean="0"/>
              <a:t>radyograf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İmaj reseptör üzerine bir ısırtma kanadı yerleştirilir. Hasta bu kanadı ısırır ve film veya dijital </a:t>
            </a:r>
            <a:r>
              <a:rPr lang="tr-TR" dirty="0" err="1" smtClean="0"/>
              <a:t>sensör</a:t>
            </a:r>
            <a:r>
              <a:rPr lang="tr-TR" dirty="0" smtClean="0"/>
              <a:t> dişlerin arkasında kalır. </a:t>
            </a:r>
          </a:p>
          <a:p>
            <a:r>
              <a:rPr lang="tr-TR" dirty="0" smtClean="0"/>
              <a:t>Üst ve alt dişlerin kuronları beraber görüntülenir.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5383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Oklüzal</a:t>
            </a:r>
            <a:r>
              <a:rPr lang="tr-TR" dirty="0" smtClean="0"/>
              <a:t> </a:t>
            </a:r>
            <a:r>
              <a:rPr lang="tr-TR" dirty="0" err="1" smtClean="0"/>
              <a:t>radyograf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Periapikal</a:t>
            </a:r>
            <a:r>
              <a:rPr lang="tr-TR" dirty="0" smtClean="0"/>
              <a:t> </a:t>
            </a:r>
            <a:r>
              <a:rPr lang="tr-TR" dirty="0" err="1" smtClean="0"/>
              <a:t>radoygrafta</a:t>
            </a:r>
            <a:r>
              <a:rPr lang="tr-TR" dirty="0" smtClean="0"/>
              <a:t> kullanılandan daha büyük film veya dijital </a:t>
            </a:r>
            <a:r>
              <a:rPr lang="tr-TR" dirty="0" err="1" smtClean="0"/>
              <a:t>sensör</a:t>
            </a:r>
            <a:r>
              <a:rPr lang="tr-TR" dirty="0" smtClean="0"/>
              <a:t> kullanılır. </a:t>
            </a:r>
          </a:p>
          <a:p>
            <a:r>
              <a:rPr lang="tr-TR" dirty="0" smtClean="0"/>
              <a:t>Film veya </a:t>
            </a:r>
            <a:r>
              <a:rPr lang="tr-TR" dirty="0" err="1" smtClean="0"/>
              <a:t>sensör</a:t>
            </a:r>
            <a:r>
              <a:rPr lang="tr-TR" dirty="0" smtClean="0"/>
              <a:t> çeneler arasına yerleştirilir ve hastanın filmi tüm dişleri ile ısırması sağlanır. </a:t>
            </a:r>
          </a:p>
          <a:p>
            <a:r>
              <a:rPr lang="tr-TR" dirty="0" smtClean="0"/>
              <a:t>Alt çene için alttan üst çene için üstten ışın geçirilerek görüntü elde edilir. </a:t>
            </a:r>
          </a:p>
          <a:p>
            <a:r>
              <a:rPr lang="tr-TR" dirty="0" smtClean="0"/>
              <a:t>Cross-</a:t>
            </a:r>
            <a:r>
              <a:rPr lang="tr-TR" dirty="0" err="1" smtClean="0"/>
              <a:t>section</a:t>
            </a:r>
            <a:r>
              <a:rPr lang="tr-TR" dirty="0" smtClean="0"/>
              <a:t> ve </a:t>
            </a:r>
            <a:r>
              <a:rPr lang="tr-TR" dirty="0" err="1" smtClean="0"/>
              <a:t>topografik</a:t>
            </a:r>
            <a:r>
              <a:rPr lang="tr-TR" dirty="0" smtClean="0"/>
              <a:t> olmak üzere iki şekilde uygulanır. Aralarındaki </a:t>
            </a:r>
            <a:r>
              <a:rPr lang="tr-TR" smtClean="0"/>
              <a:t>fark ışınlamanın açılarının farklı olmasıdır.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66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Ağız içi görüntülemeler sırasında yardımcı personelin görevleri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Hastanın kimlik kontrolünün yapılması</a:t>
            </a:r>
          </a:p>
          <a:p>
            <a:r>
              <a:rPr lang="tr-TR" dirty="0" smtClean="0"/>
              <a:t>Hastanın baş yüz bölgesinde metal aksesuar, hareketli </a:t>
            </a:r>
            <a:r>
              <a:rPr lang="tr-TR" smtClean="0"/>
              <a:t>protezlerinin çıkartılması </a:t>
            </a:r>
            <a:endParaRPr lang="tr-TR" dirty="0" smtClean="0"/>
          </a:p>
          <a:p>
            <a:r>
              <a:rPr lang="tr-TR" dirty="0" smtClean="0"/>
              <a:t>Hastaya kurşun önlük ve </a:t>
            </a:r>
            <a:r>
              <a:rPr lang="tr-TR" dirty="0" err="1" smtClean="0"/>
              <a:t>tiroid</a:t>
            </a:r>
            <a:r>
              <a:rPr lang="tr-TR" dirty="0" smtClean="0"/>
              <a:t> koruyucuların giydirilmesi</a:t>
            </a:r>
          </a:p>
          <a:p>
            <a:r>
              <a:rPr lang="tr-TR" dirty="0" smtClean="0"/>
              <a:t>Röntgen cihazının açılması </a:t>
            </a:r>
          </a:p>
          <a:p>
            <a:r>
              <a:rPr lang="tr-TR" dirty="0" smtClean="0"/>
              <a:t>Film veya dijital </a:t>
            </a:r>
            <a:r>
              <a:rPr lang="tr-TR" dirty="0" err="1" smtClean="0"/>
              <a:t>sensörün</a:t>
            </a:r>
            <a:r>
              <a:rPr lang="tr-TR" dirty="0" smtClean="0"/>
              <a:t> hazırlanması</a:t>
            </a:r>
          </a:p>
          <a:p>
            <a:r>
              <a:rPr lang="tr-TR" dirty="0" smtClean="0"/>
              <a:t>Dijital görüntülerin bilgisayara kaydedilmesi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3728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Ağız dışı 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Panoramik radyografi, eklem </a:t>
            </a:r>
            <a:r>
              <a:rPr lang="tr-TR" dirty="0" err="1" smtClean="0"/>
              <a:t>grafisi</a:t>
            </a:r>
            <a:r>
              <a:rPr lang="tr-TR" dirty="0" smtClean="0"/>
              <a:t>, sinüs </a:t>
            </a:r>
            <a:r>
              <a:rPr lang="tr-TR" dirty="0" err="1" smtClean="0"/>
              <a:t>grafisi</a:t>
            </a:r>
            <a:r>
              <a:rPr lang="tr-TR" dirty="0" smtClean="0"/>
              <a:t>, bilgisayarlı tomografi ve manyetik rezonans görüntüleme ağız dışı uygulamalardandır. </a:t>
            </a:r>
          </a:p>
          <a:p>
            <a:r>
              <a:rPr lang="tr-TR" dirty="0" smtClean="0"/>
              <a:t>Konvansiyonel filmler veya dijital </a:t>
            </a:r>
            <a:r>
              <a:rPr lang="tr-TR" dirty="0" err="1" smtClean="0"/>
              <a:t>sensörlerle</a:t>
            </a:r>
            <a:r>
              <a:rPr lang="tr-TR" dirty="0" smtClean="0"/>
              <a:t> görüntü elde edilir. </a:t>
            </a:r>
          </a:p>
          <a:p>
            <a:r>
              <a:rPr lang="tr-TR" dirty="0" smtClean="0"/>
              <a:t>BT ve MRG ise bilgisayar destekli özel görüntüleme yöntemleridir.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6286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Sefalometrik</a:t>
            </a:r>
            <a:r>
              <a:rPr lang="tr-TR" dirty="0" smtClean="0"/>
              <a:t> projeksiyon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Sefalometre</a:t>
            </a:r>
            <a:r>
              <a:rPr lang="tr-TR" dirty="0" smtClean="0"/>
              <a:t>; hastanın kafası, film ve x-ışını kaynağı arasındaki pozisyon ve mesafenin standart olarak elde edilmesinde kullanılan bir cihazdır. </a:t>
            </a:r>
          </a:p>
          <a:p>
            <a:r>
              <a:rPr lang="tr-TR" dirty="0" smtClean="0"/>
              <a:t>Röntgen cihazı üzerinde </a:t>
            </a:r>
            <a:r>
              <a:rPr lang="tr-TR" dirty="0"/>
              <a:t>kulak çubuğu </a:t>
            </a:r>
            <a:r>
              <a:rPr lang="tr-TR" dirty="0" smtClean="0"/>
              <a:t>kafayı sabitler. </a:t>
            </a:r>
          </a:p>
          <a:p>
            <a:r>
              <a:rPr lang="tr-TR" dirty="0" smtClean="0"/>
              <a:t>Rehber ışıklar yardımıyla kafa pozisyonu ve x-ışınının açısı belirlenir. </a:t>
            </a:r>
          </a:p>
          <a:p>
            <a:r>
              <a:rPr lang="tr-TR" dirty="0" err="1" smtClean="0"/>
              <a:t>Lateral</a:t>
            </a:r>
            <a:r>
              <a:rPr lang="tr-TR" dirty="0" smtClean="0"/>
              <a:t> veya </a:t>
            </a:r>
            <a:r>
              <a:rPr lang="tr-TR" dirty="0" err="1" smtClean="0"/>
              <a:t>posteroanterior</a:t>
            </a:r>
            <a:r>
              <a:rPr lang="tr-TR" dirty="0" smtClean="0"/>
              <a:t> olarak çekilebilir.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9269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Maksiller</a:t>
            </a:r>
            <a:r>
              <a:rPr lang="tr-TR" dirty="0" smtClean="0"/>
              <a:t> sinüs projeksiyonu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çenesini kasete veya </a:t>
            </a:r>
            <a:r>
              <a:rPr lang="tr-TR" dirty="0" err="1" smtClean="0"/>
              <a:t>sensöre</a:t>
            </a:r>
            <a:r>
              <a:rPr lang="tr-TR" dirty="0" smtClean="0"/>
              <a:t> dayar. Merkezi ışın kafanın arkasından ve iki sinüsün ortasından geçecek şekilde yönlendirilir. </a:t>
            </a:r>
          </a:p>
          <a:p>
            <a:r>
              <a:rPr lang="tr-TR" dirty="0" smtClean="0"/>
              <a:t>Hasta ağız açık pozisyonda çekilirse </a:t>
            </a:r>
            <a:r>
              <a:rPr lang="tr-TR" dirty="0" err="1" smtClean="0"/>
              <a:t>Water’s</a:t>
            </a:r>
            <a:r>
              <a:rPr lang="tr-TR" dirty="0" smtClean="0"/>
              <a:t> </a:t>
            </a:r>
            <a:r>
              <a:rPr lang="tr-TR" dirty="0" err="1" smtClean="0"/>
              <a:t>grafisi</a:t>
            </a:r>
            <a:r>
              <a:rPr lang="tr-TR" dirty="0" smtClean="0"/>
              <a:t> denir. </a:t>
            </a:r>
          </a:p>
          <a:p>
            <a:r>
              <a:rPr lang="tr-TR" dirty="0" smtClean="0"/>
              <a:t>Bu yöntemle tüm sinüs boşlukları görüntülenebilir.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537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739</Words>
  <Application>Microsoft Office PowerPoint</Application>
  <PresentationFormat>Ekran Gösterisi (4:3)</PresentationFormat>
  <Paragraphs>90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2" baseType="lpstr">
      <vt:lpstr>Arial</vt:lpstr>
      <vt:lpstr>Calibri</vt:lpstr>
      <vt:lpstr>Ofis Teması</vt:lpstr>
      <vt:lpstr>Radyolojik işlemler sırasında yardımcı personelin görevleri</vt:lpstr>
      <vt:lpstr>Ağız içi uygulamalar</vt:lpstr>
      <vt:lpstr>Periapikal radyograf</vt:lpstr>
      <vt:lpstr>Bitewing radyograf</vt:lpstr>
      <vt:lpstr>Oklüzal radyograf</vt:lpstr>
      <vt:lpstr>Ağız içi görüntülemeler sırasında yardımcı personelin görevleri</vt:lpstr>
      <vt:lpstr>Ağız dışı uygulamalar</vt:lpstr>
      <vt:lpstr>Sefalometrik projeksiyon</vt:lpstr>
      <vt:lpstr>Maksiller sinüs projeksiyonu</vt:lpstr>
      <vt:lpstr>Lateral çene-yüz grafileri</vt:lpstr>
      <vt:lpstr>Panoramik radyografi</vt:lpstr>
      <vt:lpstr>Panoramik radyografi</vt:lpstr>
      <vt:lpstr>Tomografi </vt:lpstr>
      <vt:lpstr>Manyetik rezonans görüntüleme</vt:lpstr>
      <vt:lpstr>Ağız dışı görüntüleme sırasında yardımcı personelin görevleri</vt:lpstr>
      <vt:lpstr>Görüntü reseptörleri</vt:lpstr>
      <vt:lpstr>PowerPoint Sunusu</vt:lpstr>
      <vt:lpstr>Filmlerin saklanması</vt:lpstr>
      <vt:lpstr>Karanlık oda ve Banyo solüsyonları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Radyolojik işlemler sırasında yardımcı personelin görevleri</dc:title>
  <dc:creator>User</dc:creator>
  <cp:lastModifiedBy>Hakan Kurt</cp:lastModifiedBy>
  <cp:revision>13</cp:revision>
  <dcterms:created xsi:type="dcterms:W3CDTF">2019-03-04T06:44:22Z</dcterms:created>
  <dcterms:modified xsi:type="dcterms:W3CDTF">2020-02-13T07:35:54Z</dcterms:modified>
</cp:coreProperties>
</file>