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6" r:id="rId7"/>
    <p:sldId id="267" r:id="rId8"/>
    <p:sldId id="265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F344449D-322D-4E55-ACFD-23AAB07F46C0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886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4449D-322D-4E55-ACFD-23AAB07F46C0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06800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4449D-322D-4E55-ACFD-23AAB07F46C0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6978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F344449D-322D-4E55-ACFD-23AAB07F46C0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8386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F344449D-322D-4E55-ACFD-23AAB07F46C0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9231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4449D-322D-4E55-ACFD-23AAB07F46C0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1696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4449D-322D-4E55-ACFD-23AAB07F46C0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8599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4449D-322D-4E55-ACFD-23AAB07F46C0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6240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4449D-322D-4E55-ACFD-23AAB07F46C0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423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F344449D-322D-4E55-ACFD-23AAB07F46C0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7256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4449D-322D-4E55-ACFD-23AAB07F46C0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9270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F344449D-322D-4E55-ACFD-23AAB07F46C0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4642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zersenyurt.net/dersler/elkmot/ELK_MOT_SUR_01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2688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UNIVERSAL MOTORLAR</a:t>
            </a:r>
            <a:endParaRPr lang="tr-TR" dirty="0"/>
          </a:p>
        </p:txBody>
      </p:sp>
      <p:sp>
        <p:nvSpPr>
          <p:cNvPr id="3" name="Dikdörtgen 2"/>
          <p:cNvSpPr/>
          <p:nvPr/>
        </p:nvSpPr>
        <p:spPr>
          <a:xfrm>
            <a:off x="1097281" y="2111973"/>
            <a:ext cx="8046720" cy="2121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67945">
              <a:lnSpc>
                <a:spcPct val="100000"/>
              </a:lnSpc>
              <a:spcBef>
                <a:spcPts val="90"/>
              </a:spcBef>
            </a:pPr>
            <a:r>
              <a:rPr lang="tr-TR" spc="-10" dirty="0">
                <a:latin typeface="Comic Sans MS"/>
                <a:cs typeface="Comic Sans MS"/>
              </a:rPr>
              <a:t>Stator </a:t>
            </a:r>
            <a:r>
              <a:rPr lang="tr-TR" spc="-5" dirty="0">
                <a:latin typeface="Comic Sans MS"/>
                <a:cs typeface="Comic Sans MS"/>
              </a:rPr>
              <a:t>ve rotor </a:t>
            </a:r>
            <a:r>
              <a:rPr lang="tr-TR" spc="-10" dirty="0">
                <a:latin typeface="Comic Sans MS"/>
                <a:cs typeface="Comic Sans MS"/>
              </a:rPr>
              <a:t>manyetik gövdeleri </a:t>
            </a:r>
            <a:r>
              <a:rPr lang="tr-TR" spc="-5" dirty="0">
                <a:latin typeface="Comic Sans MS"/>
                <a:cs typeface="Comic Sans MS"/>
              </a:rPr>
              <a:t>sac </a:t>
            </a:r>
            <a:r>
              <a:rPr lang="tr-TR" spc="-10" dirty="0">
                <a:latin typeface="Comic Sans MS"/>
                <a:cs typeface="Comic Sans MS"/>
              </a:rPr>
              <a:t>paketlerden oluşan alternatif akım  seri motoru hem alternatif hem de doğru akım ile benzer karakteristik  özellikler göstererek çalışabildiğinden bu motorlara üniversal motorlar</a:t>
            </a:r>
            <a:r>
              <a:rPr lang="tr-TR" spc="114" dirty="0">
                <a:latin typeface="Comic Sans MS"/>
                <a:cs typeface="Comic Sans MS"/>
              </a:rPr>
              <a:t> </a:t>
            </a:r>
            <a:r>
              <a:rPr lang="tr-TR" spc="-10" dirty="0">
                <a:latin typeface="Comic Sans MS"/>
                <a:cs typeface="Comic Sans MS"/>
              </a:rPr>
              <a:t>denir.</a:t>
            </a:r>
            <a:endParaRPr lang="tr-TR" dirty="0">
              <a:latin typeface="Comic Sans MS"/>
              <a:cs typeface="Comic Sans MS"/>
            </a:endParaRPr>
          </a:p>
          <a:p>
            <a:pPr marL="12700" marR="5080">
              <a:lnSpc>
                <a:spcPct val="100000"/>
              </a:lnSpc>
              <a:spcBef>
                <a:spcPts val="725"/>
              </a:spcBef>
            </a:pPr>
            <a:r>
              <a:rPr lang="tr-TR" spc="-10" dirty="0">
                <a:latin typeface="Comic Sans MS"/>
                <a:cs typeface="Comic Sans MS"/>
              </a:rPr>
              <a:t>Aynı zamanda </a:t>
            </a:r>
            <a:r>
              <a:rPr lang="tr-TR" spc="-5" dirty="0">
                <a:latin typeface="Comic Sans MS"/>
                <a:cs typeface="Comic Sans MS"/>
              </a:rPr>
              <a:t>kutup ve </a:t>
            </a:r>
            <a:r>
              <a:rPr lang="tr-TR" spc="-10" dirty="0" err="1">
                <a:latin typeface="Comic Sans MS"/>
                <a:cs typeface="Comic Sans MS"/>
              </a:rPr>
              <a:t>endüvi</a:t>
            </a:r>
            <a:r>
              <a:rPr lang="tr-TR" spc="-10" dirty="0">
                <a:latin typeface="Comic Sans MS"/>
                <a:cs typeface="Comic Sans MS"/>
              </a:rPr>
              <a:t> sargıları birbirine seri olarak bağlanan seri  motorların yapı </a:t>
            </a:r>
            <a:r>
              <a:rPr lang="tr-TR" spc="-5" dirty="0">
                <a:latin typeface="Comic Sans MS"/>
                <a:cs typeface="Comic Sans MS"/>
              </a:rPr>
              <a:t>ve </a:t>
            </a:r>
            <a:r>
              <a:rPr lang="tr-TR" spc="-10" dirty="0">
                <a:latin typeface="Comic Sans MS"/>
                <a:cs typeface="Comic Sans MS"/>
              </a:rPr>
              <a:t>çalışma karakteristiklerini taşıdığı için üniversal seri </a:t>
            </a:r>
            <a:r>
              <a:rPr lang="tr-TR" spc="-5" dirty="0">
                <a:latin typeface="Comic Sans MS"/>
                <a:cs typeface="Comic Sans MS"/>
              </a:rPr>
              <a:t>motor  </a:t>
            </a:r>
            <a:r>
              <a:rPr lang="tr-TR" spc="-10" dirty="0">
                <a:latin typeface="Comic Sans MS"/>
                <a:cs typeface="Comic Sans MS"/>
              </a:rPr>
              <a:t>da</a:t>
            </a:r>
            <a:r>
              <a:rPr lang="tr-TR" spc="-5" dirty="0">
                <a:latin typeface="Comic Sans MS"/>
                <a:cs typeface="Comic Sans MS"/>
              </a:rPr>
              <a:t> </a:t>
            </a:r>
            <a:r>
              <a:rPr lang="tr-TR" spc="-10" dirty="0">
                <a:latin typeface="Comic Sans MS"/>
                <a:cs typeface="Comic Sans MS"/>
              </a:rPr>
              <a:t>denir.</a:t>
            </a:r>
            <a:endParaRPr lang="tr-TR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134396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object 2617"/>
          <p:cNvSpPr txBox="1"/>
          <p:nvPr/>
        </p:nvSpPr>
        <p:spPr>
          <a:xfrm>
            <a:off x="1181631" y="2096160"/>
            <a:ext cx="8876769" cy="297575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lang="tr-TR" sz="2400" b="1" spc="-10" dirty="0">
                <a:solidFill>
                  <a:srgbClr val="CC0000"/>
                </a:solidFill>
                <a:latin typeface="Comic Sans MS"/>
                <a:cs typeface="Comic Sans MS"/>
              </a:rPr>
              <a:t>Üniversal Motorların Özellikleri</a:t>
            </a:r>
            <a:endParaRPr lang="tr-TR" sz="2400" dirty="0">
              <a:latin typeface="Comic Sans MS"/>
              <a:cs typeface="Comic Sans MS"/>
            </a:endParaRPr>
          </a:p>
          <a:p>
            <a:pPr marL="319405" marR="300990">
              <a:lnSpc>
                <a:spcPct val="100000"/>
              </a:lnSpc>
              <a:spcBef>
                <a:spcPts val="1480"/>
              </a:spcBef>
              <a:buClr>
                <a:srgbClr val="CC0000"/>
              </a:buClr>
              <a:buChar char="o"/>
              <a:tabLst>
                <a:tab pos="689610" algn="l"/>
                <a:tab pos="690245" algn="l"/>
              </a:tabLst>
            </a:pPr>
            <a:r>
              <a:rPr lang="tr-TR" sz="2400" spc="-10" dirty="0">
                <a:latin typeface="Comic Sans MS"/>
                <a:cs typeface="Comic Sans MS"/>
              </a:rPr>
              <a:t>Üniversal motorlar 1/500 HP ile </a:t>
            </a:r>
            <a:r>
              <a:rPr lang="tr-TR" sz="2400" spc="-5" dirty="0">
                <a:latin typeface="Comic Sans MS"/>
                <a:cs typeface="Comic Sans MS"/>
              </a:rPr>
              <a:t>2/3 </a:t>
            </a:r>
            <a:r>
              <a:rPr lang="tr-TR" sz="2400" spc="-10" dirty="0">
                <a:latin typeface="Comic Sans MS"/>
                <a:cs typeface="Comic Sans MS"/>
              </a:rPr>
              <a:t>HP arasında </a:t>
            </a:r>
            <a:r>
              <a:rPr lang="tr-TR" sz="2400" spc="-5" dirty="0">
                <a:latin typeface="Comic Sans MS"/>
                <a:cs typeface="Comic Sans MS"/>
              </a:rPr>
              <a:t>çok </a:t>
            </a:r>
            <a:r>
              <a:rPr lang="tr-TR" sz="2400" spc="-10" dirty="0">
                <a:latin typeface="Comic Sans MS"/>
                <a:cs typeface="Comic Sans MS"/>
              </a:rPr>
              <a:t>küçük  güçte imal</a:t>
            </a:r>
            <a:r>
              <a:rPr lang="tr-TR" sz="2400" spc="-5" dirty="0">
                <a:latin typeface="Comic Sans MS"/>
                <a:cs typeface="Comic Sans MS"/>
              </a:rPr>
              <a:t> </a:t>
            </a:r>
            <a:r>
              <a:rPr lang="tr-TR" sz="2400" spc="-10" dirty="0">
                <a:latin typeface="Comic Sans MS"/>
                <a:cs typeface="Comic Sans MS"/>
              </a:rPr>
              <a:t>edilir.</a:t>
            </a:r>
            <a:endParaRPr lang="tr-TR" sz="2400" dirty="0">
              <a:latin typeface="Comic Sans MS"/>
              <a:cs typeface="Comic Sans MS"/>
            </a:endParaRPr>
          </a:p>
          <a:p>
            <a:pPr marL="689610" indent="-370840">
              <a:lnSpc>
                <a:spcPts val="1485"/>
              </a:lnSpc>
              <a:buClr>
                <a:srgbClr val="CC0000"/>
              </a:buClr>
              <a:buChar char="o"/>
              <a:tabLst>
                <a:tab pos="689610" algn="l"/>
                <a:tab pos="690245" algn="l"/>
              </a:tabLst>
            </a:pPr>
            <a:r>
              <a:rPr lang="tr-TR" sz="2400" spc="-10" dirty="0">
                <a:latin typeface="Comic Sans MS"/>
                <a:cs typeface="Comic Sans MS"/>
              </a:rPr>
              <a:t>Kalkınma </a:t>
            </a:r>
            <a:r>
              <a:rPr lang="tr-TR" sz="2400" spc="-5" dirty="0">
                <a:latin typeface="Comic Sans MS"/>
                <a:cs typeface="Comic Sans MS"/>
              </a:rPr>
              <a:t>ve </a:t>
            </a:r>
            <a:r>
              <a:rPr lang="tr-TR" sz="2400" spc="-10" dirty="0">
                <a:latin typeface="Comic Sans MS"/>
                <a:cs typeface="Comic Sans MS"/>
              </a:rPr>
              <a:t>döndürme momentleri</a:t>
            </a:r>
            <a:r>
              <a:rPr lang="tr-TR" sz="2400" spc="10" dirty="0">
                <a:latin typeface="Comic Sans MS"/>
                <a:cs typeface="Comic Sans MS"/>
              </a:rPr>
              <a:t> </a:t>
            </a:r>
            <a:r>
              <a:rPr lang="tr-TR" sz="2400" spc="-10" dirty="0">
                <a:latin typeface="Comic Sans MS"/>
                <a:cs typeface="Comic Sans MS"/>
              </a:rPr>
              <a:t>yüksektir.</a:t>
            </a:r>
            <a:endParaRPr lang="tr-TR" sz="2400" dirty="0">
              <a:latin typeface="Comic Sans MS"/>
              <a:cs typeface="Comic Sans MS"/>
            </a:endParaRPr>
          </a:p>
          <a:p>
            <a:pPr marL="689610" indent="-370840">
              <a:lnSpc>
                <a:spcPts val="1490"/>
              </a:lnSpc>
              <a:buClr>
                <a:srgbClr val="CC0000"/>
              </a:buClr>
              <a:buChar char="o"/>
              <a:tabLst>
                <a:tab pos="689610" algn="l"/>
                <a:tab pos="690245" algn="l"/>
              </a:tabLst>
            </a:pPr>
            <a:r>
              <a:rPr lang="tr-TR" sz="2400" spc="-10" dirty="0">
                <a:latin typeface="Comic Sans MS"/>
                <a:cs typeface="Comic Sans MS"/>
              </a:rPr>
              <a:t>Devir sayıları </a:t>
            </a:r>
            <a:r>
              <a:rPr lang="tr-TR" sz="2400" spc="-5" dirty="0">
                <a:latin typeface="Comic Sans MS"/>
                <a:cs typeface="Comic Sans MS"/>
              </a:rPr>
              <a:t>yükle </a:t>
            </a:r>
            <a:r>
              <a:rPr lang="tr-TR" sz="2400" spc="-10" dirty="0">
                <a:latin typeface="Comic Sans MS"/>
                <a:cs typeface="Comic Sans MS"/>
              </a:rPr>
              <a:t>değişir.</a:t>
            </a:r>
            <a:endParaRPr lang="tr-TR" sz="2400" dirty="0">
              <a:latin typeface="Comic Sans MS"/>
              <a:cs typeface="Comic Sans MS"/>
            </a:endParaRPr>
          </a:p>
          <a:p>
            <a:pPr marL="689610" indent="-370840">
              <a:lnSpc>
                <a:spcPts val="1490"/>
              </a:lnSpc>
              <a:buClr>
                <a:srgbClr val="CC0000"/>
              </a:buClr>
              <a:buChar char="o"/>
              <a:tabLst>
                <a:tab pos="689610" algn="l"/>
                <a:tab pos="690245" algn="l"/>
              </a:tabLst>
            </a:pPr>
            <a:r>
              <a:rPr lang="tr-TR" sz="2400" spc="-5" dirty="0">
                <a:latin typeface="Comic Sans MS"/>
                <a:cs typeface="Comic Sans MS"/>
              </a:rPr>
              <a:t>Boştaki </a:t>
            </a:r>
            <a:r>
              <a:rPr lang="tr-TR" sz="2400" spc="-10" dirty="0">
                <a:latin typeface="Comic Sans MS"/>
                <a:cs typeface="Comic Sans MS"/>
              </a:rPr>
              <a:t>devir sayıları </a:t>
            </a:r>
            <a:r>
              <a:rPr lang="tr-TR" sz="2400" spc="-5" dirty="0">
                <a:latin typeface="Comic Sans MS"/>
                <a:cs typeface="Comic Sans MS"/>
              </a:rPr>
              <a:t>çok</a:t>
            </a:r>
            <a:r>
              <a:rPr lang="tr-TR" sz="2400" dirty="0">
                <a:latin typeface="Comic Sans MS"/>
                <a:cs typeface="Comic Sans MS"/>
              </a:rPr>
              <a:t> </a:t>
            </a:r>
            <a:r>
              <a:rPr lang="tr-TR" sz="2400" spc="-10" dirty="0">
                <a:latin typeface="Comic Sans MS"/>
                <a:cs typeface="Comic Sans MS"/>
              </a:rPr>
              <a:t>yüksektir.</a:t>
            </a:r>
            <a:endParaRPr lang="tr-TR" sz="2400" dirty="0">
              <a:latin typeface="Comic Sans MS"/>
              <a:cs typeface="Comic Sans MS"/>
            </a:endParaRPr>
          </a:p>
          <a:p>
            <a:pPr marL="689610" indent="-370840">
              <a:lnSpc>
                <a:spcPts val="1490"/>
              </a:lnSpc>
              <a:buClr>
                <a:srgbClr val="CC0000"/>
              </a:buClr>
              <a:buChar char="o"/>
              <a:tabLst>
                <a:tab pos="689610" algn="l"/>
                <a:tab pos="690245" algn="l"/>
              </a:tabLst>
            </a:pPr>
            <a:r>
              <a:rPr lang="tr-TR" sz="2400" spc="-10" dirty="0">
                <a:latin typeface="Comic Sans MS"/>
                <a:cs typeface="Comic Sans MS"/>
              </a:rPr>
              <a:t>Devirleri 15000 </a:t>
            </a:r>
            <a:r>
              <a:rPr lang="tr-TR" sz="2400" spc="-5" dirty="0">
                <a:latin typeface="Comic Sans MS"/>
                <a:cs typeface="Comic Sans MS"/>
              </a:rPr>
              <a:t>- </a:t>
            </a:r>
            <a:r>
              <a:rPr lang="tr-TR" sz="2400" spc="-10" dirty="0">
                <a:latin typeface="Comic Sans MS"/>
                <a:cs typeface="Comic Sans MS"/>
              </a:rPr>
              <a:t>20000 d/</a:t>
            </a:r>
            <a:r>
              <a:rPr lang="tr-TR" sz="2400" spc="-10" dirty="0" err="1">
                <a:latin typeface="Comic Sans MS"/>
                <a:cs typeface="Comic Sans MS"/>
              </a:rPr>
              <a:t>d’ya</a:t>
            </a:r>
            <a:r>
              <a:rPr lang="tr-TR" sz="2400" spc="-10" dirty="0">
                <a:latin typeface="Comic Sans MS"/>
                <a:cs typeface="Comic Sans MS"/>
              </a:rPr>
              <a:t> kadar</a:t>
            </a:r>
            <a:r>
              <a:rPr lang="tr-TR" sz="2400" spc="40" dirty="0">
                <a:latin typeface="Comic Sans MS"/>
                <a:cs typeface="Comic Sans MS"/>
              </a:rPr>
              <a:t> </a:t>
            </a:r>
            <a:r>
              <a:rPr lang="tr-TR" sz="2400" spc="-10" dirty="0">
                <a:latin typeface="Comic Sans MS"/>
                <a:cs typeface="Comic Sans MS"/>
              </a:rPr>
              <a:t>çıkarılabilir.</a:t>
            </a:r>
            <a:endParaRPr lang="tr-TR" sz="2400" dirty="0">
              <a:latin typeface="Comic Sans MS"/>
              <a:cs typeface="Comic Sans MS"/>
            </a:endParaRPr>
          </a:p>
          <a:p>
            <a:pPr marL="319405" marR="5080">
              <a:lnSpc>
                <a:spcPts val="1500"/>
              </a:lnSpc>
              <a:spcBef>
                <a:spcPts val="45"/>
              </a:spcBef>
              <a:buClr>
                <a:srgbClr val="CC0000"/>
              </a:buClr>
              <a:buChar char="o"/>
              <a:tabLst>
                <a:tab pos="689610" algn="l"/>
                <a:tab pos="690245" algn="l"/>
              </a:tabLst>
            </a:pPr>
            <a:r>
              <a:rPr lang="tr-TR" sz="2400" spc="-10" dirty="0">
                <a:latin typeface="Comic Sans MS"/>
                <a:cs typeface="Comic Sans MS"/>
              </a:rPr>
              <a:t>Üniversal motorlar alternatif akım ile çalıştırıldığı zaman doğru  akıma göre devir </a:t>
            </a:r>
            <a:r>
              <a:rPr lang="tr-TR" sz="2400" spc="-5" dirty="0">
                <a:latin typeface="Comic Sans MS"/>
                <a:cs typeface="Comic Sans MS"/>
              </a:rPr>
              <a:t>sayısı - yük </a:t>
            </a:r>
            <a:r>
              <a:rPr lang="tr-TR" sz="2400" spc="-10" dirty="0">
                <a:latin typeface="Comic Sans MS"/>
                <a:cs typeface="Comic Sans MS"/>
              </a:rPr>
              <a:t>karakteristiği</a:t>
            </a:r>
            <a:r>
              <a:rPr lang="tr-TR" sz="2400" spc="15" dirty="0">
                <a:latin typeface="Comic Sans MS"/>
                <a:cs typeface="Comic Sans MS"/>
              </a:rPr>
              <a:t> </a:t>
            </a:r>
            <a:r>
              <a:rPr lang="tr-TR" sz="2400" spc="-10" dirty="0">
                <a:latin typeface="Comic Sans MS"/>
                <a:cs typeface="Comic Sans MS"/>
              </a:rPr>
              <a:t>düşüktür.</a:t>
            </a:r>
            <a:endParaRPr lang="tr-TR" sz="2400" dirty="0">
              <a:latin typeface="Comic Sans MS"/>
              <a:cs typeface="Comic Sans MS"/>
            </a:endParaRPr>
          </a:p>
          <a:p>
            <a:pPr marL="12700" marR="963294">
              <a:lnSpc>
                <a:spcPct val="151200"/>
              </a:lnSpc>
              <a:spcBef>
                <a:spcPts val="100"/>
              </a:spcBef>
            </a:pPr>
            <a:endParaRPr sz="24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4036285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object 12"/>
          <p:cNvSpPr txBox="1">
            <a:spLocks noGrp="1"/>
          </p:cNvSpPr>
          <p:nvPr>
            <p:ph idx="1"/>
          </p:nvPr>
        </p:nvSpPr>
        <p:spPr>
          <a:xfrm>
            <a:off x="1097280" y="1845734"/>
            <a:ext cx="10058400" cy="245701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lang="tr-TR" sz="2400" spc="-10" dirty="0">
                <a:solidFill>
                  <a:srgbClr val="CC0000"/>
                </a:solidFill>
                <a:latin typeface="Comic Sans MS"/>
                <a:cs typeface="Comic Sans MS"/>
              </a:rPr>
              <a:t>Üniversal motorların</a:t>
            </a:r>
            <a:r>
              <a:rPr lang="tr-TR" sz="2400" spc="-5" dirty="0">
                <a:solidFill>
                  <a:srgbClr val="CC0000"/>
                </a:solidFill>
                <a:latin typeface="Comic Sans MS"/>
                <a:cs typeface="Comic Sans MS"/>
              </a:rPr>
              <a:t> </a:t>
            </a:r>
            <a:r>
              <a:rPr lang="tr-TR" sz="2400" spc="-10" dirty="0">
                <a:solidFill>
                  <a:srgbClr val="CC0000"/>
                </a:solidFill>
                <a:latin typeface="Comic Sans MS"/>
                <a:cs typeface="Comic Sans MS"/>
              </a:rPr>
              <a:t>yapısı</a:t>
            </a:r>
            <a:endParaRPr lang="tr-TR" sz="2400" dirty="0">
              <a:latin typeface="Comic Sans MS"/>
              <a:cs typeface="Comic Sans MS"/>
            </a:endParaRPr>
          </a:p>
          <a:p>
            <a:pPr>
              <a:lnSpc>
                <a:spcPct val="100000"/>
              </a:lnSpc>
              <a:spcBef>
                <a:spcPts val="65"/>
              </a:spcBef>
            </a:pPr>
            <a:endParaRPr lang="tr-TR" sz="2400" dirty="0">
              <a:latin typeface="Comic Sans MS"/>
              <a:cs typeface="Comic Sans MS"/>
            </a:endParaRPr>
          </a:p>
          <a:p>
            <a:pPr marL="12700" marR="5080">
              <a:lnSpc>
                <a:spcPct val="100000"/>
              </a:lnSpc>
              <a:spcBef>
                <a:spcPts val="5"/>
              </a:spcBef>
            </a:pPr>
            <a:r>
              <a:rPr lang="tr-TR" sz="2400" spc="-10" dirty="0">
                <a:latin typeface="Comic Sans MS"/>
                <a:cs typeface="Comic Sans MS"/>
              </a:rPr>
              <a:t>Üniversal motorların yapısında hem D. C. </a:t>
            </a:r>
            <a:r>
              <a:rPr lang="tr-TR" sz="2400" spc="-5" dirty="0">
                <a:latin typeface="Comic Sans MS"/>
                <a:cs typeface="Comic Sans MS"/>
              </a:rPr>
              <a:t>de </a:t>
            </a:r>
            <a:r>
              <a:rPr lang="tr-TR" sz="2400" spc="-10" dirty="0">
                <a:latin typeface="Comic Sans MS"/>
                <a:cs typeface="Comic Sans MS"/>
              </a:rPr>
              <a:t>hem de </a:t>
            </a:r>
            <a:r>
              <a:rPr lang="tr-TR" sz="2400" spc="-5" dirty="0">
                <a:latin typeface="Comic Sans MS"/>
                <a:cs typeface="Comic Sans MS"/>
              </a:rPr>
              <a:t>A. </a:t>
            </a:r>
            <a:r>
              <a:rPr lang="tr-TR" sz="2400" spc="-10" dirty="0">
                <a:latin typeface="Comic Sans MS"/>
                <a:cs typeface="Comic Sans MS"/>
              </a:rPr>
              <a:t>C. de çalışma özelliğini  gösterebilmesi için; </a:t>
            </a:r>
            <a:r>
              <a:rPr lang="tr-TR" sz="2400" spc="-5" dirty="0">
                <a:latin typeface="Comic Sans MS"/>
                <a:cs typeface="Comic Sans MS"/>
              </a:rPr>
              <a:t>stator </a:t>
            </a:r>
            <a:r>
              <a:rPr lang="tr-TR" sz="2400" spc="-10" dirty="0">
                <a:latin typeface="Comic Sans MS"/>
                <a:cs typeface="Comic Sans MS"/>
              </a:rPr>
              <a:t>(</a:t>
            </a:r>
            <a:r>
              <a:rPr lang="tr-TR" sz="2400" spc="-10" dirty="0" err="1">
                <a:latin typeface="Comic Sans MS"/>
                <a:cs typeface="Comic Sans MS"/>
              </a:rPr>
              <a:t>endüktör</a:t>
            </a:r>
            <a:r>
              <a:rPr lang="tr-TR" sz="2400" spc="-10" dirty="0">
                <a:latin typeface="Comic Sans MS"/>
                <a:cs typeface="Comic Sans MS"/>
              </a:rPr>
              <a:t>), </a:t>
            </a:r>
            <a:r>
              <a:rPr lang="tr-TR" sz="2400" spc="-5" dirty="0">
                <a:latin typeface="Comic Sans MS"/>
                <a:cs typeface="Comic Sans MS"/>
              </a:rPr>
              <a:t>rotor </a:t>
            </a:r>
            <a:r>
              <a:rPr lang="tr-TR" sz="2400" spc="-10" dirty="0">
                <a:latin typeface="Comic Sans MS"/>
                <a:cs typeface="Comic Sans MS"/>
              </a:rPr>
              <a:t>(</a:t>
            </a:r>
            <a:r>
              <a:rPr lang="tr-TR" sz="2400" spc="-10" dirty="0" err="1">
                <a:latin typeface="Comic Sans MS"/>
                <a:cs typeface="Comic Sans MS"/>
              </a:rPr>
              <a:t>endüvi</a:t>
            </a:r>
            <a:r>
              <a:rPr lang="tr-TR" sz="2400" spc="-10" dirty="0">
                <a:latin typeface="Comic Sans MS"/>
                <a:cs typeface="Comic Sans MS"/>
              </a:rPr>
              <a:t>)</a:t>
            </a:r>
            <a:r>
              <a:rPr lang="tr-TR" sz="2400" spc="-10" dirty="0" err="1">
                <a:latin typeface="Comic Sans MS"/>
                <a:cs typeface="Comic Sans MS"/>
              </a:rPr>
              <a:t>nin</a:t>
            </a:r>
            <a:r>
              <a:rPr lang="tr-TR" sz="2400" spc="-10" dirty="0">
                <a:latin typeface="Comic Sans MS"/>
                <a:cs typeface="Comic Sans MS"/>
              </a:rPr>
              <a:t> yanında kolektör </a:t>
            </a:r>
            <a:r>
              <a:rPr lang="tr-TR" sz="2400" spc="-5" dirty="0">
                <a:latin typeface="Comic Sans MS"/>
                <a:cs typeface="Comic Sans MS"/>
              </a:rPr>
              <a:t>ve  </a:t>
            </a:r>
            <a:r>
              <a:rPr lang="tr-TR" sz="2400" spc="-10" dirty="0">
                <a:latin typeface="Comic Sans MS"/>
                <a:cs typeface="Comic Sans MS"/>
              </a:rPr>
              <a:t>fırçaları</a:t>
            </a:r>
            <a:r>
              <a:rPr lang="tr-TR" sz="2400" spc="-15" dirty="0">
                <a:latin typeface="Comic Sans MS"/>
                <a:cs typeface="Comic Sans MS"/>
              </a:rPr>
              <a:t> </a:t>
            </a:r>
            <a:r>
              <a:rPr lang="tr-TR" sz="2400" spc="-10" dirty="0">
                <a:latin typeface="Comic Sans MS"/>
                <a:cs typeface="Comic Sans MS"/>
              </a:rPr>
              <a:t>bulunmaktadır.</a:t>
            </a:r>
            <a:endParaRPr lang="tr-TR" sz="2400" dirty="0">
              <a:latin typeface="Comic Sans MS"/>
              <a:cs typeface="Comic Sans MS"/>
            </a:endParaRPr>
          </a:p>
          <a:p>
            <a:pPr marL="12700" marR="5080">
              <a:lnSpc>
                <a:spcPct val="150800"/>
              </a:lnSpc>
              <a:spcBef>
                <a:spcPts val="95"/>
              </a:spcBef>
            </a:pPr>
            <a:endParaRPr sz="24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273882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 marR="5080">
              <a:lnSpc>
                <a:spcPct val="100000"/>
              </a:lnSpc>
              <a:spcBef>
                <a:spcPts val="90"/>
              </a:spcBef>
            </a:pPr>
            <a:r>
              <a:rPr lang="tr-TR" sz="3200" spc="-10" dirty="0">
                <a:latin typeface="Comic Sans MS"/>
                <a:cs typeface="Comic Sans MS"/>
              </a:rPr>
              <a:t>Üniversal motorların yapısı:  </a:t>
            </a:r>
            <a:endParaRPr lang="tr-TR" sz="3200" spc="-10" dirty="0" smtClean="0">
              <a:latin typeface="Comic Sans MS"/>
              <a:cs typeface="Comic Sans MS"/>
            </a:endParaRPr>
          </a:p>
          <a:p>
            <a:pPr marL="12700" marR="5080">
              <a:lnSpc>
                <a:spcPct val="100000"/>
              </a:lnSpc>
              <a:spcBef>
                <a:spcPts val="90"/>
              </a:spcBef>
            </a:pPr>
            <a:r>
              <a:rPr lang="tr-TR" sz="3200" spc="-5" dirty="0" smtClean="0">
                <a:latin typeface="Comic Sans MS"/>
                <a:cs typeface="Comic Sans MS"/>
              </a:rPr>
              <a:t>1 </a:t>
            </a:r>
            <a:r>
              <a:rPr lang="tr-TR" sz="3200" spc="-5" dirty="0">
                <a:latin typeface="Comic Sans MS"/>
                <a:cs typeface="Comic Sans MS"/>
              </a:rPr>
              <a:t>- </a:t>
            </a:r>
            <a:r>
              <a:rPr lang="tr-TR" sz="3200" spc="-5" dirty="0" err="1">
                <a:latin typeface="Comic Sans MS"/>
                <a:cs typeface="Comic Sans MS"/>
              </a:rPr>
              <a:t>Endüktör</a:t>
            </a:r>
            <a:r>
              <a:rPr lang="tr-TR" sz="3200" spc="-5" dirty="0">
                <a:latin typeface="Comic Sans MS"/>
                <a:cs typeface="Comic Sans MS"/>
              </a:rPr>
              <a:t> (</a:t>
            </a:r>
            <a:r>
              <a:rPr lang="tr-TR" sz="3200" spc="-35" dirty="0">
                <a:latin typeface="Comic Sans MS"/>
                <a:cs typeface="Comic Sans MS"/>
              </a:rPr>
              <a:t> </a:t>
            </a:r>
            <a:r>
              <a:rPr lang="tr-TR" sz="3200" spc="-5" dirty="0">
                <a:latin typeface="Comic Sans MS"/>
                <a:cs typeface="Comic Sans MS"/>
              </a:rPr>
              <a:t>stator</a:t>
            </a:r>
            <a:r>
              <a:rPr lang="tr-TR" sz="3200" spc="-5" dirty="0" smtClean="0">
                <a:latin typeface="Comic Sans MS"/>
                <a:cs typeface="Comic Sans MS"/>
              </a:rPr>
              <a:t>)</a:t>
            </a:r>
          </a:p>
          <a:p>
            <a:pPr marL="12700" marR="5080">
              <a:lnSpc>
                <a:spcPct val="100000"/>
              </a:lnSpc>
              <a:spcBef>
                <a:spcPts val="90"/>
              </a:spcBef>
            </a:pPr>
            <a:endParaRPr lang="tr-TR" sz="3200" dirty="0">
              <a:latin typeface="Comic Sans MS"/>
              <a:cs typeface="Comic Sans MS"/>
            </a:endParaRPr>
          </a:p>
          <a:p>
            <a:pPr marL="12700" marR="622935">
              <a:lnSpc>
                <a:spcPts val="1490"/>
              </a:lnSpc>
              <a:spcBef>
                <a:spcPts val="45"/>
              </a:spcBef>
            </a:pPr>
            <a:r>
              <a:rPr lang="tr-TR" sz="3200" spc="-5" dirty="0">
                <a:latin typeface="Comic Sans MS"/>
                <a:cs typeface="Comic Sans MS"/>
              </a:rPr>
              <a:t>2 - </a:t>
            </a:r>
            <a:r>
              <a:rPr lang="tr-TR" sz="3200" spc="-5" dirty="0" err="1">
                <a:latin typeface="Comic Sans MS"/>
                <a:cs typeface="Comic Sans MS"/>
              </a:rPr>
              <a:t>Endüvi</a:t>
            </a:r>
            <a:r>
              <a:rPr lang="tr-TR" sz="3200" spc="-5" dirty="0">
                <a:latin typeface="Comic Sans MS"/>
                <a:cs typeface="Comic Sans MS"/>
              </a:rPr>
              <a:t> ( </a:t>
            </a:r>
            <a:r>
              <a:rPr lang="tr-TR" sz="3200" spc="-10" dirty="0">
                <a:latin typeface="Comic Sans MS"/>
                <a:cs typeface="Comic Sans MS"/>
              </a:rPr>
              <a:t>rotor</a:t>
            </a:r>
            <a:r>
              <a:rPr lang="tr-TR" sz="3200" spc="-80" dirty="0">
                <a:latin typeface="Comic Sans MS"/>
                <a:cs typeface="Comic Sans MS"/>
              </a:rPr>
              <a:t> </a:t>
            </a:r>
            <a:r>
              <a:rPr lang="tr-TR" sz="3200" spc="-5" dirty="0" smtClean="0">
                <a:latin typeface="Comic Sans MS"/>
                <a:cs typeface="Comic Sans MS"/>
              </a:rPr>
              <a:t>)</a:t>
            </a:r>
          </a:p>
          <a:p>
            <a:pPr marL="12700" marR="622935">
              <a:lnSpc>
                <a:spcPts val="1490"/>
              </a:lnSpc>
              <a:spcBef>
                <a:spcPts val="45"/>
              </a:spcBef>
            </a:pPr>
            <a:r>
              <a:rPr lang="tr-TR" sz="3200" spc="-5" dirty="0" smtClean="0">
                <a:latin typeface="Comic Sans MS"/>
                <a:cs typeface="Comic Sans MS"/>
              </a:rPr>
              <a:t> </a:t>
            </a:r>
          </a:p>
          <a:p>
            <a:pPr marL="12700" marR="622935">
              <a:lnSpc>
                <a:spcPts val="1490"/>
              </a:lnSpc>
              <a:spcBef>
                <a:spcPts val="45"/>
              </a:spcBef>
            </a:pPr>
            <a:r>
              <a:rPr lang="tr-TR" sz="3200" spc="-5" dirty="0" smtClean="0">
                <a:latin typeface="Comic Sans MS"/>
                <a:cs typeface="Comic Sans MS"/>
              </a:rPr>
              <a:t> </a:t>
            </a:r>
          </a:p>
          <a:p>
            <a:pPr marL="12700" marR="622935">
              <a:lnSpc>
                <a:spcPts val="1490"/>
              </a:lnSpc>
              <a:spcBef>
                <a:spcPts val="45"/>
              </a:spcBef>
            </a:pPr>
            <a:r>
              <a:rPr lang="tr-TR" sz="3200" spc="-5" dirty="0" smtClean="0">
                <a:latin typeface="Comic Sans MS"/>
                <a:cs typeface="Comic Sans MS"/>
              </a:rPr>
              <a:t>3 –</a:t>
            </a:r>
            <a:r>
              <a:rPr lang="tr-TR" sz="3200" spc="-10" dirty="0" smtClean="0">
                <a:latin typeface="Comic Sans MS"/>
                <a:cs typeface="Comic Sans MS"/>
              </a:rPr>
              <a:t> Kolektör</a:t>
            </a:r>
          </a:p>
          <a:p>
            <a:pPr marL="12700" marR="622935">
              <a:lnSpc>
                <a:spcPts val="1490"/>
              </a:lnSpc>
              <a:spcBef>
                <a:spcPts val="45"/>
              </a:spcBef>
            </a:pPr>
            <a:endParaRPr lang="tr-TR" sz="3200" dirty="0">
              <a:latin typeface="Comic Sans MS"/>
              <a:cs typeface="Comic Sans MS"/>
            </a:endParaRPr>
          </a:p>
          <a:p>
            <a:pPr marL="156210" indent="-144145">
              <a:lnSpc>
                <a:spcPts val="1440"/>
              </a:lnSpc>
              <a:buAutoNum type="arabicPlain" startAt="4"/>
              <a:tabLst>
                <a:tab pos="156845" algn="l"/>
              </a:tabLst>
            </a:pPr>
            <a:r>
              <a:rPr lang="tr-TR" sz="3200" spc="-5" dirty="0">
                <a:latin typeface="Comic Sans MS"/>
                <a:cs typeface="Comic Sans MS"/>
              </a:rPr>
              <a:t>-</a:t>
            </a:r>
            <a:r>
              <a:rPr lang="tr-TR" sz="3200" spc="-10" dirty="0">
                <a:latin typeface="Comic Sans MS"/>
                <a:cs typeface="Comic Sans MS"/>
              </a:rPr>
              <a:t> </a:t>
            </a:r>
            <a:r>
              <a:rPr lang="tr-TR" sz="3200" spc="-10" dirty="0" smtClean="0">
                <a:latin typeface="Comic Sans MS"/>
                <a:cs typeface="Comic Sans MS"/>
              </a:rPr>
              <a:t>Fırçalar</a:t>
            </a:r>
          </a:p>
          <a:p>
            <a:pPr marL="156210" indent="-144145">
              <a:lnSpc>
                <a:spcPts val="1440"/>
              </a:lnSpc>
              <a:buAutoNum type="arabicPlain" startAt="4"/>
              <a:tabLst>
                <a:tab pos="156845" algn="l"/>
              </a:tabLst>
            </a:pPr>
            <a:endParaRPr lang="tr-TR" sz="3200" dirty="0">
              <a:latin typeface="Comic Sans MS"/>
              <a:cs typeface="Comic Sans MS"/>
            </a:endParaRPr>
          </a:p>
          <a:p>
            <a:pPr marL="156210" indent="-144145">
              <a:lnSpc>
                <a:spcPts val="1495"/>
              </a:lnSpc>
              <a:buAutoNum type="arabicPlain" startAt="4"/>
              <a:tabLst>
                <a:tab pos="156845" algn="l"/>
              </a:tabLst>
            </a:pPr>
            <a:r>
              <a:rPr lang="tr-TR" sz="3200" spc="-5" dirty="0">
                <a:latin typeface="Comic Sans MS"/>
                <a:cs typeface="Comic Sans MS"/>
              </a:rPr>
              <a:t>- </a:t>
            </a:r>
            <a:r>
              <a:rPr lang="tr-TR" sz="3200" spc="-10" dirty="0">
                <a:latin typeface="Comic Sans MS"/>
                <a:cs typeface="Comic Sans MS"/>
              </a:rPr>
              <a:t>Yataklar ve</a:t>
            </a:r>
            <a:r>
              <a:rPr lang="tr-TR" sz="3200" spc="-15" dirty="0">
                <a:latin typeface="Comic Sans MS"/>
                <a:cs typeface="Comic Sans MS"/>
              </a:rPr>
              <a:t> </a:t>
            </a:r>
            <a:r>
              <a:rPr lang="tr-TR" sz="3200" spc="-10" dirty="0">
                <a:latin typeface="Comic Sans MS"/>
                <a:cs typeface="Comic Sans MS"/>
              </a:rPr>
              <a:t>diğerleri</a:t>
            </a:r>
            <a:endParaRPr lang="tr-TR" sz="3200" dirty="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90"/>
              </a:spcBef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239756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ts val="1495"/>
              </a:lnSpc>
              <a:spcBef>
                <a:spcPts val="90"/>
              </a:spcBef>
            </a:pPr>
            <a:r>
              <a:rPr lang="tr-TR" b="1" spc="-10" dirty="0">
                <a:solidFill>
                  <a:srgbClr val="CC0000"/>
                </a:solidFill>
                <a:latin typeface="Comic Sans MS"/>
                <a:cs typeface="Comic Sans MS"/>
              </a:rPr>
              <a:t>Üniversal Motorların Çalışma</a:t>
            </a:r>
            <a:r>
              <a:rPr lang="tr-TR" b="1" spc="-5" dirty="0">
                <a:solidFill>
                  <a:srgbClr val="CC0000"/>
                </a:solidFill>
                <a:latin typeface="Comic Sans MS"/>
                <a:cs typeface="Comic Sans MS"/>
              </a:rPr>
              <a:t> </a:t>
            </a:r>
            <a:r>
              <a:rPr lang="tr-TR" b="1" spc="-10" dirty="0">
                <a:solidFill>
                  <a:srgbClr val="CC0000"/>
                </a:solidFill>
                <a:latin typeface="Comic Sans MS"/>
                <a:cs typeface="Comic Sans MS"/>
              </a:rPr>
              <a:t>Prensibi</a:t>
            </a:r>
            <a:endParaRPr lang="tr-TR" dirty="0">
              <a:latin typeface="Comic Sans MS"/>
              <a:cs typeface="Comic Sans MS"/>
            </a:endParaRPr>
          </a:p>
          <a:p>
            <a:pPr marL="12700" marR="5080">
              <a:lnSpc>
                <a:spcPct val="99500"/>
              </a:lnSpc>
              <a:spcBef>
                <a:spcPts val="5"/>
              </a:spcBef>
            </a:pPr>
            <a:r>
              <a:rPr lang="tr-TR" spc="-10" dirty="0">
                <a:latin typeface="Comic Sans MS"/>
                <a:cs typeface="Comic Sans MS"/>
              </a:rPr>
              <a:t>Hem </a:t>
            </a:r>
            <a:r>
              <a:rPr lang="tr-TR" spc="-10" dirty="0" err="1">
                <a:latin typeface="Comic Sans MS"/>
                <a:cs typeface="Comic Sans MS"/>
              </a:rPr>
              <a:t>DC’de</a:t>
            </a:r>
            <a:r>
              <a:rPr lang="tr-TR" spc="-10" dirty="0">
                <a:latin typeface="Comic Sans MS"/>
                <a:cs typeface="Comic Sans MS"/>
              </a:rPr>
              <a:t> </a:t>
            </a:r>
            <a:r>
              <a:rPr lang="tr-TR" spc="-5" dirty="0">
                <a:latin typeface="Comic Sans MS"/>
                <a:cs typeface="Comic Sans MS"/>
              </a:rPr>
              <a:t>hem </a:t>
            </a:r>
            <a:r>
              <a:rPr lang="tr-TR" spc="-10" dirty="0">
                <a:latin typeface="Comic Sans MS"/>
                <a:cs typeface="Comic Sans MS"/>
              </a:rPr>
              <a:t>de </a:t>
            </a:r>
            <a:r>
              <a:rPr lang="tr-TR" spc="-10" dirty="0" err="1">
                <a:latin typeface="Comic Sans MS"/>
                <a:cs typeface="Comic Sans MS"/>
              </a:rPr>
              <a:t>AC’de</a:t>
            </a:r>
            <a:r>
              <a:rPr lang="tr-TR" spc="-10" dirty="0">
                <a:latin typeface="Comic Sans MS"/>
                <a:cs typeface="Comic Sans MS"/>
              </a:rPr>
              <a:t> </a:t>
            </a:r>
            <a:r>
              <a:rPr lang="tr-TR" spc="-5" dirty="0">
                <a:latin typeface="Comic Sans MS"/>
                <a:cs typeface="Comic Sans MS"/>
              </a:rPr>
              <a:t>çalışma </a:t>
            </a:r>
            <a:r>
              <a:rPr lang="tr-TR" spc="-10" dirty="0">
                <a:latin typeface="Comic Sans MS"/>
                <a:cs typeface="Comic Sans MS"/>
              </a:rPr>
              <a:t>özelliğini gösterdiğinden AC çalışma özelliğini  incelediğimizde çalışma prensibi anlaşılacaktır. Üniversal motorlara bir fazlı  alternatif gerilim uygulandığında </a:t>
            </a:r>
            <a:r>
              <a:rPr lang="tr-TR" spc="-5" dirty="0">
                <a:latin typeface="Comic Sans MS"/>
                <a:cs typeface="Comic Sans MS"/>
              </a:rPr>
              <a:t>statordaki (kutup) </a:t>
            </a:r>
            <a:r>
              <a:rPr lang="tr-TR" spc="-10" dirty="0">
                <a:latin typeface="Comic Sans MS"/>
                <a:cs typeface="Comic Sans MS"/>
              </a:rPr>
              <a:t>sargılarından </a:t>
            </a:r>
            <a:r>
              <a:rPr lang="tr-TR" spc="-5" dirty="0">
                <a:latin typeface="Comic Sans MS"/>
                <a:cs typeface="Comic Sans MS"/>
              </a:rPr>
              <a:t>ve </a:t>
            </a:r>
            <a:r>
              <a:rPr lang="tr-TR" spc="-10" dirty="0">
                <a:latin typeface="Comic Sans MS"/>
                <a:cs typeface="Comic Sans MS"/>
              </a:rPr>
              <a:t>rotordaki  (</a:t>
            </a:r>
            <a:r>
              <a:rPr lang="tr-TR" spc="-10" dirty="0" err="1">
                <a:latin typeface="Comic Sans MS"/>
                <a:cs typeface="Comic Sans MS"/>
              </a:rPr>
              <a:t>endüvi</a:t>
            </a:r>
            <a:r>
              <a:rPr lang="tr-TR" spc="-10" dirty="0">
                <a:latin typeface="Comic Sans MS"/>
                <a:cs typeface="Comic Sans MS"/>
              </a:rPr>
              <a:t>) sargılarından akım geçer. </a:t>
            </a:r>
            <a:r>
              <a:rPr lang="tr-TR" spc="-5" dirty="0">
                <a:latin typeface="Comic Sans MS"/>
                <a:cs typeface="Comic Sans MS"/>
              </a:rPr>
              <a:t>Bu </a:t>
            </a:r>
            <a:r>
              <a:rPr lang="tr-TR" spc="-10" dirty="0">
                <a:latin typeface="Comic Sans MS"/>
                <a:cs typeface="Comic Sans MS"/>
              </a:rPr>
              <a:t>akım, </a:t>
            </a:r>
            <a:r>
              <a:rPr lang="tr-TR" spc="-5" dirty="0">
                <a:latin typeface="Comic Sans MS"/>
                <a:cs typeface="Comic Sans MS"/>
              </a:rPr>
              <a:t>kutup </a:t>
            </a:r>
            <a:r>
              <a:rPr lang="tr-TR" spc="-10" dirty="0">
                <a:latin typeface="Comic Sans MS"/>
                <a:cs typeface="Comic Sans MS"/>
              </a:rPr>
              <a:t>sargılarında manyetik </a:t>
            </a:r>
            <a:r>
              <a:rPr lang="tr-TR" spc="-5" dirty="0">
                <a:latin typeface="Comic Sans MS"/>
                <a:cs typeface="Comic Sans MS"/>
              </a:rPr>
              <a:t>alan  </a:t>
            </a:r>
            <a:r>
              <a:rPr lang="tr-TR" spc="-10" dirty="0">
                <a:latin typeface="Comic Sans MS"/>
                <a:cs typeface="Comic Sans MS"/>
              </a:rPr>
              <a:t>meydana getirirken </a:t>
            </a:r>
            <a:r>
              <a:rPr lang="tr-TR" spc="-10" dirty="0" err="1">
                <a:latin typeface="Comic Sans MS"/>
                <a:cs typeface="Comic Sans MS"/>
              </a:rPr>
              <a:t>endüvi</a:t>
            </a:r>
            <a:r>
              <a:rPr lang="tr-TR" spc="-10" dirty="0">
                <a:latin typeface="Comic Sans MS"/>
                <a:cs typeface="Comic Sans MS"/>
              </a:rPr>
              <a:t> sargılarından da</a:t>
            </a:r>
            <a:r>
              <a:rPr lang="tr-TR" spc="35" dirty="0">
                <a:latin typeface="Comic Sans MS"/>
                <a:cs typeface="Comic Sans MS"/>
              </a:rPr>
              <a:t> </a:t>
            </a:r>
            <a:r>
              <a:rPr lang="tr-TR" spc="-10" dirty="0" smtClean="0">
                <a:latin typeface="Comic Sans MS"/>
                <a:cs typeface="Comic Sans MS"/>
              </a:rPr>
              <a:t>geçer.</a:t>
            </a:r>
            <a:endParaRPr lang="tr-TR" dirty="0" smtClean="0">
              <a:latin typeface="Comic Sans MS"/>
              <a:cs typeface="Comic Sans MS"/>
            </a:endParaRPr>
          </a:p>
          <a:p>
            <a:pPr marL="12700" marR="5080">
              <a:lnSpc>
                <a:spcPct val="99500"/>
              </a:lnSpc>
              <a:spcBef>
                <a:spcPts val="5"/>
              </a:spcBef>
            </a:pPr>
            <a:endParaRPr lang="tr-TR" spc="-30" dirty="0">
              <a:latin typeface="Comic Sans MS"/>
              <a:cs typeface="Comic Sans MS"/>
            </a:endParaRPr>
          </a:p>
          <a:p>
            <a:pPr marL="12700" marR="5080">
              <a:lnSpc>
                <a:spcPct val="99500"/>
              </a:lnSpc>
              <a:spcBef>
                <a:spcPts val="5"/>
              </a:spcBef>
            </a:pPr>
            <a:r>
              <a:rPr lang="tr-TR" spc="-30" dirty="0" err="1" smtClean="0">
                <a:latin typeface="Comic Sans MS"/>
                <a:cs typeface="Comic Sans MS"/>
              </a:rPr>
              <a:t>Đndüksiyon</a:t>
            </a:r>
            <a:r>
              <a:rPr lang="tr-TR" spc="-30" dirty="0" smtClean="0">
                <a:latin typeface="Comic Sans MS"/>
                <a:cs typeface="Comic Sans MS"/>
              </a:rPr>
              <a:t> </a:t>
            </a:r>
            <a:r>
              <a:rPr lang="tr-TR" spc="-10" dirty="0">
                <a:latin typeface="Comic Sans MS"/>
                <a:cs typeface="Comic Sans MS"/>
              </a:rPr>
              <a:t>prensibine göre  üniversal motorlarda da meydana  gelen </a:t>
            </a:r>
            <a:r>
              <a:rPr lang="tr-TR" spc="-5" dirty="0">
                <a:latin typeface="Comic Sans MS"/>
                <a:cs typeface="Comic Sans MS"/>
              </a:rPr>
              <a:t>kutup </a:t>
            </a:r>
            <a:r>
              <a:rPr lang="tr-TR" spc="-10" dirty="0">
                <a:latin typeface="Comic Sans MS"/>
                <a:cs typeface="Comic Sans MS"/>
              </a:rPr>
              <a:t>sargılarındaki manyetik  </a:t>
            </a:r>
            <a:r>
              <a:rPr lang="tr-TR" spc="-5" dirty="0">
                <a:latin typeface="Comic Sans MS"/>
                <a:cs typeface="Comic Sans MS"/>
              </a:rPr>
              <a:t>alan </a:t>
            </a:r>
            <a:r>
              <a:rPr lang="tr-TR" spc="-10" dirty="0">
                <a:latin typeface="Comic Sans MS"/>
                <a:cs typeface="Comic Sans MS"/>
              </a:rPr>
              <a:t>içerisinde bulunan </a:t>
            </a:r>
            <a:r>
              <a:rPr lang="tr-TR" spc="-10" dirty="0" err="1">
                <a:latin typeface="Comic Sans MS"/>
                <a:cs typeface="Comic Sans MS"/>
              </a:rPr>
              <a:t>endüvi</a:t>
            </a:r>
            <a:r>
              <a:rPr lang="tr-TR" spc="-10" dirty="0">
                <a:latin typeface="Comic Sans MS"/>
                <a:cs typeface="Comic Sans MS"/>
              </a:rPr>
              <a:t>  sargılarından akım geçtiği için  </a:t>
            </a:r>
            <a:r>
              <a:rPr lang="tr-TR" spc="-10" dirty="0" err="1">
                <a:latin typeface="Comic Sans MS"/>
                <a:cs typeface="Comic Sans MS"/>
              </a:rPr>
              <a:t>endüvi</a:t>
            </a:r>
            <a:r>
              <a:rPr lang="tr-TR" spc="-10" dirty="0">
                <a:latin typeface="Comic Sans MS"/>
                <a:cs typeface="Comic Sans MS"/>
              </a:rPr>
              <a:t> iletkenleri, manyetik alanın  dışına doğru itilir. A.C gerilim  uygulanmaya devam ettiği müddetçe  de </a:t>
            </a:r>
            <a:r>
              <a:rPr lang="tr-TR" spc="-5" dirty="0">
                <a:latin typeface="Comic Sans MS"/>
                <a:cs typeface="Comic Sans MS"/>
              </a:rPr>
              <a:t>motor </a:t>
            </a:r>
            <a:r>
              <a:rPr lang="tr-TR" spc="-10" dirty="0">
                <a:latin typeface="Comic Sans MS"/>
                <a:cs typeface="Comic Sans MS"/>
              </a:rPr>
              <a:t>çalışmaya devam</a:t>
            </a:r>
            <a:r>
              <a:rPr lang="tr-TR" dirty="0">
                <a:latin typeface="Comic Sans MS"/>
                <a:cs typeface="Comic Sans MS"/>
              </a:rPr>
              <a:t> </a:t>
            </a:r>
            <a:r>
              <a:rPr lang="tr-TR" spc="-10" dirty="0">
                <a:latin typeface="Comic Sans MS"/>
                <a:cs typeface="Comic Sans MS"/>
              </a:rPr>
              <a:t>eder.</a:t>
            </a:r>
            <a:endParaRPr lang="tr-TR" dirty="0">
              <a:latin typeface="Comic Sans MS"/>
              <a:cs typeface="Comic Sans MS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90710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12700" marR="46355">
              <a:lnSpc>
                <a:spcPct val="100600"/>
              </a:lnSpc>
              <a:spcBef>
                <a:spcPts val="90"/>
              </a:spcBef>
            </a:pPr>
            <a:r>
              <a:rPr lang="tr-TR" sz="2400" dirty="0">
                <a:latin typeface="Comic Sans MS"/>
                <a:cs typeface="Comic Sans MS"/>
              </a:rPr>
              <a:t>A </a:t>
            </a:r>
            <a:r>
              <a:rPr lang="tr-TR" sz="2400" spc="-5" dirty="0">
                <a:latin typeface="Comic Sans MS"/>
                <a:cs typeface="Comic Sans MS"/>
              </a:rPr>
              <a:t>noktasını </a:t>
            </a:r>
            <a:r>
              <a:rPr lang="tr-TR" sz="2400" dirty="0">
                <a:latin typeface="Comic Sans MS"/>
                <a:cs typeface="Comic Sans MS"/>
              </a:rPr>
              <a:t>(+) B </a:t>
            </a:r>
            <a:r>
              <a:rPr lang="tr-TR" sz="2400" spc="-5" dirty="0">
                <a:latin typeface="Comic Sans MS"/>
                <a:cs typeface="Comic Sans MS"/>
              </a:rPr>
              <a:t>noktasının (-) olduğunu </a:t>
            </a:r>
            <a:r>
              <a:rPr lang="tr-TR" sz="2400" dirty="0">
                <a:latin typeface="Comic Sans MS"/>
                <a:cs typeface="Comic Sans MS"/>
              </a:rPr>
              <a:t>kabul edersek: </a:t>
            </a:r>
            <a:r>
              <a:rPr lang="tr-TR" sz="2400" spc="-5" dirty="0" err="1">
                <a:latin typeface="Comic Sans MS"/>
                <a:cs typeface="Comic Sans MS"/>
              </a:rPr>
              <a:t>Endüvi</a:t>
            </a:r>
            <a:r>
              <a:rPr lang="tr-TR" sz="2400" spc="-5" dirty="0">
                <a:latin typeface="Comic Sans MS"/>
                <a:cs typeface="Comic Sans MS"/>
              </a:rPr>
              <a:t>  sargılarından </a:t>
            </a:r>
            <a:r>
              <a:rPr lang="tr-TR" sz="2400" dirty="0">
                <a:latin typeface="Comic Sans MS"/>
                <a:cs typeface="Comic Sans MS"/>
              </a:rPr>
              <a:t>ve </a:t>
            </a:r>
            <a:r>
              <a:rPr lang="tr-TR" sz="2400" spc="-5" dirty="0">
                <a:latin typeface="Comic Sans MS"/>
                <a:cs typeface="Comic Sans MS"/>
              </a:rPr>
              <a:t>kutup </a:t>
            </a:r>
            <a:r>
              <a:rPr lang="tr-TR" sz="2400" dirty="0">
                <a:latin typeface="Comic Sans MS"/>
                <a:cs typeface="Comic Sans MS"/>
              </a:rPr>
              <a:t>sargılarından </a:t>
            </a:r>
            <a:r>
              <a:rPr lang="tr-TR" sz="2400" spc="-5" dirty="0">
                <a:latin typeface="Comic Sans MS"/>
                <a:cs typeface="Comic Sans MS"/>
              </a:rPr>
              <a:t>bir yönde akım geçer </a:t>
            </a:r>
            <a:r>
              <a:rPr lang="tr-TR" sz="2400" dirty="0">
                <a:latin typeface="Comic Sans MS"/>
                <a:cs typeface="Comic Sans MS"/>
              </a:rPr>
              <a:t>(Sağdan  </a:t>
            </a:r>
            <a:r>
              <a:rPr lang="tr-TR" sz="2400" spc="-5" dirty="0">
                <a:latin typeface="Comic Sans MS"/>
                <a:cs typeface="Comic Sans MS"/>
              </a:rPr>
              <a:t>sola </a:t>
            </a:r>
            <a:r>
              <a:rPr lang="tr-TR" sz="2400" dirty="0">
                <a:latin typeface="Comic Sans MS"/>
                <a:cs typeface="Comic Sans MS"/>
              </a:rPr>
              <a:t>doğru).Kutup </a:t>
            </a:r>
            <a:r>
              <a:rPr lang="tr-TR" sz="2400" spc="-5" dirty="0">
                <a:latin typeface="Comic Sans MS"/>
                <a:cs typeface="Comic Sans MS"/>
              </a:rPr>
              <a:t>sargılarındaki kutuplaşma, üstteki </a:t>
            </a:r>
            <a:r>
              <a:rPr lang="tr-TR" sz="2400" dirty="0">
                <a:latin typeface="Comic Sans MS"/>
                <a:cs typeface="Comic Sans MS"/>
              </a:rPr>
              <a:t>N </a:t>
            </a:r>
            <a:r>
              <a:rPr lang="tr-TR" sz="2400" spc="-5" dirty="0">
                <a:latin typeface="Comic Sans MS"/>
                <a:cs typeface="Comic Sans MS"/>
              </a:rPr>
              <a:t>ile alttaki </a:t>
            </a:r>
            <a:r>
              <a:rPr lang="tr-TR" sz="2400" dirty="0">
                <a:latin typeface="Comic Sans MS"/>
                <a:cs typeface="Comic Sans MS"/>
              </a:rPr>
              <a:t>S  </a:t>
            </a:r>
            <a:r>
              <a:rPr lang="tr-TR" sz="2400" spc="-5" dirty="0">
                <a:latin typeface="Comic Sans MS"/>
                <a:cs typeface="Comic Sans MS"/>
              </a:rPr>
              <a:t>ile </a:t>
            </a:r>
            <a:r>
              <a:rPr lang="tr-TR" sz="2400" dirty="0">
                <a:latin typeface="Comic Sans MS"/>
                <a:cs typeface="Comic Sans MS"/>
              </a:rPr>
              <a:t>olur. </a:t>
            </a:r>
            <a:r>
              <a:rPr lang="tr-TR" sz="2400" dirty="0" err="1">
                <a:latin typeface="Comic Sans MS"/>
                <a:cs typeface="Comic Sans MS"/>
              </a:rPr>
              <a:t>Endüvide</a:t>
            </a:r>
            <a:r>
              <a:rPr lang="tr-TR" sz="2400" dirty="0">
                <a:latin typeface="Comic Sans MS"/>
                <a:cs typeface="Comic Sans MS"/>
              </a:rPr>
              <a:t> N </a:t>
            </a:r>
            <a:r>
              <a:rPr lang="tr-TR" sz="2400" spc="-5" dirty="0">
                <a:latin typeface="Comic Sans MS"/>
                <a:cs typeface="Comic Sans MS"/>
              </a:rPr>
              <a:t>kutbunun altındaki </a:t>
            </a:r>
            <a:r>
              <a:rPr lang="tr-TR" sz="2400" dirty="0">
                <a:latin typeface="Comic Sans MS"/>
                <a:cs typeface="Comic Sans MS"/>
              </a:rPr>
              <a:t>iletkenlerden </a:t>
            </a:r>
            <a:r>
              <a:rPr lang="tr-TR" sz="2400" spc="-5" dirty="0">
                <a:latin typeface="Comic Sans MS"/>
                <a:cs typeface="Comic Sans MS"/>
              </a:rPr>
              <a:t>geçen akım bir  yönde (bizden </a:t>
            </a:r>
            <a:r>
              <a:rPr lang="tr-TR" sz="2400" dirty="0">
                <a:latin typeface="Comic Sans MS"/>
                <a:cs typeface="Comic Sans MS"/>
              </a:rPr>
              <a:t>karşıya doğru (+) </a:t>
            </a:r>
            <a:r>
              <a:rPr lang="tr-TR" sz="2400" spc="-5" dirty="0">
                <a:latin typeface="Comic Sans MS"/>
                <a:cs typeface="Comic Sans MS"/>
              </a:rPr>
              <a:t>iken </a:t>
            </a:r>
            <a:r>
              <a:rPr lang="tr-TR" sz="2400" dirty="0">
                <a:latin typeface="Comic Sans MS"/>
                <a:cs typeface="Comic Sans MS"/>
              </a:rPr>
              <a:t>S kutbunun </a:t>
            </a:r>
            <a:r>
              <a:rPr lang="tr-TR" sz="2400" spc="-5" dirty="0">
                <a:latin typeface="Comic Sans MS"/>
                <a:cs typeface="Comic Sans MS"/>
              </a:rPr>
              <a:t>üstündeki  iletkenlerden geçen akım yönü </a:t>
            </a:r>
            <a:r>
              <a:rPr lang="tr-TR" sz="2400" dirty="0">
                <a:latin typeface="Comic Sans MS"/>
                <a:cs typeface="Comic Sans MS"/>
              </a:rPr>
              <a:t>ise ters </a:t>
            </a:r>
            <a:r>
              <a:rPr lang="tr-TR" sz="2400" spc="-5" dirty="0">
                <a:latin typeface="Comic Sans MS"/>
                <a:cs typeface="Comic Sans MS"/>
              </a:rPr>
              <a:t>yönde (karşıdan bize</a:t>
            </a:r>
            <a:r>
              <a:rPr lang="tr-TR" sz="2400" spc="125" dirty="0">
                <a:latin typeface="Comic Sans MS"/>
                <a:cs typeface="Comic Sans MS"/>
              </a:rPr>
              <a:t> </a:t>
            </a:r>
            <a:r>
              <a:rPr lang="tr-TR" sz="2400" spc="-5" dirty="0">
                <a:latin typeface="Comic Sans MS"/>
                <a:cs typeface="Comic Sans MS"/>
              </a:rPr>
              <a:t>doğru</a:t>
            </a:r>
            <a:endParaRPr lang="tr-TR" sz="2400" dirty="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lang="tr-TR" sz="2400" dirty="0">
                <a:latin typeface="Comic Sans MS"/>
                <a:cs typeface="Comic Sans MS"/>
              </a:rPr>
              <a:t>(-</a:t>
            </a:r>
            <a:r>
              <a:rPr lang="tr-TR" sz="2400" spc="-10" dirty="0">
                <a:latin typeface="Comic Sans MS"/>
                <a:cs typeface="Comic Sans MS"/>
              </a:rPr>
              <a:t> </a:t>
            </a:r>
            <a:r>
              <a:rPr lang="tr-TR" sz="2400" spc="-5" dirty="0">
                <a:latin typeface="Comic Sans MS"/>
                <a:cs typeface="Comic Sans MS"/>
              </a:rPr>
              <a:t>)’</a:t>
            </a:r>
            <a:r>
              <a:rPr lang="tr-TR" sz="2400" spc="-5" dirty="0" err="1">
                <a:latin typeface="Comic Sans MS"/>
                <a:cs typeface="Comic Sans MS"/>
              </a:rPr>
              <a:t>dir</a:t>
            </a:r>
            <a:r>
              <a:rPr lang="tr-TR" sz="2400" spc="-5" dirty="0">
                <a:latin typeface="Comic Sans MS"/>
                <a:cs typeface="Comic Sans MS"/>
              </a:rPr>
              <a:t>.</a:t>
            </a:r>
            <a:endParaRPr lang="tr-TR" sz="2400" dirty="0">
              <a:latin typeface="Comic Sans MS"/>
              <a:cs typeface="Comic Sans MS"/>
            </a:endParaRPr>
          </a:p>
          <a:p>
            <a:pPr marL="12700" marR="150495">
              <a:lnSpc>
                <a:spcPct val="100000"/>
              </a:lnSpc>
              <a:spcBef>
                <a:spcPts val="5"/>
              </a:spcBef>
            </a:pPr>
            <a:r>
              <a:rPr lang="tr-TR" sz="2400" spc="-5" dirty="0">
                <a:latin typeface="Comic Sans MS"/>
                <a:cs typeface="Comic Sans MS"/>
              </a:rPr>
              <a:t>Böylece </a:t>
            </a:r>
            <a:r>
              <a:rPr lang="tr-TR" sz="2400" dirty="0">
                <a:latin typeface="Comic Sans MS"/>
                <a:cs typeface="Comic Sans MS"/>
              </a:rPr>
              <a:t>N kutbunun </a:t>
            </a:r>
            <a:r>
              <a:rPr lang="tr-TR" sz="2400" spc="-5" dirty="0">
                <a:latin typeface="Comic Sans MS"/>
                <a:cs typeface="Comic Sans MS"/>
              </a:rPr>
              <a:t>altındaki </a:t>
            </a:r>
            <a:r>
              <a:rPr lang="tr-TR" sz="2400" spc="-5" dirty="0" err="1">
                <a:latin typeface="Comic Sans MS"/>
                <a:cs typeface="Comic Sans MS"/>
              </a:rPr>
              <a:t>endüvi</a:t>
            </a:r>
            <a:r>
              <a:rPr lang="tr-TR" sz="2400" spc="-5" dirty="0">
                <a:latin typeface="Comic Sans MS"/>
                <a:cs typeface="Comic Sans MS"/>
              </a:rPr>
              <a:t> </a:t>
            </a:r>
            <a:r>
              <a:rPr lang="tr-TR" sz="2400" dirty="0">
                <a:latin typeface="Comic Sans MS"/>
                <a:cs typeface="Comic Sans MS"/>
              </a:rPr>
              <a:t>sargıları </a:t>
            </a:r>
            <a:r>
              <a:rPr lang="tr-TR" sz="2400" spc="-5" dirty="0">
                <a:latin typeface="Comic Sans MS"/>
                <a:cs typeface="Comic Sans MS"/>
              </a:rPr>
              <a:t>sağdan sola doğru  itilirken, </a:t>
            </a:r>
            <a:r>
              <a:rPr lang="tr-TR" sz="2400" dirty="0">
                <a:latin typeface="Comic Sans MS"/>
                <a:cs typeface="Comic Sans MS"/>
              </a:rPr>
              <a:t>S </a:t>
            </a:r>
            <a:r>
              <a:rPr lang="tr-TR" sz="2400" spc="-5" dirty="0">
                <a:latin typeface="Comic Sans MS"/>
                <a:cs typeface="Comic Sans MS"/>
              </a:rPr>
              <a:t>kutbunun üstündeki sargılar soldan </a:t>
            </a:r>
            <a:r>
              <a:rPr lang="tr-TR" sz="2400" dirty="0">
                <a:latin typeface="Comic Sans MS"/>
                <a:cs typeface="Comic Sans MS"/>
              </a:rPr>
              <a:t>sağa </a:t>
            </a:r>
            <a:r>
              <a:rPr lang="tr-TR" sz="2400" spc="-5" dirty="0">
                <a:latin typeface="Comic Sans MS"/>
                <a:cs typeface="Comic Sans MS"/>
              </a:rPr>
              <a:t>doğru</a:t>
            </a:r>
            <a:r>
              <a:rPr lang="tr-TR" sz="2400" spc="145" dirty="0">
                <a:latin typeface="Comic Sans MS"/>
                <a:cs typeface="Comic Sans MS"/>
              </a:rPr>
              <a:t> </a:t>
            </a:r>
            <a:r>
              <a:rPr lang="tr-TR" sz="2400" dirty="0">
                <a:latin typeface="Comic Sans MS"/>
                <a:cs typeface="Comic Sans MS"/>
              </a:rPr>
              <a:t>itilirler.</a:t>
            </a: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lang="tr-TR" sz="3600" dirty="0">
              <a:latin typeface="Comic Sans MS"/>
              <a:cs typeface="Comic Sans MS"/>
            </a:endParaRPr>
          </a:p>
          <a:p>
            <a:pPr marL="12700" marR="5080">
              <a:lnSpc>
                <a:spcPct val="101000"/>
              </a:lnSpc>
            </a:pPr>
            <a:r>
              <a:rPr lang="tr-TR" sz="2400" dirty="0">
                <a:latin typeface="Comic Sans MS"/>
                <a:cs typeface="Comic Sans MS"/>
              </a:rPr>
              <a:t>A </a:t>
            </a:r>
            <a:r>
              <a:rPr lang="tr-TR" sz="2400" spc="-5" dirty="0">
                <a:latin typeface="Comic Sans MS"/>
                <a:cs typeface="Comic Sans MS"/>
              </a:rPr>
              <a:t>noktasının (-) </a:t>
            </a:r>
            <a:r>
              <a:rPr lang="tr-TR" sz="2400" dirty="0">
                <a:latin typeface="Comic Sans MS"/>
                <a:cs typeface="Comic Sans MS"/>
              </a:rPr>
              <a:t>B </a:t>
            </a:r>
            <a:r>
              <a:rPr lang="tr-TR" sz="2400" spc="-5" dirty="0">
                <a:latin typeface="Comic Sans MS"/>
                <a:cs typeface="Comic Sans MS"/>
              </a:rPr>
              <a:t>noktasının </a:t>
            </a:r>
            <a:r>
              <a:rPr lang="tr-TR" sz="2400" dirty="0">
                <a:latin typeface="Comic Sans MS"/>
                <a:cs typeface="Comic Sans MS"/>
              </a:rPr>
              <a:t>(+) </a:t>
            </a:r>
            <a:r>
              <a:rPr lang="tr-TR" sz="2400" spc="-5" dirty="0">
                <a:latin typeface="Comic Sans MS"/>
                <a:cs typeface="Comic Sans MS"/>
              </a:rPr>
              <a:t>olduğunda ise kutup </a:t>
            </a:r>
            <a:r>
              <a:rPr lang="tr-TR" sz="2400" dirty="0">
                <a:latin typeface="Comic Sans MS"/>
                <a:cs typeface="Comic Sans MS"/>
              </a:rPr>
              <a:t>sargılarından ve  </a:t>
            </a:r>
            <a:r>
              <a:rPr lang="tr-TR" sz="2400" spc="-5" dirty="0" err="1">
                <a:latin typeface="Comic Sans MS"/>
                <a:cs typeface="Comic Sans MS"/>
              </a:rPr>
              <a:t>endüviden</a:t>
            </a:r>
            <a:r>
              <a:rPr lang="tr-TR" sz="2400" spc="-5" dirty="0">
                <a:latin typeface="Comic Sans MS"/>
                <a:cs typeface="Comic Sans MS"/>
              </a:rPr>
              <a:t> geçen akım yönleri de değişir (soldan sağa</a:t>
            </a:r>
            <a:r>
              <a:rPr lang="tr-TR" sz="2400" spc="80" dirty="0">
                <a:latin typeface="Comic Sans MS"/>
                <a:cs typeface="Comic Sans MS"/>
              </a:rPr>
              <a:t> </a:t>
            </a:r>
            <a:r>
              <a:rPr lang="tr-TR" sz="2400" spc="-5" dirty="0">
                <a:latin typeface="Comic Sans MS"/>
                <a:cs typeface="Comic Sans MS"/>
              </a:rPr>
              <a:t>doğru).</a:t>
            </a:r>
            <a:endParaRPr lang="tr-TR" sz="2400" dirty="0">
              <a:latin typeface="Comic Sans MS"/>
              <a:cs typeface="Comic Sans MS"/>
            </a:endParaRPr>
          </a:p>
          <a:p>
            <a:pPr marL="12700" marR="74295">
              <a:lnSpc>
                <a:spcPct val="100000"/>
              </a:lnSpc>
              <a:spcBef>
                <a:spcPts val="5"/>
              </a:spcBef>
            </a:pPr>
            <a:r>
              <a:rPr lang="tr-TR" sz="2400" spc="-5" dirty="0">
                <a:latin typeface="Comic Sans MS"/>
                <a:cs typeface="Comic Sans MS"/>
              </a:rPr>
              <a:t>"</a:t>
            </a:r>
            <a:r>
              <a:rPr lang="tr-TR" sz="2400" spc="-5" dirty="0">
                <a:solidFill>
                  <a:srgbClr val="0000FF"/>
                </a:solidFill>
                <a:latin typeface="Comic Sans MS"/>
                <a:cs typeface="Comic Sans MS"/>
              </a:rPr>
              <a:t>Hem kutupların yeri değiştirilip </a:t>
            </a:r>
            <a:r>
              <a:rPr lang="tr-TR" sz="2400" dirty="0">
                <a:solidFill>
                  <a:srgbClr val="0000FF"/>
                </a:solidFill>
                <a:latin typeface="Comic Sans MS"/>
                <a:cs typeface="Comic Sans MS"/>
              </a:rPr>
              <a:t>hem </a:t>
            </a:r>
            <a:r>
              <a:rPr lang="tr-TR" sz="2400" spc="-5" dirty="0">
                <a:solidFill>
                  <a:srgbClr val="0000FF"/>
                </a:solidFill>
                <a:latin typeface="Comic Sans MS"/>
                <a:cs typeface="Comic Sans MS"/>
              </a:rPr>
              <a:t>de </a:t>
            </a:r>
            <a:r>
              <a:rPr lang="tr-TR" sz="2400" spc="-5" dirty="0" err="1">
                <a:solidFill>
                  <a:srgbClr val="0000FF"/>
                </a:solidFill>
                <a:latin typeface="Comic Sans MS"/>
                <a:cs typeface="Comic Sans MS"/>
              </a:rPr>
              <a:t>endüvi</a:t>
            </a:r>
            <a:r>
              <a:rPr lang="tr-TR" sz="2400" spc="-5" dirty="0">
                <a:solidFill>
                  <a:srgbClr val="0000FF"/>
                </a:solidFill>
                <a:latin typeface="Comic Sans MS"/>
                <a:cs typeface="Comic Sans MS"/>
              </a:rPr>
              <a:t> sargılarından geçen  akım yönleri değiştirilirse </a:t>
            </a:r>
            <a:r>
              <a:rPr lang="tr-TR" sz="2400" spc="-5" dirty="0" err="1">
                <a:solidFill>
                  <a:srgbClr val="0000FF"/>
                </a:solidFill>
                <a:latin typeface="Comic Sans MS"/>
                <a:cs typeface="Comic Sans MS"/>
              </a:rPr>
              <a:t>endüvinin</a:t>
            </a:r>
            <a:r>
              <a:rPr lang="tr-TR" sz="2400" spc="-5" dirty="0">
                <a:solidFill>
                  <a:srgbClr val="0000FF"/>
                </a:solidFill>
                <a:latin typeface="Comic Sans MS"/>
                <a:cs typeface="Comic Sans MS"/>
              </a:rPr>
              <a:t> dönüş yönü</a:t>
            </a:r>
            <a:r>
              <a:rPr lang="tr-TR" sz="2400" spc="65" dirty="0">
                <a:solidFill>
                  <a:srgbClr val="0000FF"/>
                </a:solidFill>
                <a:latin typeface="Comic Sans MS"/>
                <a:cs typeface="Comic Sans MS"/>
              </a:rPr>
              <a:t> </a:t>
            </a:r>
            <a:r>
              <a:rPr lang="tr-TR" sz="2400" spc="-5" dirty="0">
                <a:solidFill>
                  <a:srgbClr val="0000FF"/>
                </a:solidFill>
                <a:latin typeface="Comic Sans MS"/>
                <a:cs typeface="Comic Sans MS"/>
              </a:rPr>
              <a:t>değişmez</a:t>
            </a:r>
            <a:r>
              <a:rPr lang="tr-TR" sz="2400" spc="-5" dirty="0">
                <a:latin typeface="Comic Sans MS"/>
                <a:cs typeface="Comic Sans MS"/>
              </a:rPr>
              <a:t>"</a:t>
            </a:r>
            <a:endParaRPr lang="tr-TR" sz="2400" dirty="0">
              <a:latin typeface="Comic Sans MS"/>
              <a:cs typeface="Comic Sans MS"/>
            </a:endParaRPr>
          </a:p>
          <a:p>
            <a:pPr marL="12700" marR="11430">
              <a:lnSpc>
                <a:spcPct val="100499"/>
              </a:lnSpc>
              <a:spcBef>
                <a:spcPts val="10"/>
              </a:spcBef>
            </a:pPr>
            <a:r>
              <a:rPr lang="tr-TR" sz="2400" spc="-5" dirty="0">
                <a:latin typeface="Comic Sans MS"/>
                <a:cs typeface="Comic Sans MS"/>
              </a:rPr>
              <a:t>prensibiyle </a:t>
            </a:r>
            <a:r>
              <a:rPr lang="tr-TR" sz="2400" dirty="0" err="1">
                <a:latin typeface="Comic Sans MS"/>
                <a:cs typeface="Comic Sans MS"/>
              </a:rPr>
              <a:t>endüvi</a:t>
            </a:r>
            <a:r>
              <a:rPr lang="tr-TR" sz="2400" dirty="0">
                <a:latin typeface="Comic Sans MS"/>
                <a:cs typeface="Comic Sans MS"/>
              </a:rPr>
              <a:t> </a:t>
            </a:r>
            <a:r>
              <a:rPr lang="tr-TR" sz="2400" spc="-5" dirty="0">
                <a:latin typeface="Comic Sans MS"/>
                <a:cs typeface="Comic Sans MS"/>
              </a:rPr>
              <a:t>dönüş yönü </a:t>
            </a:r>
            <a:r>
              <a:rPr lang="tr-TR" sz="2400" dirty="0">
                <a:latin typeface="Comic Sans MS"/>
                <a:cs typeface="Comic Sans MS"/>
              </a:rPr>
              <a:t>aynı </a:t>
            </a:r>
            <a:r>
              <a:rPr lang="tr-TR" sz="2400" spc="-5" dirty="0">
                <a:latin typeface="Comic Sans MS"/>
                <a:cs typeface="Comic Sans MS"/>
              </a:rPr>
              <a:t>şekilde sağdan sola doğrudur.  Böylece </a:t>
            </a:r>
            <a:r>
              <a:rPr lang="tr-TR" sz="2400" dirty="0">
                <a:latin typeface="Comic Sans MS"/>
                <a:cs typeface="Comic Sans MS"/>
              </a:rPr>
              <a:t>alternatif </a:t>
            </a:r>
            <a:r>
              <a:rPr lang="tr-TR" sz="2400" spc="-5" dirty="0">
                <a:latin typeface="Comic Sans MS"/>
                <a:cs typeface="Comic Sans MS"/>
              </a:rPr>
              <a:t>akımın pozitif </a:t>
            </a:r>
            <a:r>
              <a:rPr lang="tr-TR" sz="2400" dirty="0">
                <a:latin typeface="Comic Sans MS"/>
                <a:cs typeface="Comic Sans MS"/>
              </a:rPr>
              <a:t>ve </a:t>
            </a:r>
            <a:r>
              <a:rPr lang="tr-TR" sz="2400" spc="-5" dirty="0">
                <a:latin typeface="Comic Sans MS"/>
                <a:cs typeface="Comic Sans MS"/>
              </a:rPr>
              <a:t>negatif </a:t>
            </a:r>
            <a:r>
              <a:rPr lang="tr-TR" sz="2400" dirty="0">
                <a:latin typeface="Comic Sans MS"/>
                <a:cs typeface="Comic Sans MS"/>
              </a:rPr>
              <a:t>yarım </a:t>
            </a:r>
            <a:r>
              <a:rPr lang="tr-TR" sz="2400" spc="-5" dirty="0">
                <a:latin typeface="Comic Sans MS"/>
                <a:cs typeface="Comic Sans MS"/>
              </a:rPr>
              <a:t>periyotlarında  kolektör </a:t>
            </a:r>
            <a:r>
              <a:rPr lang="tr-TR" sz="2400" dirty="0">
                <a:latin typeface="Comic Sans MS"/>
                <a:cs typeface="Comic Sans MS"/>
              </a:rPr>
              <a:t>ve fırça yardımıyla </a:t>
            </a:r>
            <a:r>
              <a:rPr lang="tr-TR" sz="2400" spc="-5" dirty="0">
                <a:latin typeface="Comic Sans MS"/>
                <a:cs typeface="Comic Sans MS"/>
              </a:rPr>
              <a:t>kutuplardan geçen akım yönleri  değiştiği anda </a:t>
            </a:r>
            <a:r>
              <a:rPr lang="tr-TR" sz="2400" spc="-5" dirty="0" err="1">
                <a:latin typeface="Comic Sans MS"/>
                <a:cs typeface="Comic Sans MS"/>
              </a:rPr>
              <a:t>endüviden</a:t>
            </a:r>
            <a:r>
              <a:rPr lang="tr-TR" sz="2400" spc="-5" dirty="0">
                <a:latin typeface="Comic Sans MS"/>
                <a:cs typeface="Comic Sans MS"/>
              </a:rPr>
              <a:t> geçen akım yönünde değişmesi sağlanmakta  </a:t>
            </a:r>
            <a:r>
              <a:rPr lang="tr-TR" sz="2400" dirty="0">
                <a:latin typeface="Comic Sans MS"/>
                <a:cs typeface="Comic Sans MS"/>
              </a:rPr>
              <a:t>ve </a:t>
            </a:r>
            <a:r>
              <a:rPr lang="tr-TR" sz="2400" spc="-5" dirty="0">
                <a:latin typeface="Comic Sans MS"/>
                <a:cs typeface="Comic Sans MS"/>
              </a:rPr>
              <a:t>motorun bir </a:t>
            </a:r>
            <a:r>
              <a:rPr lang="tr-TR" sz="2400" dirty="0">
                <a:latin typeface="Comic Sans MS"/>
                <a:cs typeface="Comic Sans MS"/>
              </a:rPr>
              <a:t>yönde </a:t>
            </a:r>
            <a:r>
              <a:rPr lang="tr-TR" sz="2400" spc="-5" dirty="0">
                <a:latin typeface="Comic Sans MS"/>
                <a:cs typeface="Comic Sans MS"/>
              </a:rPr>
              <a:t>sürekli dönmesi</a:t>
            </a:r>
            <a:r>
              <a:rPr lang="tr-TR" sz="2400" spc="40" dirty="0">
                <a:latin typeface="Comic Sans MS"/>
                <a:cs typeface="Comic Sans MS"/>
              </a:rPr>
              <a:t> </a:t>
            </a:r>
            <a:r>
              <a:rPr lang="tr-TR" sz="2400" spc="-5" dirty="0">
                <a:latin typeface="Comic Sans MS"/>
                <a:cs typeface="Comic Sans MS"/>
              </a:rPr>
              <a:t>sağlanmaktadır.</a:t>
            </a:r>
            <a:endParaRPr lang="tr-TR" sz="2400" dirty="0">
              <a:latin typeface="Comic Sans MS"/>
              <a:cs typeface="Comic Sans MS"/>
            </a:endParaRPr>
          </a:p>
          <a:p>
            <a:pPr marL="12700">
              <a:lnSpc>
                <a:spcPts val="1495"/>
              </a:lnSpc>
              <a:spcBef>
                <a:spcPts val="590"/>
              </a:spcBef>
            </a:pPr>
            <a:r>
              <a:rPr lang="tr-TR" sz="2400" b="1" spc="-10" dirty="0">
                <a:solidFill>
                  <a:srgbClr val="CC0000"/>
                </a:solidFill>
                <a:latin typeface="Comic Sans MS"/>
                <a:cs typeface="Comic Sans MS"/>
              </a:rPr>
              <a:t>Devir Yönünün</a:t>
            </a:r>
            <a:r>
              <a:rPr lang="tr-TR" sz="2400" b="1" spc="-15" dirty="0">
                <a:solidFill>
                  <a:srgbClr val="CC0000"/>
                </a:solidFill>
                <a:latin typeface="Comic Sans MS"/>
                <a:cs typeface="Comic Sans MS"/>
              </a:rPr>
              <a:t> </a:t>
            </a:r>
            <a:r>
              <a:rPr lang="tr-TR" sz="2400" b="1" spc="-10" dirty="0">
                <a:solidFill>
                  <a:srgbClr val="CC0000"/>
                </a:solidFill>
                <a:latin typeface="Comic Sans MS"/>
                <a:cs typeface="Comic Sans MS"/>
              </a:rPr>
              <a:t>Değiştirilmesi</a:t>
            </a:r>
            <a:endParaRPr lang="tr-TR" sz="2400" dirty="0">
              <a:latin typeface="Comic Sans MS"/>
              <a:cs typeface="Comic Sans MS"/>
            </a:endParaRPr>
          </a:p>
          <a:p>
            <a:pPr marL="12700" marR="454025">
              <a:lnSpc>
                <a:spcPts val="1490"/>
              </a:lnSpc>
              <a:spcBef>
                <a:spcPts val="55"/>
              </a:spcBef>
            </a:pPr>
            <a:r>
              <a:rPr lang="tr-TR" sz="2400" spc="-10" dirty="0">
                <a:latin typeface="Comic Sans MS"/>
                <a:cs typeface="Comic Sans MS"/>
              </a:rPr>
              <a:t>Üniversal motorların devir yönünün değiştirilmesinde </a:t>
            </a:r>
            <a:r>
              <a:rPr lang="tr-TR" sz="2400" spc="-5" dirty="0">
                <a:latin typeface="Comic Sans MS"/>
                <a:cs typeface="Comic Sans MS"/>
              </a:rPr>
              <a:t>iki </a:t>
            </a:r>
            <a:r>
              <a:rPr lang="tr-TR" sz="2400" spc="-10" dirty="0">
                <a:latin typeface="Comic Sans MS"/>
                <a:cs typeface="Comic Sans MS"/>
              </a:rPr>
              <a:t>metot kullanılır:  l-</a:t>
            </a:r>
            <a:r>
              <a:rPr lang="tr-TR" sz="2400" spc="-10" dirty="0" err="1">
                <a:latin typeface="Comic Sans MS"/>
                <a:cs typeface="Comic Sans MS"/>
              </a:rPr>
              <a:t>Endüvi</a:t>
            </a:r>
            <a:r>
              <a:rPr lang="tr-TR" sz="2400" spc="-10" dirty="0">
                <a:latin typeface="Comic Sans MS"/>
                <a:cs typeface="Comic Sans MS"/>
              </a:rPr>
              <a:t> sargılarının uçlarını yer değiştirerek</a:t>
            </a:r>
            <a:endParaRPr lang="tr-TR" sz="2400" dirty="0">
              <a:latin typeface="Comic Sans MS"/>
              <a:cs typeface="Comic Sans MS"/>
            </a:endParaRPr>
          </a:p>
          <a:p>
            <a:pPr marL="12700">
              <a:lnSpc>
                <a:spcPts val="1445"/>
              </a:lnSpc>
            </a:pPr>
            <a:r>
              <a:rPr lang="tr-TR" sz="2400" spc="-10" dirty="0">
                <a:latin typeface="Comic Sans MS"/>
                <a:cs typeface="Comic Sans MS"/>
              </a:rPr>
              <a:t>2-Endüktör sargılarının uçlarını yer</a:t>
            </a:r>
            <a:r>
              <a:rPr lang="tr-TR" sz="2400" spc="15" dirty="0">
                <a:latin typeface="Comic Sans MS"/>
                <a:cs typeface="Comic Sans MS"/>
              </a:rPr>
              <a:t> </a:t>
            </a:r>
            <a:r>
              <a:rPr lang="tr-TR" sz="2400" spc="-10" dirty="0">
                <a:latin typeface="Comic Sans MS"/>
                <a:cs typeface="Comic Sans MS"/>
              </a:rPr>
              <a:t>değiştirerek</a:t>
            </a:r>
            <a:endParaRPr lang="tr-TR" sz="2400" dirty="0">
              <a:latin typeface="Comic Sans MS"/>
              <a:cs typeface="Comic Sans MS"/>
            </a:endParaRPr>
          </a:p>
          <a:p>
            <a:pPr marL="12700" marR="155575">
              <a:lnSpc>
                <a:spcPts val="1490"/>
              </a:lnSpc>
              <a:spcBef>
                <a:spcPts val="55"/>
              </a:spcBef>
            </a:pPr>
            <a:r>
              <a:rPr lang="tr-TR" sz="2400" spc="-10" dirty="0">
                <a:latin typeface="Comic Sans MS"/>
                <a:cs typeface="Comic Sans MS"/>
              </a:rPr>
              <a:t>Ancak her ikisini de </a:t>
            </a:r>
            <a:r>
              <a:rPr lang="tr-TR" sz="2400" spc="-5" dirty="0">
                <a:latin typeface="Comic Sans MS"/>
                <a:cs typeface="Comic Sans MS"/>
              </a:rPr>
              <a:t>aynı </a:t>
            </a:r>
            <a:r>
              <a:rPr lang="tr-TR" sz="2400" spc="-10" dirty="0">
                <a:latin typeface="Comic Sans MS"/>
                <a:cs typeface="Comic Sans MS"/>
              </a:rPr>
              <a:t>anda değiştirdiğimiz zaman üniversal motorun devir  </a:t>
            </a:r>
            <a:r>
              <a:rPr lang="tr-TR" sz="2400" spc="-5" dirty="0">
                <a:latin typeface="Comic Sans MS"/>
                <a:cs typeface="Comic Sans MS"/>
              </a:rPr>
              <a:t>yönü</a:t>
            </a:r>
            <a:r>
              <a:rPr lang="tr-TR" sz="2400" spc="-10" dirty="0">
                <a:latin typeface="Comic Sans MS"/>
                <a:cs typeface="Comic Sans MS"/>
              </a:rPr>
              <a:t> değişmez.</a:t>
            </a:r>
            <a:endParaRPr lang="tr-TR" sz="2400" dirty="0">
              <a:latin typeface="Comic Sans MS"/>
              <a:cs typeface="Comic Sans MS"/>
            </a:endParaRP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213355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hlinkClick r:id="rId2"/>
              </a:rPr>
              <a:t>http://www.ozersenyurt.net/dersler/elkmot/ELK_MOT_SUR_01.pdf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24622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NMYO Tema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MYO Tema" id="{3109E6BF-E65E-4E6F-9D13-38F18A5C6AAF}" vid="{35E7D8A0-46EF-400C-AC50-393CE5D6308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NMYO Tema</Template>
  <TotalTime>22</TotalTime>
  <Words>485</Words>
  <Application>Microsoft Office PowerPoint</Application>
  <PresentationFormat>Geniş ekran</PresentationFormat>
  <Paragraphs>41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Calibri</vt:lpstr>
      <vt:lpstr>Comic Sans MS</vt:lpstr>
      <vt:lpstr>Times New Roman</vt:lpstr>
      <vt:lpstr>NMYO Tema</vt:lpstr>
      <vt:lpstr>PowerPoint Sunusu</vt:lpstr>
      <vt:lpstr>UNIVERSAL MOTORLAR</vt:lpstr>
      <vt:lpstr>PowerPoint Sunusu</vt:lpstr>
      <vt:lpstr>PowerPoint Sunusu</vt:lpstr>
      <vt:lpstr>PowerPoint Sunusu</vt:lpstr>
      <vt:lpstr>PowerPoint Sunusu</vt:lpstr>
      <vt:lpstr>PowerPoint Sunusu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Windows Kullanıcısı</cp:lastModifiedBy>
  <cp:revision>6</cp:revision>
  <dcterms:created xsi:type="dcterms:W3CDTF">2020-01-28T19:32:52Z</dcterms:created>
  <dcterms:modified xsi:type="dcterms:W3CDTF">2020-01-29T08:08:05Z</dcterms:modified>
</cp:coreProperties>
</file>