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2/17/2020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23A1CC3-2375-41D4-9E03-427CAF2A4C1A}" type="datetimeFigureOut">
              <a:rPr lang="en-US" dirty="0"/>
              <a:t>2/17/2020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FF16868-8199-4C2C-A5B1-63AEE139F88E}" type="datetimeFigureOut">
              <a:rPr lang="en-US" dirty="0"/>
              <a:t>2/17/2020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AD9FF7F-6988-44CC-821B-644E70CD2F73}" type="datetimeFigureOut">
              <a:rPr lang="en-US" dirty="0"/>
              <a:t>2/17/2020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12C299-16B2-4475-990D-751901EACC14}" type="datetimeFigureOut">
              <a:rPr lang="en-US" dirty="0"/>
              <a:t>2/17/2020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2/17/2020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2/17/2020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2/17/2020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2/17/2020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2/17/2020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34E6425-0181-43F2-84FC-787E803FD2F8}" type="datetimeFigureOut">
              <a:rPr lang="en-US" dirty="0"/>
              <a:t>2/17/2020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2/17/2020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2/17/2020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2/17/2020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2/17/2020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6E86A4C-8E40-4F87-A4F0-01A0687C5742}" type="datetimeFigureOut">
              <a:rPr lang="en-US" dirty="0"/>
              <a:t>2/17/2020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5E72C73-2D91-4E12-BA25-F0AA0C03599B}" type="datetimeFigureOut">
              <a:rPr lang="en-US" dirty="0"/>
              <a:t>2/17/2020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2/17/2020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BİLGİNİN ORGANİZASYONUNA GİRİŞ</a:t>
            </a:r>
            <a:endParaRPr lang="en-US" dirty="0"/>
          </a:p>
        </p:txBody>
      </p:sp>
      <p:sp>
        <p:nvSpPr>
          <p:cNvPr id="3" name="Alt Başlık 2"/>
          <p:cNvSpPr>
            <a:spLocks noGrp="1"/>
          </p:cNvSpPr>
          <p:nvPr>
            <p:ph type="subTitle" idx="1"/>
          </p:nvPr>
        </p:nvSpPr>
        <p:spPr/>
        <p:txBody>
          <a:bodyPr>
            <a:normAutofit/>
          </a:bodyPr>
          <a:lstStyle/>
          <a:p>
            <a:r>
              <a:rPr lang="tr-TR" sz="4000" dirty="0" smtClean="0"/>
              <a:t>Kavramlar</a:t>
            </a:r>
            <a:endParaRPr lang="en-US" sz="4000" dirty="0"/>
          </a:p>
        </p:txBody>
      </p:sp>
    </p:spTree>
    <p:extLst>
      <p:ext uri="{BB962C8B-B14F-4D97-AF65-F5344CB8AC3E}">
        <p14:creationId xmlns:p14="http://schemas.microsoft.com/office/powerpoint/2010/main" val="1914951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KÜTÜPHANE</a:t>
            </a:r>
            <a:endParaRPr lang="en-US" dirty="0"/>
          </a:p>
        </p:txBody>
      </p:sp>
      <p:sp>
        <p:nvSpPr>
          <p:cNvPr id="3" name="İçerik Yer Tutucusu 2"/>
          <p:cNvSpPr>
            <a:spLocks noGrp="1"/>
          </p:cNvSpPr>
          <p:nvPr>
            <p:ph idx="1"/>
          </p:nvPr>
        </p:nvSpPr>
        <p:spPr>
          <a:xfrm>
            <a:off x="1059874" y="2421082"/>
            <a:ext cx="10131136" cy="4125191"/>
          </a:xfrm>
        </p:spPr>
        <p:txBody>
          <a:bodyPr>
            <a:normAutofit fontScale="92500" lnSpcReduction="20000"/>
          </a:bodyPr>
          <a:lstStyle/>
          <a:p>
            <a:pPr marL="0" indent="0" algn="just">
              <a:lnSpc>
                <a:spcPct val="150000"/>
              </a:lnSpc>
              <a:buNone/>
            </a:pPr>
            <a:r>
              <a:rPr lang="tr-TR" dirty="0" smtClean="0"/>
              <a:t>	Arapça </a:t>
            </a:r>
            <a:r>
              <a:rPr lang="tr-TR" dirty="0"/>
              <a:t>ve Farsça iki kelimenin birleşiminden oluşan kütüphane kitaplar (</a:t>
            </a:r>
            <a:r>
              <a:rPr lang="tr-TR" dirty="0" err="1"/>
              <a:t>kütüp</a:t>
            </a:r>
            <a:r>
              <a:rPr lang="tr-TR" dirty="0"/>
              <a:t>) evi (hane) anlamına gelmektedir. Bilgi, düşünce ve sanat ürünlerinin kaydedildiği materyallerin toplandığı, düzenlendiği ve yararlanmaya sunulduğu </a:t>
            </a:r>
            <a:r>
              <a:rPr lang="tr-TR" dirty="0" smtClean="0"/>
              <a:t>kurumlardır.</a:t>
            </a:r>
          </a:p>
          <a:p>
            <a:pPr marL="0" indent="0" algn="just">
              <a:lnSpc>
                <a:spcPct val="150000"/>
              </a:lnSpc>
              <a:buNone/>
            </a:pPr>
            <a:r>
              <a:rPr lang="tr-TR" b="1" dirty="0"/>
              <a:t>	</a:t>
            </a:r>
            <a:r>
              <a:rPr lang="tr-TR" b="1" dirty="0" smtClean="0"/>
              <a:t>Kütüphaneler</a:t>
            </a:r>
            <a:r>
              <a:rPr lang="tr-TR" dirty="0"/>
              <a:t>, kamu kurumları tarafından, özel kurumlar tarafından ya da bireysel olarak kurulabilen ve desteklenebilen; belli bir sisteme göre düzenlenen bilgi ve bilgi kaynaklarının toplandığı, çeşitli hizmetlerle okuyucuların ve araştırmacıların yararlanması için sunulan yerlerdir. Kütüphanelerin ortak kullanım için yararlı materyallerin toplandığı yerler olduğunu söylemek doğru olacaktır. </a:t>
            </a:r>
            <a:endParaRPr lang="tr-TR" dirty="0" smtClean="0"/>
          </a:p>
          <a:p>
            <a:pPr marL="0" indent="0" algn="just">
              <a:lnSpc>
                <a:spcPct val="150000"/>
              </a:lnSpc>
              <a:buNone/>
            </a:pPr>
            <a:r>
              <a:rPr lang="tr-TR" b="1" dirty="0"/>
              <a:t>	</a:t>
            </a:r>
            <a:r>
              <a:rPr lang="tr-TR" b="1" dirty="0" smtClean="0"/>
              <a:t>Amacı</a:t>
            </a:r>
            <a:r>
              <a:rPr lang="tr-TR" dirty="0"/>
              <a:t>; hizmet ettiği toplumun bilgi gereksinimini karşılamak, araştırma için gerekli bilgileri sağlamak veya boş zamanlarını değerlendirmek isteyenler için gerekli materyalleri hizmete </a:t>
            </a:r>
            <a:r>
              <a:rPr lang="tr-TR" dirty="0" smtClean="0"/>
              <a:t>sunmaktır</a:t>
            </a:r>
            <a:r>
              <a:rPr lang="tr-TR" dirty="0"/>
              <a:t>.</a:t>
            </a:r>
            <a:endParaRPr lang="en-US" dirty="0"/>
          </a:p>
        </p:txBody>
      </p:sp>
    </p:spTree>
    <p:extLst>
      <p:ext uri="{BB962C8B-B14F-4D97-AF65-F5344CB8AC3E}">
        <p14:creationId xmlns:p14="http://schemas.microsoft.com/office/powerpoint/2010/main" val="3649054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Kaynaklarının Düzenlenmesi</a:t>
            </a:r>
            <a:endParaRPr lang="en-US" dirty="0"/>
          </a:p>
        </p:txBody>
      </p:sp>
      <p:sp>
        <p:nvSpPr>
          <p:cNvPr id="3" name="İçerik Yer Tutucusu 2"/>
          <p:cNvSpPr>
            <a:spLocks noGrp="1"/>
          </p:cNvSpPr>
          <p:nvPr>
            <p:ph idx="1"/>
          </p:nvPr>
        </p:nvSpPr>
        <p:spPr>
          <a:xfrm>
            <a:off x="966355" y="2603500"/>
            <a:ext cx="10235045" cy="3870036"/>
          </a:xfrm>
        </p:spPr>
        <p:txBody>
          <a:bodyPr>
            <a:normAutofit lnSpcReduction="10000"/>
          </a:bodyPr>
          <a:lstStyle/>
          <a:p>
            <a:pPr marL="0" indent="0" algn="just">
              <a:lnSpc>
                <a:spcPct val="150000"/>
              </a:lnSpc>
              <a:buNone/>
            </a:pPr>
            <a:r>
              <a:rPr lang="tr-TR" dirty="0" smtClean="0"/>
              <a:t>	Bir </a:t>
            </a:r>
            <a:r>
              <a:rPr lang="tr-TR" dirty="0"/>
              <a:t>kütüphane dermesinde kitaplar, süreli yayınlar (dergiler, gazeteler vs.), veri tabanları, elektronik yayınlar, görsel-işitsel materyaller (plaklar, ses kayıtları, filmler, video kayıtları, pullar, posterler) gibi basılı ve basılı olmayan bilgi taşıyıcıları yer almaktadır.</a:t>
            </a:r>
            <a:endParaRPr lang="en-US" dirty="0"/>
          </a:p>
          <a:p>
            <a:pPr marL="0" indent="0" algn="just">
              <a:lnSpc>
                <a:spcPct val="150000"/>
              </a:lnSpc>
              <a:buNone/>
            </a:pPr>
            <a:r>
              <a:rPr lang="tr-TR" dirty="0" smtClean="0"/>
              <a:t>	Kütüphaneler </a:t>
            </a:r>
            <a:r>
              <a:rPr lang="tr-TR" dirty="0"/>
              <a:t>dermelerini satın alma, değişim, bağış ve derleme yolu ile oluşturmaktadırlar. Değişik yollardan zenginleştirilen kütüphane dermesini hizmete sunabilmek için dermedeki eserlerin kütüphane raflarında belli bir düzene göre yerleştirilmeleri gerekir. Kütüphane dermesinin bu şekilde düzenlenmesine </a:t>
            </a:r>
            <a:r>
              <a:rPr lang="tr-TR" b="1" dirty="0"/>
              <a:t>sınıflama</a:t>
            </a:r>
            <a:r>
              <a:rPr lang="tr-TR" dirty="0"/>
              <a:t> denilmektedir. Sınıflama aynı konudaki ya da birbirine yakın konulardaki eserlerin bir araya getirilmelerini sağlar</a:t>
            </a:r>
            <a:r>
              <a:rPr lang="tr-TR" dirty="0" smtClean="0"/>
              <a:t>.</a:t>
            </a:r>
            <a:endParaRPr lang="en-US" dirty="0"/>
          </a:p>
        </p:txBody>
      </p:sp>
    </p:spTree>
    <p:extLst>
      <p:ext uri="{BB962C8B-B14F-4D97-AF65-F5344CB8AC3E}">
        <p14:creationId xmlns:p14="http://schemas.microsoft.com/office/powerpoint/2010/main" val="1897138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Kavramlar</a:t>
            </a:r>
            <a:endParaRPr lang="en-US" dirty="0"/>
          </a:p>
        </p:txBody>
      </p:sp>
      <p:sp>
        <p:nvSpPr>
          <p:cNvPr id="3" name="İçerik Yer Tutucusu 2"/>
          <p:cNvSpPr>
            <a:spLocks noGrp="1"/>
          </p:cNvSpPr>
          <p:nvPr>
            <p:ph idx="1"/>
          </p:nvPr>
        </p:nvSpPr>
        <p:spPr>
          <a:xfrm>
            <a:off x="1154954" y="2400301"/>
            <a:ext cx="9506119" cy="3917372"/>
          </a:xfrm>
        </p:spPr>
        <p:txBody>
          <a:bodyPr>
            <a:normAutofit fontScale="92500"/>
          </a:bodyPr>
          <a:lstStyle/>
          <a:p>
            <a:pPr marL="0" indent="0" algn="just">
              <a:lnSpc>
                <a:spcPct val="150000"/>
              </a:lnSpc>
              <a:buNone/>
            </a:pPr>
            <a:r>
              <a:rPr lang="tr-TR" b="1" dirty="0" smtClean="0"/>
              <a:t>	Katalog</a:t>
            </a:r>
            <a:r>
              <a:rPr lang="tr-TR" dirty="0"/>
              <a:t>, kütüphane dermesini oluşturan eserlerin belli bir plana göre hazırlanmış listesi olarak tanımlanabilir. Ancak basit bir liste değil, birkaç görevi birden yerine getirecek biçimde oluşturulan oldukça karmaşık bir listedir. Bu görevlerin en önemlileri:</a:t>
            </a:r>
            <a:endParaRPr lang="en-US" dirty="0"/>
          </a:p>
          <a:p>
            <a:pPr lvl="0" algn="just">
              <a:lnSpc>
                <a:spcPct val="150000"/>
              </a:lnSpc>
            </a:pPr>
            <a:r>
              <a:rPr lang="tr-TR" dirty="0"/>
              <a:t>Kütüphane koleksiyonundaki her eseri, belli başlı özelliklerini kaydederek nitelemek, böylece onu benzer nitelik gösteren başka eserlerden ayırmaya yardımcı olmak,</a:t>
            </a:r>
            <a:endParaRPr lang="en-US" dirty="0"/>
          </a:p>
          <a:p>
            <a:pPr lvl="0" algn="just">
              <a:lnSpc>
                <a:spcPct val="150000"/>
              </a:lnSpc>
            </a:pPr>
            <a:r>
              <a:rPr lang="tr-TR" dirty="0"/>
              <a:t>Aranılan esere yazarı, eser adı, konu veya konuları gibi değişik niteliklerine dayanılarak yaklaşımı sağlamak,</a:t>
            </a:r>
            <a:endParaRPr lang="en-US" dirty="0"/>
          </a:p>
          <a:p>
            <a:pPr lvl="0" algn="just">
              <a:lnSpc>
                <a:spcPct val="150000"/>
              </a:lnSpc>
            </a:pPr>
            <a:r>
              <a:rPr lang="tr-TR" dirty="0"/>
              <a:t>O eserin kütüphanedeki yerini göstermek, böylece ona ulaşılmasını kolaylaştırmak.</a:t>
            </a:r>
            <a:endParaRPr lang="en-US" dirty="0"/>
          </a:p>
        </p:txBody>
      </p:sp>
    </p:spTree>
    <p:extLst>
      <p:ext uri="{BB962C8B-B14F-4D97-AF65-F5344CB8AC3E}">
        <p14:creationId xmlns:p14="http://schemas.microsoft.com/office/powerpoint/2010/main" val="2081931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Kavramlar</a:t>
            </a:r>
            <a:endParaRPr lang="en-US" dirty="0"/>
          </a:p>
        </p:txBody>
      </p:sp>
      <p:sp>
        <p:nvSpPr>
          <p:cNvPr id="3" name="İçerik Yer Tutucusu 2"/>
          <p:cNvSpPr>
            <a:spLocks noGrp="1"/>
          </p:cNvSpPr>
          <p:nvPr>
            <p:ph idx="1"/>
          </p:nvPr>
        </p:nvSpPr>
        <p:spPr/>
        <p:txBody>
          <a:bodyPr/>
          <a:lstStyle/>
          <a:p>
            <a:r>
              <a:rPr lang="tr-TR" b="1" dirty="0"/>
              <a:t>Kütüphane:</a:t>
            </a:r>
            <a:r>
              <a:rPr lang="tr-TR" dirty="0"/>
              <a:t> Belgelerin toplandığı, korunduğu ve özellikle yararlanılmaya sunulduğu kurumdur.</a:t>
            </a:r>
            <a:endParaRPr lang="en-US" dirty="0"/>
          </a:p>
          <a:p>
            <a:r>
              <a:rPr lang="tr-TR" b="1" dirty="0"/>
              <a:t>Kütüphaneci:</a:t>
            </a:r>
            <a:r>
              <a:rPr lang="tr-TR" dirty="0"/>
              <a:t> Kültüre, sanata, tarihe, toplumsal sanata, teknolojiye bakarak bir noktada birleştiren kişidir.</a:t>
            </a:r>
            <a:endParaRPr lang="en-US" dirty="0"/>
          </a:p>
          <a:p>
            <a:r>
              <a:rPr lang="tr-TR" b="1" dirty="0"/>
              <a:t>Bilginin Ana Kaynağı:</a:t>
            </a:r>
            <a:r>
              <a:rPr lang="tr-TR" dirty="0"/>
              <a:t> Bir yapıta ilişkin niteleme bilgilerinin bir arada bulunduğu yerdir. Bu kaynak materyal türlerine göre farklılıklar gösterir. Kitaplar yazmalar, basılı müzik eserleri ve süreli yayınlar için bilginin ana kaynağı iç kapaktır. </a:t>
            </a:r>
            <a:r>
              <a:rPr lang="tr-TR" dirty="0" err="1"/>
              <a:t>Mikroform</a:t>
            </a:r>
            <a:r>
              <a:rPr lang="tr-TR" dirty="0"/>
              <a:t> mikrofilmlerde </a:t>
            </a:r>
            <a:r>
              <a:rPr lang="tr-TR" dirty="0" err="1"/>
              <a:t>eseradı</a:t>
            </a:r>
            <a:r>
              <a:rPr lang="tr-TR" dirty="0"/>
              <a:t> karesidir. Ses kayıtlarında kesitler, plak, etiket bazen de esere eklenen bir kapak bilginin ana kaynağıdır</a:t>
            </a:r>
            <a:r>
              <a:rPr lang="tr-TR" dirty="0" smtClean="0"/>
              <a:t>.</a:t>
            </a:r>
            <a:endParaRPr lang="en-US" dirty="0"/>
          </a:p>
        </p:txBody>
      </p:sp>
    </p:spTree>
    <p:extLst>
      <p:ext uri="{BB962C8B-B14F-4D97-AF65-F5344CB8AC3E}">
        <p14:creationId xmlns:p14="http://schemas.microsoft.com/office/powerpoint/2010/main" val="1557766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Kavramlar</a:t>
            </a:r>
            <a:endParaRPr lang="en-US" dirty="0"/>
          </a:p>
        </p:txBody>
      </p:sp>
      <p:sp>
        <p:nvSpPr>
          <p:cNvPr id="3" name="İçerik Yer Tutucusu 2"/>
          <p:cNvSpPr>
            <a:spLocks noGrp="1"/>
          </p:cNvSpPr>
          <p:nvPr>
            <p:ph idx="1"/>
          </p:nvPr>
        </p:nvSpPr>
        <p:spPr>
          <a:xfrm>
            <a:off x="1154954" y="2603499"/>
            <a:ext cx="9817846" cy="3828473"/>
          </a:xfrm>
        </p:spPr>
        <p:txBody>
          <a:bodyPr>
            <a:normAutofit fontScale="92500" lnSpcReduction="10000"/>
          </a:bodyPr>
          <a:lstStyle/>
          <a:p>
            <a:pPr marL="0" indent="0" algn="just">
              <a:lnSpc>
                <a:spcPct val="150000"/>
              </a:lnSpc>
              <a:buNone/>
            </a:pPr>
            <a:r>
              <a:rPr lang="tr-TR" dirty="0" smtClean="0"/>
              <a:t>	Kartografik </a:t>
            </a:r>
            <a:r>
              <a:rPr lang="tr-TR" dirty="0"/>
              <a:t>ve grafik materyaller ve üç boyutlu nesneler için bilginin ana kaynağı bu yapıtlara eklenmiş ve etiket ve objenin kendisidir. Bazen yapıtlarda bilginin ana kaynağı eksik olabilir. Böyle durumlar karşısında alternatif kurallar geliştirilmiştir. Ancak genellikle bilginin ana kaynağı en tam bilgiyi verir.</a:t>
            </a:r>
            <a:endParaRPr lang="en-US" dirty="0"/>
          </a:p>
          <a:p>
            <a:pPr algn="just">
              <a:lnSpc>
                <a:spcPct val="150000"/>
              </a:lnSpc>
            </a:pPr>
            <a:r>
              <a:rPr lang="tr-TR" b="1" dirty="0"/>
              <a:t>NOT</a:t>
            </a:r>
            <a:r>
              <a:rPr lang="tr-TR" dirty="0"/>
              <a:t>: Eser, yapıt, kaynak, bilgi kaynağı bazen aynı anlama gelebilmektedir.</a:t>
            </a:r>
            <a:endParaRPr lang="en-US" dirty="0"/>
          </a:p>
          <a:p>
            <a:pPr marL="0" indent="0" algn="just">
              <a:lnSpc>
                <a:spcPct val="150000"/>
              </a:lnSpc>
              <a:buNone/>
            </a:pPr>
            <a:r>
              <a:rPr lang="tr-TR" dirty="0" smtClean="0"/>
              <a:t>	Fişin </a:t>
            </a:r>
            <a:r>
              <a:rPr lang="tr-TR" dirty="0"/>
              <a:t>gövdesine kaydedilen bilgilerden eser adı ve sorumluluk bildirimi bilgileri için ana kaynak eserin iç kapağı, basım ve yayım alanları için ara kapak, iç kapak, iç kapaktan önceki sayfa ve iç kapağın arkasıdır. Öteki bilgiler eserden veya eser dışı bir kaynaktan alınabilir. Bilginin ana kaynağından alınmayan bilgiler köşeli parantezler içinde verilir</a:t>
            </a:r>
            <a:r>
              <a:rPr lang="tr-TR" dirty="0" smtClean="0"/>
              <a:t>.</a:t>
            </a:r>
            <a:endParaRPr lang="en-US" dirty="0"/>
          </a:p>
        </p:txBody>
      </p:sp>
    </p:spTree>
    <p:extLst>
      <p:ext uri="{BB962C8B-B14F-4D97-AF65-F5344CB8AC3E}">
        <p14:creationId xmlns:p14="http://schemas.microsoft.com/office/powerpoint/2010/main" val="3137055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a:t>
            </a:r>
            <a:endParaRPr lang="en-US" dirty="0"/>
          </a:p>
        </p:txBody>
      </p:sp>
      <p:sp>
        <p:nvSpPr>
          <p:cNvPr id="3" name="İçerik Yer Tutucusu 2"/>
          <p:cNvSpPr>
            <a:spLocks noGrp="1"/>
          </p:cNvSpPr>
          <p:nvPr>
            <p:ph idx="1"/>
          </p:nvPr>
        </p:nvSpPr>
        <p:spPr>
          <a:xfrm>
            <a:off x="623456" y="2265218"/>
            <a:ext cx="10796154" cy="4270664"/>
          </a:xfrm>
        </p:spPr>
        <p:txBody>
          <a:bodyPr>
            <a:noAutofit/>
          </a:bodyPr>
          <a:lstStyle/>
          <a:p>
            <a:pPr marL="0" indent="0" algn="just">
              <a:lnSpc>
                <a:spcPct val="160000"/>
              </a:lnSpc>
              <a:buNone/>
            </a:pPr>
            <a:r>
              <a:rPr lang="tr-TR" sz="1600" b="1" dirty="0" smtClean="0"/>
              <a:t>	Katalog</a:t>
            </a:r>
            <a:r>
              <a:rPr lang="tr-TR" sz="1600" b="1" dirty="0"/>
              <a:t>:</a:t>
            </a:r>
            <a:r>
              <a:rPr lang="tr-TR" sz="1600" dirty="0"/>
              <a:t> Kütüphane ya da bilgi merkezindeki eserlere ait tanıtıcı bilgilerin önceden saptanan kurallara göre kaydedilmesine denir.</a:t>
            </a:r>
            <a:endParaRPr lang="en-US" sz="1600" dirty="0"/>
          </a:p>
          <a:p>
            <a:pPr marL="0" indent="0" algn="just">
              <a:lnSpc>
                <a:spcPct val="160000"/>
              </a:lnSpc>
              <a:buNone/>
            </a:pPr>
            <a:r>
              <a:rPr lang="tr-TR" sz="1600" b="1" dirty="0" smtClean="0"/>
              <a:t>	Kataloglama</a:t>
            </a:r>
            <a:r>
              <a:rPr lang="tr-TR" sz="1600" b="1" dirty="0"/>
              <a:t>:</a:t>
            </a:r>
            <a:r>
              <a:rPr lang="tr-TR" sz="1600" dirty="0"/>
              <a:t> Katalog hazırlama işlemidir. Bibliyografik kimliklerin oluşturulması sürecini kapsar. Kataloglama işleminin ilk amacı bilgi merkezinde bulunan materyalleri listelemektir.</a:t>
            </a:r>
            <a:endParaRPr lang="en-US" sz="1600" dirty="0"/>
          </a:p>
          <a:p>
            <a:pPr marL="0" indent="0" algn="just">
              <a:lnSpc>
                <a:spcPct val="160000"/>
              </a:lnSpc>
              <a:buNone/>
            </a:pPr>
            <a:r>
              <a:rPr lang="tr-TR" sz="1600" dirty="0"/>
              <a:t>	</a:t>
            </a:r>
            <a:r>
              <a:rPr lang="tr-TR" sz="1600" dirty="0" smtClean="0"/>
              <a:t>Aradığımız </a:t>
            </a:r>
            <a:r>
              <a:rPr lang="tr-TR" sz="1600" dirty="0"/>
              <a:t>esere ulaşabilmek için bibliyografik kimliğini belirlemek yetmez, kütüphanedeki yerini de belirlememiz gerekir. Bunun için bibliyografik kimliklere eserin yer numarası eklenmelidir. Yer numarası genellikle sınıflama işleminin sonucudur, yani yer numarası olarak genellikle sınıflama numarası verilmektedir. Bazen yer numarası olarak, kütüphanenin kendi geliştirdiği bir kod da verilebilmektedir –Milli </a:t>
            </a:r>
            <a:r>
              <a:rPr lang="tr-TR" sz="1600" dirty="0" err="1"/>
              <a:t>Kütüphane’de</a:t>
            </a:r>
            <a:r>
              <a:rPr lang="tr-TR" sz="1600" dirty="0"/>
              <a:t> olduğu gibi-. Bu yüzden kataloglama ve sınıflama birbirini tamamlayan iki önemli faaliyettir</a:t>
            </a:r>
            <a:r>
              <a:rPr lang="tr-TR" sz="1600" dirty="0" smtClean="0"/>
              <a:t>.</a:t>
            </a:r>
            <a:endParaRPr lang="en-US" sz="1600" dirty="0"/>
          </a:p>
        </p:txBody>
      </p:sp>
    </p:spTree>
    <p:extLst>
      <p:ext uri="{BB962C8B-B14F-4D97-AF65-F5344CB8AC3E}">
        <p14:creationId xmlns:p14="http://schemas.microsoft.com/office/powerpoint/2010/main" val="3054953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a:t>
            </a:r>
            <a:endParaRPr lang="en-US" dirty="0"/>
          </a:p>
        </p:txBody>
      </p:sp>
      <p:sp>
        <p:nvSpPr>
          <p:cNvPr id="3" name="İçerik Yer Tutucusu 2"/>
          <p:cNvSpPr>
            <a:spLocks noGrp="1"/>
          </p:cNvSpPr>
          <p:nvPr>
            <p:ph idx="1"/>
          </p:nvPr>
        </p:nvSpPr>
        <p:spPr>
          <a:xfrm>
            <a:off x="758536" y="2296391"/>
            <a:ext cx="10567555" cy="4333009"/>
          </a:xfrm>
        </p:spPr>
        <p:txBody>
          <a:bodyPr>
            <a:noAutofit/>
          </a:bodyPr>
          <a:lstStyle/>
          <a:p>
            <a:pPr marL="0" indent="0" algn="just">
              <a:lnSpc>
                <a:spcPct val="170000"/>
              </a:lnSpc>
              <a:buNone/>
            </a:pPr>
            <a:r>
              <a:rPr lang="tr-TR" b="1" dirty="0"/>
              <a:t>	</a:t>
            </a:r>
            <a:r>
              <a:rPr lang="tr-TR" b="1" dirty="0" smtClean="0"/>
              <a:t>Kataloglama </a:t>
            </a:r>
            <a:r>
              <a:rPr lang="tr-TR" b="1" dirty="0"/>
              <a:t>kuralları :</a:t>
            </a:r>
            <a:r>
              <a:rPr lang="tr-TR" dirty="0"/>
              <a:t> Bibliyografik kimliklerin oluşturulması için belirlenen ve kataloglama işlemlerini standartlaştıran kurallardır.</a:t>
            </a:r>
            <a:endParaRPr lang="en-US" dirty="0"/>
          </a:p>
          <a:p>
            <a:pPr marL="0" indent="0" algn="just">
              <a:lnSpc>
                <a:spcPct val="170000"/>
              </a:lnSpc>
              <a:buNone/>
            </a:pPr>
            <a:r>
              <a:rPr lang="tr-TR" b="1" dirty="0" smtClean="0"/>
              <a:t>	Bibliyografik </a:t>
            </a:r>
            <a:r>
              <a:rPr lang="tr-TR" b="1" dirty="0"/>
              <a:t>kimlik :</a:t>
            </a:r>
            <a:r>
              <a:rPr lang="tr-TR" dirty="0"/>
              <a:t> Bir materyalin özellikleri ile ilgili bilgilerin bir araya getirilerek </a:t>
            </a:r>
            <a:r>
              <a:rPr lang="tr-TR" dirty="0" smtClean="0"/>
              <a:t>belli bir düzen ve sıra içerisinde kayıt edilmesine denmektedir.</a:t>
            </a:r>
          </a:p>
          <a:p>
            <a:pPr marL="0" indent="0" algn="just">
              <a:lnSpc>
                <a:spcPct val="170000"/>
              </a:lnSpc>
              <a:buNone/>
            </a:pPr>
            <a:r>
              <a:rPr lang="tr-TR" b="1" dirty="0" smtClean="0"/>
              <a:t>	Bibliyografik </a:t>
            </a:r>
            <a:r>
              <a:rPr lang="tr-TR" b="1" dirty="0"/>
              <a:t>Denetim : </a:t>
            </a:r>
            <a:r>
              <a:rPr lang="tr-TR" dirty="0"/>
              <a:t>Bilgiyi depolamak ve tekrar elde edebilmek amacıyla, bilgi taşıyıcısının, özel olarak da bilginin tespit edilmesi; her tür materyalin bibliyografik kayıtlarını düzenlemeye yönelik işlemler ve ilgililere duyurulması sürecidir</a:t>
            </a:r>
            <a:r>
              <a:rPr lang="tr-TR" dirty="0" smtClean="0"/>
              <a:t>.</a:t>
            </a:r>
            <a:endParaRPr lang="en-US" dirty="0"/>
          </a:p>
        </p:txBody>
      </p:sp>
    </p:spTree>
    <p:extLst>
      <p:ext uri="{BB962C8B-B14F-4D97-AF65-F5344CB8AC3E}">
        <p14:creationId xmlns:p14="http://schemas.microsoft.com/office/powerpoint/2010/main" val="1585985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lnSpcReduction="10000"/>
          </a:bodyPr>
          <a:lstStyle/>
          <a:p>
            <a:pPr marL="0" indent="0" algn="just">
              <a:lnSpc>
                <a:spcPct val="170000"/>
              </a:lnSpc>
              <a:buNone/>
            </a:pPr>
            <a:r>
              <a:rPr lang="tr-TR" b="1" dirty="0"/>
              <a:t>Bibliyografya : </a:t>
            </a:r>
            <a:r>
              <a:rPr lang="tr-TR" dirty="0"/>
              <a:t>Materyallerin, kütüphanede bir araya getirilmiş dermeden farklı olarak içerik yönünden herhangi bir özellikle sınırlandırılmış listesidir. Bir bibliyografya, belirli bir ülkede, yayımlanmış, belirli bir konuda, belirli bir biçimde ya da içeriği birçok başka faktörle sınırlandırılabilen materyalleri listeleyebilir.</a:t>
            </a:r>
            <a:endParaRPr lang="en-US" dirty="0"/>
          </a:p>
          <a:p>
            <a:pPr marL="0" indent="0" algn="just">
              <a:lnSpc>
                <a:spcPct val="170000"/>
              </a:lnSpc>
              <a:buNone/>
            </a:pPr>
            <a:r>
              <a:rPr lang="tr-TR" b="1" dirty="0"/>
              <a:t>	Dizin (indeks): </a:t>
            </a:r>
            <a:r>
              <a:rPr lang="tr-TR" dirty="0"/>
              <a:t>Bir derme veya veri tabanındaki materyallerin ya da bunlardan çıkan kavramların sistematik rehberidir</a:t>
            </a:r>
            <a:r>
              <a:rPr lang="tr-TR" dirty="0" smtClean="0"/>
              <a:t>.</a:t>
            </a:r>
            <a:endParaRPr lang="en-US" dirty="0"/>
          </a:p>
        </p:txBody>
      </p:sp>
    </p:spTree>
    <p:extLst>
      <p:ext uri="{BB962C8B-B14F-4D97-AF65-F5344CB8AC3E}">
        <p14:creationId xmlns:p14="http://schemas.microsoft.com/office/powerpoint/2010/main" val="33030209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15</TotalTime>
  <Words>148</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İyon Toplantı Odası</vt:lpstr>
      <vt:lpstr>BİLGİNİN ORGANİZASYONUNA GİRİŞ</vt:lpstr>
      <vt:lpstr>KÜTÜPHANE</vt:lpstr>
      <vt:lpstr>Bilgi Kaynaklarının Düzenlenmesi</vt:lpstr>
      <vt:lpstr>Kavramlar</vt:lpstr>
      <vt:lpstr>Kavramlar</vt:lpstr>
      <vt:lpstr>Kavramlar</vt:lpstr>
      <vt:lpstr>Kavramlar</vt:lpstr>
      <vt:lpstr>Kavramlar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ORGANİZASYONUNA GİRİŞ</dc:title>
  <dc:creator>dogan_atilgan</dc:creator>
  <cp:lastModifiedBy>dogan_atilgan</cp:lastModifiedBy>
  <cp:revision>4</cp:revision>
  <dcterms:created xsi:type="dcterms:W3CDTF">2020-02-17T07:38:41Z</dcterms:created>
  <dcterms:modified xsi:type="dcterms:W3CDTF">2020-02-17T07:55:38Z</dcterms:modified>
</cp:coreProperties>
</file>