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70" r:id="rId9"/>
    <p:sldId id="264" r:id="rId10"/>
    <p:sldId id="265" r:id="rId11"/>
    <p:sldId id="266" r:id="rId12"/>
    <p:sldId id="267" r:id="rId13"/>
    <p:sldId id="268" r:id="rId14"/>
    <p:sldId id="269" r:id="rId15"/>
    <p:sldId id="271" r:id="rId16"/>
    <p:sldId id="281"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8" autoAdjust="0"/>
    <p:restoredTop sz="94599"/>
  </p:normalViewPr>
  <p:slideViewPr>
    <p:cSldViewPr snapToGrid="0">
      <p:cViewPr varScale="1">
        <p:scale>
          <a:sx n="106" d="100"/>
          <a:sy n="106" d="100"/>
        </p:scale>
        <p:origin x="96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102272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137367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110717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459850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62954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026897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253E3EFF-273B-479C-B535-039B289B34A5}"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4285003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253E3EFF-273B-479C-B535-039B289B34A5}"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392678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53E3EFF-273B-479C-B535-039B289B34A5}"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957194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070960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689676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E3EFF-273B-479C-B535-039B289B34A5}"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A56FD-4809-4B02-86CB-ED0EF99E2773}" type="slidenum">
              <a:rPr lang="tr-TR" smtClean="0"/>
              <a:t>‹#›</a:t>
            </a:fld>
            <a:endParaRPr lang="tr-TR"/>
          </a:p>
        </p:txBody>
      </p:sp>
    </p:spTree>
    <p:extLst>
      <p:ext uri="{BB962C8B-B14F-4D97-AF65-F5344CB8AC3E}">
        <p14:creationId xmlns:p14="http://schemas.microsoft.com/office/powerpoint/2010/main" val="33977427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892347" y="3065025"/>
            <a:ext cx="8493030" cy="1754326"/>
          </a:xfrm>
          <a:prstGeom prst="rect">
            <a:avLst/>
          </a:prstGeom>
          <a:noFill/>
        </p:spPr>
        <p:txBody>
          <a:bodyPr wrap="none" lIns="91440" tIns="45720" rIns="91440" bIns="4572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5400" b="0" i="0" u="none" strike="noStrike" kern="0" cap="none" spc="0" normalizeH="0" baseline="0" noProof="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Sağlık </a:t>
            </a:r>
            <a:r>
              <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Bilimleri Fakültesi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Çocuk Gelişimi Bölümü</a:t>
            </a:r>
            <a:endPar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endParaRPr>
          </a:p>
        </p:txBody>
      </p:sp>
      <p:pic>
        <p:nvPicPr>
          <p:cNvPr id="5" name="Resim 4"/>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676275" y="309563"/>
            <a:ext cx="3557400" cy="1980000"/>
          </a:xfrm>
          <a:prstGeom prst="rect">
            <a:avLst/>
          </a:prstGeom>
        </p:spPr>
      </p:pic>
      <p:pic>
        <p:nvPicPr>
          <p:cNvPr id="6" name="Resim 5"/>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9800720" y="180974"/>
            <a:ext cx="2391280" cy="2232000"/>
          </a:xfrm>
          <a:prstGeom prst="rect">
            <a:avLst/>
          </a:prstGeom>
        </p:spPr>
      </p:pic>
      <p:sp>
        <p:nvSpPr>
          <p:cNvPr id="7" name="Akış Çizelgesi: Delikli Teyp 6"/>
          <p:cNvSpPr/>
          <p:nvPr/>
        </p:nvSpPr>
        <p:spPr>
          <a:xfrm>
            <a:off x="2166937" y="352426"/>
            <a:ext cx="7729538" cy="1843087"/>
          </a:xfrm>
          <a:prstGeom prst="flowChartPunchedTape">
            <a:avLst/>
          </a:prstGeom>
          <a:solidFill>
            <a:srgbClr val="B2B2B2">
              <a:lumMod val="60000"/>
              <a:lumOff val="40000"/>
            </a:srgbClr>
          </a:solidFill>
          <a:ln w="12700" cap="flat" cmpd="sng" algn="ctr">
            <a:solidFill>
              <a:srgbClr val="DDDDD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1" i="0" u="none" strike="noStrike" kern="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sp>
        <p:nvSpPr>
          <p:cNvPr id="8" name="Dikdörtgen 7"/>
          <p:cNvSpPr/>
          <p:nvPr/>
        </p:nvSpPr>
        <p:spPr>
          <a:xfrm>
            <a:off x="2575348" y="647999"/>
            <a:ext cx="6774611" cy="1200329"/>
          </a:xfrm>
          <a:prstGeom prst="rect">
            <a:avLst/>
          </a:prstGeom>
          <a:noFill/>
        </p:spPr>
        <p:txBody>
          <a:bodyPr wrap="none" lIns="91440" tIns="45720" rIns="91440" bIns="45720">
            <a:spAutoFit/>
          </a:bodyPr>
          <a:lstStyle/>
          <a:p>
            <a:pPr algn="ctr"/>
            <a:r>
              <a:rPr lang="tr-TR" sz="7200" dirty="0">
                <a:ln w="0"/>
                <a:solidFill>
                  <a:prstClr val="black"/>
                </a:solidFill>
                <a:effectLst>
                  <a:outerShdw blurRad="38100" dist="19050" dir="2700000" algn="tl" rotWithShape="0">
                    <a:prstClr val="black">
                      <a:alpha val="40000"/>
                    </a:prstClr>
                  </a:outerShdw>
                </a:effectLst>
                <a:latin typeface="Jokerman" panose="04090605060D06020702" pitchFamily="82" charset="0"/>
              </a:rPr>
              <a:t>Çocuk ve Doğa</a:t>
            </a:r>
          </a:p>
        </p:txBody>
      </p:sp>
    </p:spTree>
    <p:extLst>
      <p:ext uri="{BB962C8B-B14F-4D97-AF65-F5344CB8AC3E}">
        <p14:creationId xmlns:p14="http://schemas.microsoft.com/office/powerpoint/2010/main" val="3810753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16743" y="1453149"/>
            <a:ext cx="11513307" cy="3108543"/>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Etkinlikte dikkat edilmesi gereken noktalar: </a:t>
            </a:r>
            <a:r>
              <a:rPr lang="tr-TR" sz="2800" dirty="0">
                <a:ln w="0"/>
                <a:effectLst>
                  <a:outerShdw blurRad="38100" dist="19050" dir="2700000" algn="tl" rotWithShape="0">
                    <a:schemeClr val="dk1">
                      <a:alpha val="40000"/>
                    </a:schemeClr>
                  </a:outerShdw>
                </a:effectLst>
                <a:latin typeface="Calibri"/>
              </a:rPr>
              <a:t>Etkinlikle ilgili çok sayıda materyal hazırlanması gerekmektedir. Aynı zamanda makinenin özelliklerini oluştururken çocuklarla beyin fırtınası yapılması önem taşımaktadır.</a:t>
            </a:r>
          </a:p>
          <a:p>
            <a:pPr algn="just"/>
            <a:endParaRPr lang="tr-TR" sz="2800" dirty="0">
              <a:ln w="0"/>
              <a:effectLst>
                <a:outerShdw blurRad="38100" dist="19050" dir="2700000" algn="tl" rotWithShape="0">
                  <a:schemeClr val="dk1">
                    <a:alpha val="40000"/>
                  </a:schemeClr>
                </a:outerShdw>
              </a:effectLst>
              <a:latin typeface="Calibri"/>
            </a:endParaRPr>
          </a:p>
          <a:p>
            <a:pPr algn="just"/>
            <a:r>
              <a:rPr lang="tr-TR" sz="2800" b="1" dirty="0">
                <a:ln w="0"/>
                <a:effectLst>
                  <a:outerShdw blurRad="38100" dist="19050" dir="2700000" algn="tl" rotWithShape="0">
                    <a:schemeClr val="dk1">
                      <a:alpha val="40000"/>
                    </a:schemeClr>
                  </a:outerShdw>
                </a:effectLst>
                <a:latin typeface="Calibri"/>
              </a:rPr>
              <a:t>Aile Katılımı: </a:t>
            </a:r>
            <a:r>
              <a:rPr lang="tr-TR" sz="2800" dirty="0">
                <a:ln w="0"/>
                <a:effectLst>
                  <a:outerShdw blurRad="38100" dist="19050" dir="2700000" algn="tl" rotWithShape="0">
                    <a:schemeClr val="dk1">
                      <a:alpha val="40000"/>
                    </a:schemeClr>
                  </a:outerShdw>
                </a:effectLst>
                <a:latin typeface="Calibri"/>
              </a:rPr>
              <a:t>Ailelere,çocuklarıyla suları temizleyen bir makine icat etmeleri ve bunun resmini çizmeleri,boyamaları ve nasıl çalıştığını açıklayarak okula göndermeleri istenir.</a:t>
            </a:r>
          </a:p>
        </p:txBody>
      </p:sp>
    </p:spTree>
    <p:extLst>
      <p:ext uri="{BB962C8B-B14F-4D97-AF65-F5344CB8AC3E}">
        <p14:creationId xmlns:p14="http://schemas.microsoft.com/office/powerpoint/2010/main" val="2622529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998806" y="464234"/>
            <a:ext cx="9748911" cy="523220"/>
          </a:xfrm>
          <a:prstGeom prst="rect">
            <a:avLst/>
          </a:prstGeom>
          <a:noFill/>
        </p:spPr>
        <p:txBody>
          <a:bodyPr wrap="square" rtlCol="0">
            <a:spAutoFit/>
          </a:bodyPr>
          <a:lstStyle/>
          <a:p>
            <a:pPr algn="ctr"/>
            <a:r>
              <a:rPr lang="tr-TR" sz="2800" b="1" dirty="0">
                <a:ln w="0"/>
                <a:effectLst>
                  <a:outerShdw blurRad="38100" dist="19050" dir="2700000" algn="tl" rotWithShape="0">
                    <a:schemeClr val="dk1">
                      <a:alpha val="40000"/>
                    </a:schemeClr>
                  </a:outerShdw>
                </a:effectLst>
                <a:latin typeface="Calibri"/>
              </a:rPr>
              <a:t>HAVA İLE İLGİLİ ETKİNLİKLER</a:t>
            </a:r>
          </a:p>
        </p:txBody>
      </p:sp>
      <p:sp>
        <p:nvSpPr>
          <p:cNvPr id="4" name="4 Metin kutusu"/>
          <p:cNvSpPr txBox="1"/>
          <p:nvPr/>
        </p:nvSpPr>
        <p:spPr>
          <a:xfrm>
            <a:off x="313666" y="1568987"/>
            <a:ext cx="10775852" cy="4832092"/>
          </a:xfrm>
          <a:prstGeom prst="rect">
            <a:avLst/>
          </a:prstGeom>
          <a:noFill/>
        </p:spPr>
        <p:txBody>
          <a:bodyPr wrap="square" rtlCol="0">
            <a:spAutoFit/>
          </a:bodyPr>
          <a:lstStyle/>
          <a:p>
            <a:r>
              <a:rPr lang="tr-TR" sz="2800" b="1" dirty="0">
                <a:ln w="0"/>
                <a:effectLst>
                  <a:outerShdw blurRad="38100" dist="19050" dir="2700000" algn="tl" rotWithShape="0">
                    <a:schemeClr val="dk1">
                      <a:alpha val="40000"/>
                    </a:schemeClr>
                  </a:outerShdw>
                </a:effectLst>
                <a:latin typeface="Calibri"/>
              </a:rPr>
              <a:t>Etkinlik Adı: </a:t>
            </a:r>
            <a:r>
              <a:rPr lang="tr-TR" sz="2800" dirty="0">
                <a:ln w="0"/>
                <a:effectLst>
                  <a:outerShdw blurRad="38100" dist="19050" dir="2700000" algn="tl" rotWithShape="0">
                    <a:schemeClr val="dk1">
                      <a:alpha val="40000"/>
                    </a:schemeClr>
                  </a:outerShdw>
                </a:effectLst>
                <a:latin typeface="Calibri"/>
              </a:rPr>
              <a:t>Havada Bir Şeyler Uçuyor</a:t>
            </a:r>
          </a:p>
          <a:p>
            <a:r>
              <a:rPr lang="tr-TR" sz="2800" b="1" dirty="0">
                <a:ln w="0"/>
                <a:effectLst>
                  <a:outerShdw blurRad="38100" dist="19050" dir="2700000" algn="tl" rotWithShape="0">
                    <a:schemeClr val="dk1">
                      <a:alpha val="40000"/>
                    </a:schemeClr>
                  </a:outerShdw>
                </a:effectLst>
                <a:latin typeface="Calibri"/>
              </a:rPr>
              <a:t>Etkinlik Türü: </a:t>
            </a:r>
            <a:r>
              <a:rPr lang="tr-TR" sz="2800" dirty="0">
                <a:ln w="0"/>
                <a:effectLst>
                  <a:outerShdw blurRad="38100" dist="19050" dir="2700000" algn="tl" rotWithShape="0">
                    <a:schemeClr val="dk1">
                      <a:alpha val="40000"/>
                    </a:schemeClr>
                  </a:outerShdw>
                </a:effectLst>
                <a:latin typeface="Calibri"/>
              </a:rPr>
              <a:t>Bütünleştirilmiş Fen,Sanat ve Drama Etkinliği</a:t>
            </a:r>
          </a:p>
          <a:p>
            <a:r>
              <a:rPr lang="tr-TR" sz="2800" b="1" dirty="0">
                <a:ln w="0"/>
                <a:effectLst>
                  <a:outerShdw blurRad="38100" dist="19050" dir="2700000" algn="tl" rotWithShape="0">
                    <a:schemeClr val="dk1">
                      <a:alpha val="40000"/>
                    </a:schemeClr>
                  </a:outerShdw>
                </a:effectLst>
                <a:latin typeface="Calibri"/>
              </a:rPr>
              <a:t>Materyaller: </a:t>
            </a:r>
            <a:r>
              <a:rPr lang="tr-TR" sz="2800" dirty="0">
                <a:ln w="0"/>
                <a:effectLst>
                  <a:outerShdw blurRad="38100" dist="19050" dir="2700000" algn="tl" rotWithShape="0">
                    <a:schemeClr val="dk1">
                      <a:alpha val="40000"/>
                    </a:schemeClr>
                  </a:outerShdw>
                </a:effectLst>
                <a:latin typeface="Calibri"/>
              </a:rPr>
              <a:t>Karahindiba çiçeği ve görselleri,fön makinesi</a:t>
            </a:r>
          </a:p>
          <a:p>
            <a:r>
              <a:rPr lang="tr-TR" sz="2800" b="1" dirty="0">
                <a:ln w="0"/>
                <a:effectLst>
                  <a:outerShdw blurRad="38100" dist="19050" dir="2700000" algn="tl" rotWithShape="0">
                    <a:schemeClr val="dk1">
                      <a:alpha val="40000"/>
                    </a:schemeClr>
                  </a:outerShdw>
                </a:effectLst>
                <a:latin typeface="Calibri"/>
              </a:rPr>
              <a:t>Sözcük ve Kavramlar: </a:t>
            </a:r>
            <a:r>
              <a:rPr lang="tr-TR" sz="2800" dirty="0">
                <a:ln w="0"/>
                <a:effectLst>
                  <a:outerShdw blurRad="38100" dist="19050" dir="2700000" algn="tl" rotWithShape="0">
                    <a:schemeClr val="dk1">
                      <a:alpha val="40000"/>
                    </a:schemeClr>
                  </a:outerShdw>
                </a:effectLst>
                <a:latin typeface="Calibri"/>
              </a:rPr>
              <a:t>Karahindiba, hızlı-</a:t>
            </a:r>
            <a:r>
              <a:rPr lang="tr-TR" sz="2800" dirty="0" err="1">
                <a:ln w="0"/>
                <a:effectLst>
                  <a:outerShdw blurRad="38100" dist="19050" dir="2700000" algn="tl" rotWithShape="0">
                    <a:schemeClr val="dk1">
                      <a:alpha val="40000"/>
                    </a:schemeClr>
                  </a:outerShdw>
                </a:effectLst>
                <a:latin typeface="Calibri"/>
              </a:rPr>
              <a:t>yavaş,kuvvetli</a:t>
            </a:r>
            <a:r>
              <a:rPr lang="tr-TR" sz="2800" dirty="0">
                <a:ln w="0"/>
                <a:effectLst>
                  <a:outerShdw blurRad="38100" dist="19050" dir="2700000" algn="tl" rotWithShape="0">
                    <a:schemeClr val="dk1">
                      <a:alpha val="40000"/>
                    </a:schemeClr>
                  </a:outerShdw>
                </a:effectLst>
                <a:latin typeface="Calibri"/>
              </a:rPr>
              <a:t>-hafif</a:t>
            </a:r>
          </a:p>
          <a:p>
            <a:r>
              <a:rPr lang="tr-TR" sz="2800" b="1" dirty="0">
                <a:ln w="0"/>
                <a:effectLst>
                  <a:outerShdw blurRad="38100" dist="19050" dir="2700000" algn="tl" rotWithShape="0">
                    <a:schemeClr val="dk1">
                      <a:alpha val="40000"/>
                    </a:schemeClr>
                  </a:outerShdw>
                </a:effectLst>
                <a:latin typeface="Calibri"/>
              </a:rPr>
              <a:t>Öğrenme Süreci:</a:t>
            </a:r>
          </a:p>
          <a:p>
            <a:pPr>
              <a:buFont typeface="Arial" pitchFamily="34" charset="0"/>
              <a:buChar char="•"/>
            </a:pPr>
            <a:r>
              <a:rPr lang="tr-TR" sz="2800" dirty="0">
                <a:ln w="0"/>
                <a:effectLst>
                  <a:outerShdw blurRad="38100" dist="19050" dir="2700000" algn="tl" rotWithShape="0">
                    <a:schemeClr val="dk1">
                      <a:alpha val="40000"/>
                    </a:schemeClr>
                  </a:outerShdw>
                </a:effectLst>
                <a:latin typeface="Calibri"/>
              </a:rPr>
              <a:t>Çocuklar gelmeden önce sınıfın her yerine karahindiba çiçeğinin tohumu ya da bulunamazsa görselleri konulur.</a:t>
            </a:r>
          </a:p>
          <a:p>
            <a:pPr>
              <a:buFont typeface="Arial" pitchFamily="34" charset="0"/>
              <a:buChar char="•"/>
            </a:pPr>
            <a:r>
              <a:rPr lang="tr-TR" sz="2800" dirty="0">
                <a:ln w="0"/>
                <a:effectLst>
                  <a:outerShdw blurRad="38100" dist="19050" dir="2700000" algn="tl" rotWithShape="0">
                    <a:schemeClr val="dk1">
                      <a:alpha val="40000"/>
                    </a:schemeClr>
                  </a:outerShdw>
                </a:effectLst>
                <a:latin typeface="Calibri"/>
              </a:rPr>
              <a:t>Herhangi bir yönerge verilmeden karahindibaları fark etmeleri ve üfleyerek sınıf içinde tohumları uçurmaları istenir.Mevsim ya da kurumun şartlarına bağlı olarak bulunamaz ise rüzgarda uçan karahindibalara ilişkin bir video gösterilir.</a:t>
            </a:r>
          </a:p>
        </p:txBody>
      </p:sp>
    </p:spTree>
    <p:extLst>
      <p:ext uri="{BB962C8B-B14F-4D97-AF65-F5344CB8AC3E}">
        <p14:creationId xmlns:p14="http://schemas.microsoft.com/office/powerpoint/2010/main" val="2559645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243766" y="903629"/>
            <a:ext cx="11586284" cy="5262979"/>
          </a:xfrm>
          <a:prstGeom prst="rect">
            <a:avLst/>
          </a:prstGeom>
          <a:noFill/>
        </p:spPr>
        <p:txBody>
          <a:bodyPr wrap="square" rtlCol="0">
            <a:spAutoFit/>
          </a:bodyPr>
          <a:lstStyle/>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 Sınıf toplanıp çocuklar oturduktan sonra karahindiba bitkisinin tohumları ve sapı incelenir.Karahindiba çiçeği ya da görselleri incelenir.Bu bitkinin karahindiba denilen bir çiçeğin tohumları olduğu anlatılır.Karahindiba çiçeği ya da görselleri incelenir.Bu çiçeğin tohumlarının başka yerlere ulaşabilmesi için bir şeye ihtiyaç duyduğu söylenir ve bunun ne olabileceği sorulur.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 Rüzgar ya da hava cevabı alınana kadar çocuklar dinlenir.Az önce tohumlara üfledikleri ve tohumların bu sayede uçuştuğu belirtilir.Havanın bitkilerin tohumlarının taşınması yani çoğalmaları için son derece önemli olduğu söylenir.Ayrıca havanın rüzgar sayesinde temizlenebildiği belirtilir.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 Tohumların uçarken nasıl hareket ettiği sorulur ve gözlemlerini resimlemeleri istenir.Bütün çocuklar resimlerini gruba anlatır.Bu süreçten sonra ‘Haydi gelin biz de tohum olalım rüzgarda hareket edelim ‘denir.</a:t>
            </a:r>
          </a:p>
        </p:txBody>
      </p:sp>
    </p:spTree>
    <p:extLst>
      <p:ext uri="{BB962C8B-B14F-4D97-AF65-F5344CB8AC3E}">
        <p14:creationId xmlns:p14="http://schemas.microsoft.com/office/powerpoint/2010/main" val="3416693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Metin kutusu"/>
          <p:cNvSpPr txBox="1"/>
          <p:nvPr/>
        </p:nvSpPr>
        <p:spPr>
          <a:xfrm>
            <a:off x="251668" y="153711"/>
            <a:ext cx="11492657" cy="6555641"/>
          </a:xfrm>
          <a:prstGeom prst="rect">
            <a:avLst/>
          </a:prstGeom>
          <a:noFill/>
        </p:spPr>
        <p:txBody>
          <a:bodyPr wrap="square" rtlCol="0">
            <a:spAutoFit/>
          </a:bodyPr>
          <a:lstStyle/>
          <a:p>
            <a:pPr algn="just"/>
            <a:r>
              <a:rPr lang="tr-TR" sz="2800" dirty="0">
                <a:ln w="0"/>
                <a:effectLst>
                  <a:outerShdw blurRad="38100" dist="19050" dir="2700000" algn="tl" rotWithShape="0">
                    <a:schemeClr val="dk1">
                      <a:alpha val="40000"/>
                    </a:schemeClr>
                  </a:outerShdw>
                </a:effectLst>
                <a:latin typeface="Calibri"/>
              </a:rPr>
              <a:t>Tohumların uçmadan önce bitkinin büyümesi ve sapının uzaması gerektiği söylenir. Fön makinesi yavaş ve hızlı kademelerde çalıştırılarak kuvvetli ve hafif rüzgar altında çeşitli yönlere uzanma ve esneme hareketleri yapılır. Bu ısınma hareketlerinden sonra artık bitkilerin büyüdüğü bu nedenle tohumların uçmaya ve başka yerlere gitmeye hazır oldukları söylenir. Hareketli bir müzik açılarak kuvvetli bir rüzgar estiği ve tohumların uçuştuğu söylenir. Bu sırada tek ve çift ayakla zıplamaları için model olunur. Aynı hareketler yavaş bir müzikle hafif rüzgar esiyormuş gibi tekrar  yapılır. Herkes tohum olarak istediği hareketi yapabilir. Son bir rüzgar eseceği ve tohumların bir yere konup müzik durunca (yani rüzgar durunca) oldukları yerde kalacağı söylenir. Bir süre uçuştuktan sonra müzik kapatılır ve bütün çocukların yerlerini almaları beklenir. Çocuklara tek tek tohum olduklarında nasıl bir rüzgarla karşılaştıkları,nerelerden geçtikleri ve nereye kondukları sorulur. Çocuklar açıklamalarını yaptıktan sonra bir yelpaze çocuklara verilerek değerlendirme soruları sorulur.</a:t>
            </a:r>
          </a:p>
        </p:txBody>
      </p:sp>
    </p:spTree>
    <p:extLst>
      <p:ext uri="{BB962C8B-B14F-4D97-AF65-F5344CB8AC3E}">
        <p14:creationId xmlns:p14="http://schemas.microsoft.com/office/powerpoint/2010/main" val="61776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kutusu"/>
          <p:cNvSpPr txBox="1"/>
          <p:nvPr/>
        </p:nvSpPr>
        <p:spPr>
          <a:xfrm>
            <a:off x="375721" y="548801"/>
            <a:ext cx="11497192" cy="5693866"/>
          </a:xfrm>
          <a:prstGeom prst="rect">
            <a:avLst/>
          </a:prstGeom>
          <a:noFill/>
        </p:spPr>
        <p:txBody>
          <a:bodyPr wrap="square" rtlCol="0">
            <a:spAutoFit/>
          </a:bodyPr>
          <a:lstStyle/>
          <a:p>
            <a:r>
              <a:rPr lang="tr-TR" sz="2800" b="1" dirty="0">
                <a:ln w="0"/>
                <a:effectLst>
                  <a:outerShdw blurRad="38100" dist="19050" dir="2700000" algn="tl" rotWithShape="0">
                    <a:schemeClr val="dk1">
                      <a:alpha val="40000"/>
                    </a:schemeClr>
                  </a:outerShdw>
                </a:effectLst>
                <a:latin typeface="Calibri"/>
              </a:rPr>
              <a:t>Etkinliğin Değerlendirilmesi: </a:t>
            </a:r>
            <a:r>
              <a:rPr lang="tr-TR" sz="2800" dirty="0">
                <a:ln w="0"/>
                <a:effectLst>
                  <a:outerShdw blurRad="38100" dist="19050" dir="2700000" algn="tl" rotWithShape="0">
                    <a:schemeClr val="dk1">
                      <a:alpha val="40000"/>
                    </a:schemeClr>
                  </a:outerShdw>
                </a:effectLst>
                <a:latin typeface="Calibri"/>
              </a:rPr>
              <a:t>Çocuklara şu sorular yöneltilebilir:</a:t>
            </a:r>
          </a:p>
          <a:p>
            <a:pPr>
              <a:buFont typeface="Arial" pitchFamily="34" charset="0"/>
              <a:buChar char="•"/>
            </a:pPr>
            <a:r>
              <a:rPr lang="tr-TR" sz="2800" dirty="0">
                <a:ln w="0"/>
                <a:effectLst>
                  <a:outerShdw blurRad="38100" dist="19050" dir="2700000" algn="tl" rotWithShape="0">
                    <a:schemeClr val="dk1">
                      <a:alpha val="40000"/>
                    </a:schemeClr>
                  </a:outerShdw>
                </a:effectLst>
                <a:latin typeface="Calibri"/>
              </a:rPr>
              <a:t>Tohumlar nasıl hareket etti? Neden?</a:t>
            </a:r>
          </a:p>
          <a:p>
            <a:pPr>
              <a:buFont typeface="Arial" pitchFamily="34" charset="0"/>
              <a:buChar char="•"/>
            </a:pPr>
            <a:r>
              <a:rPr lang="tr-TR" sz="2800" dirty="0">
                <a:ln w="0"/>
                <a:effectLst>
                  <a:outerShdw blurRad="38100" dist="19050" dir="2700000" algn="tl" rotWithShape="0">
                    <a:schemeClr val="dk1">
                      <a:alpha val="40000"/>
                    </a:schemeClr>
                  </a:outerShdw>
                </a:effectLst>
                <a:latin typeface="Calibri"/>
              </a:rPr>
              <a:t>Dışarıda rüzgar olduğunu nasıl anlarız?</a:t>
            </a:r>
          </a:p>
          <a:p>
            <a:pPr>
              <a:buFont typeface="Arial" pitchFamily="34" charset="0"/>
              <a:buChar char="•"/>
            </a:pPr>
            <a:r>
              <a:rPr lang="tr-TR" sz="2800" dirty="0">
                <a:ln w="0"/>
                <a:effectLst>
                  <a:outerShdw blurRad="38100" dist="19050" dir="2700000" algn="tl" rotWithShape="0">
                    <a:schemeClr val="dk1">
                      <a:alpha val="40000"/>
                    </a:schemeClr>
                  </a:outerShdw>
                </a:effectLst>
                <a:latin typeface="Calibri"/>
              </a:rPr>
              <a:t>Rüzgar başka nelerin hareket etmesini sağlar?</a:t>
            </a:r>
          </a:p>
          <a:p>
            <a:pPr>
              <a:buFont typeface="Arial" pitchFamily="34" charset="0"/>
              <a:buChar char="•"/>
            </a:pPr>
            <a:r>
              <a:rPr lang="tr-TR" sz="2800" dirty="0">
                <a:ln w="0"/>
                <a:effectLst>
                  <a:outerShdw blurRad="38100" dist="19050" dir="2700000" algn="tl" rotWithShape="0">
                    <a:schemeClr val="dk1">
                      <a:alpha val="40000"/>
                    </a:schemeClr>
                  </a:outerShdw>
                </a:effectLst>
                <a:latin typeface="Calibri"/>
              </a:rPr>
              <a:t>Daha önce dışarıda rüzgarlı bir havada neler yaşadınız/gördünüz?</a:t>
            </a:r>
          </a:p>
          <a:p>
            <a:pPr>
              <a:buFont typeface="Arial" pitchFamily="34" charset="0"/>
              <a:buChar char="•"/>
            </a:pPr>
            <a:r>
              <a:rPr lang="tr-TR" sz="2800" dirty="0">
                <a:ln w="0"/>
                <a:effectLst>
                  <a:outerShdw blurRad="38100" dist="19050" dir="2700000" algn="tl" rotWithShape="0">
                    <a:schemeClr val="dk1">
                      <a:alpha val="40000"/>
                    </a:schemeClr>
                  </a:outerShdw>
                </a:effectLst>
                <a:latin typeface="Calibri"/>
              </a:rPr>
              <a:t>Başka bir bitkinin tohumunu gördünüz mü ? Nasıldı?</a:t>
            </a:r>
          </a:p>
          <a:p>
            <a:r>
              <a:rPr lang="tr-TR" sz="2800" b="1" dirty="0">
                <a:ln w="0"/>
                <a:effectLst>
                  <a:outerShdw blurRad="38100" dist="19050" dir="2700000" algn="tl" rotWithShape="0">
                    <a:schemeClr val="dk1">
                      <a:alpha val="40000"/>
                    </a:schemeClr>
                  </a:outerShdw>
                </a:effectLst>
                <a:latin typeface="Calibri"/>
              </a:rPr>
              <a:t>Dikkat Edilmesi Gereken Noktalar:</a:t>
            </a:r>
          </a:p>
          <a:p>
            <a:pPr>
              <a:buFont typeface="Arial" pitchFamily="34" charset="0"/>
              <a:buChar char="•"/>
            </a:pPr>
            <a:r>
              <a:rPr lang="tr-TR" sz="2800" dirty="0">
                <a:ln w="0"/>
                <a:effectLst>
                  <a:outerShdw blurRad="38100" dist="19050" dir="2700000" algn="tl" rotWithShape="0">
                    <a:schemeClr val="dk1">
                      <a:alpha val="40000"/>
                    </a:schemeClr>
                  </a:outerShdw>
                </a:effectLst>
                <a:latin typeface="Calibri"/>
              </a:rPr>
              <a:t>Çok sayıda karahindiba bitkisi bulunamazsa yerel olarak bölgede çokça bulunan ve tohumları uçan (</a:t>
            </a:r>
            <a:r>
              <a:rPr lang="tr-TR" sz="2800" dirty="0" err="1">
                <a:ln w="0"/>
                <a:effectLst>
                  <a:outerShdw blurRad="38100" dist="19050" dir="2700000" algn="tl" rotWithShape="0">
                    <a:schemeClr val="dk1">
                      <a:alpha val="40000"/>
                    </a:schemeClr>
                  </a:outerShdw>
                </a:effectLst>
                <a:latin typeface="Calibri"/>
              </a:rPr>
              <a:t>akçaçağaç</a:t>
            </a:r>
            <a:r>
              <a:rPr lang="tr-TR" sz="2800" dirty="0">
                <a:ln w="0"/>
                <a:effectLst>
                  <a:outerShdw blurRad="38100" dist="19050" dir="2700000" algn="tl" rotWithShape="0">
                    <a:schemeClr val="dk1">
                      <a:alpha val="40000"/>
                    </a:schemeClr>
                  </a:outerShdw>
                </a:effectLst>
                <a:latin typeface="Calibri"/>
              </a:rPr>
              <a:t>) başka bitkiler de kullanılabilir. Çocukların tohumların hareketlerini gözlemeleri  ve resimlemeleri için yeterince zaman verilmelidir.</a:t>
            </a:r>
          </a:p>
          <a:p>
            <a:pPr>
              <a:buFont typeface="Arial" pitchFamily="34" charset="0"/>
              <a:buChar char="•"/>
            </a:pPr>
            <a:r>
              <a:rPr lang="tr-TR" sz="2800" dirty="0">
                <a:ln w="0"/>
                <a:effectLst>
                  <a:outerShdw blurRad="38100" dist="19050" dir="2700000" algn="tl" rotWithShape="0">
                    <a:schemeClr val="dk1">
                      <a:alpha val="40000"/>
                    </a:schemeClr>
                  </a:outerShdw>
                </a:effectLst>
                <a:latin typeface="Calibri"/>
              </a:rPr>
              <a:t>Etkinlik dışarıda yapılıyorsa uçan tohumların arkasından koşan çocuklara dikkat edilmeli ve belli bir alandan dışarı çıkılmaması gerektiği hatırlatılmalıdır.</a:t>
            </a:r>
          </a:p>
        </p:txBody>
      </p:sp>
    </p:spTree>
    <p:extLst>
      <p:ext uri="{BB962C8B-B14F-4D97-AF65-F5344CB8AC3E}">
        <p14:creationId xmlns:p14="http://schemas.microsoft.com/office/powerpoint/2010/main" val="3523070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Metin kutusu"/>
          <p:cNvSpPr txBox="1"/>
          <p:nvPr/>
        </p:nvSpPr>
        <p:spPr>
          <a:xfrm>
            <a:off x="345935" y="1382115"/>
            <a:ext cx="11526978" cy="3539430"/>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Aile Katılımı:</a:t>
            </a:r>
          </a:p>
          <a:p>
            <a:pPr algn="just"/>
            <a:endParaRPr lang="tr-TR" sz="2800" b="1" dirty="0">
              <a:ln w="0"/>
              <a:effectLst>
                <a:outerShdw blurRad="38100" dist="19050" dir="2700000" algn="tl" rotWithShape="0">
                  <a:schemeClr val="dk1">
                    <a:alpha val="40000"/>
                  </a:schemeClr>
                </a:outerShdw>
              </a:effectLst>
              <a:latin typeface="Calibri"/>
            </a:endParaRP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 Balon şişirerek rüzgarlı bir günde dışarı çıkmaları ve balonu kaçırmadan hareketlerini gözlemlemeleri istenebilir.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 Uçurtma uçurma şenliği düzenlenebilir.Aileler okula davet edilir ve birlikte basit uçurtmalar yapılabilir.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 Çamaşır yıkadıktan sonra dışarı asılan çamaşırların rüzgardaki hareketlerini çocukları ile birlikte incelemeleri önerilebilir.</a:t>
            </a:r>
          </a:p>
        </p:txBody>
      </p:sp>
    </p:spTree>
    <p:extLst>
      <p:ext uri="{BB962C8B-B14F-4D97-AF65-F5344CB8AC3E}">
        <p14:creationId xmlns:p14="http://schemas.microsoft.com/office/powerpoint/2010/main" val="86528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B8851B-F055-0044-83D9-D8226F41C5E8}"/>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A015A5CC-134D-D64E-A482-8EDB7549BFCB}"/>
              </a:ext>
            </a:extLst>
          </p:cNvPr>
          <p:cNvGraphicFramePr>
            <a:graphicFrameLocks noGrp="1"/>
          </p:cNvGraphicFramePr>
          <p:nvPr/>
        </p:nvGraphicFramePr>
        <p:xfrm>
          <a:off x="838200" y="3041174"/>
          <a:ext cx="10515600" cy="1920240"/>
        </p:xfrm>
        <a:graphic>
          <a:graphicData uri="http://schemas.openxmlformats.org/drawingml/2006/table">
            <a:tbl>
              <a:tblPr/>
              <a:tblGrid>
                <a:gridCol w="10515600">
                  <a:extLst>
                    <a:ext uri="{9D8B030D-6E8A-4147-A177-3AD203B41FA5}">
                      <a16:colId xmlns:a16="http://schemas.microsoft.com/office/drawing/2014/main" val="2159667174"/>
                    </a:ext>
                  </a:extLst>
                </a:gridCol>
              </a:tblGrid>
              <a:tr h="0">
                <a:tc>
                  <a:txBody>
                    <a:bodyPr/>
                    <a:lstStyle/>
                    <a:p>
                      <a:r>
                        <a:rPr lang="tr-TR">
                          <a:effectLst/>
                        </a:rPr>
                        <a:t>Atasoy, E. (2006). Çevre için eğitim: Çocuk doğa etkileşimi. Bursa: Ezgi Kitabevi. </a:t>
                      </a:r>
                    </a:p>
                  </a:txBody>
                  <a:tcPr marL="0" marR="0" marT="0" marB="0" anchor="ctr">
                    <a:lnL>
                      <a:noFill/>
                    </a:lnL>
                    <a:lnR>
                      <a:noFill/>
                    </a:lnR>
                    <a:lnT>
                      <a:noFill/>
                    </a:lnT>
                    <a:lnB>
                      <a:noFill/>
                    </a:lnB>
                  </a:tcPr>
                </a:tc>
                <a:extLst>
                  <a:ext uri="{0D108BD9-81ED-4DB2-BD59-A6C34878D82A}">
                    <a16:rowId xmlns:a16="http://schemas.microsoft.com/office/drawing/2014/main" val="4052185391"/>
                  </a:ext>
                </a:extLst>
              </a:tr>
              <a:tr h="0">
                <a:tc>
                  <a:txBody>
                    <a:bodyPr/>
                    <a:lstStyle/>
                    <a:p>
                      <a:r>
                        <a:rPr lang="tr-TR">
                          <a:effectLst/>
                        </a:rPr>
                        <a:t>Büyüktaşkapu, S., Öztürk Samur, A., Koçyiğit, S., ve Özenoğlu Kiremit, H. (2013). Çocuk ve çevre. Ankara: Vize Yayıncılık. </a:t>
                      </a:r>
                    </a:p>
                  </a:txBody>
                  <a:tcPr marL="0" marR="0" marT="0" marB="0" anchor="ctr">
                    <a:lnL>
                      <a:noFill/>
                    </a:lnL>
                    <a:lnR>
                      <a:noFill/>
                    </a:lnR>
                    <a:lnT>
                      <a:noFill/>
                    </a:lnT>
                    <a:lnB>
                      <a:noFill/>
                    </a:lnB>
                  </a:tcPr>
                </a:tc>
                <a:extLst>
                  <a:ext uri="{0D108BD9-81ED-4DB2-BD59-A6C34878D82A}">
                    <a16:rowId xmlns:a16="http://schemas.microsoft.com/office/drawing/2014/main" val="2192302795"/>
                  </a:ext>
                </a:extLst>
              </a:tr>
              <a:tr h="0">
                <a:tc>
                  <a:txBody>
                    <a:bodyPr/>
                    <a:lstStyle/>
                    <a:p>
                      <a:r>
                        <a:rPr lang="tr-TR">
                          <a:effectLst/>
                        </a:rPr>
                        <a:t>Kansu, N. (2012). Çocuğumla doğadayız. Ankara: Elma Yayınevi. </a:t>
                      </a:r>
                    </a:p>
                  </a:txBody>
                  <a:tcPr marL="0" marR="0" marT="0" marB="0" anchor="ctr">
                    <a:lnL>
                      <a:noFill/>
                    </a:lnL>
                    <a:lnR>
                      <a:noFill/>
                    </a:lnR>
                    <a:lnT>
                      <a:noFill/>
                    </a:lnT>
                    <a:lnB>
                      <a:noFill/>
                    </a:lnB>
                  </a:tcPr>
                </a:tc>
                <a:extLst>
                  <a:ext uri="{0D108BD9-81ED-4DB2-BD59-A6C34878D82A}">
                    <a16:rowId xmlns:a16="http://schemas.microsoft.com/office/drawing/2014/main" val="1585516800"/>
                  </a:ext>
                </a:extLst>
              </a:tr>
              <a:tr h="0">
                <a:tc>
                  <a:txBody>
                    <a:bodyPr/>
                    <a:lstStyle/>
                    <a:p>
                      <a:r>
                        <a:rPr lang="tr-TR">
                          <a:effectLst/>
                        </a:rPr>
                        <a:t>Louv, R. (2010). Doğadaki son çocuk. (Çev. C. Temürcü). Ankara: Tübitak Yayınları. </a:t>
                      </a:r>
                    </a:p>
                  </a:txBody>
                  <a:tcPr marL="0" marR="0" marT="0" marB="0" anchor="ctr">
                    <a:lnL>
                      <a:noFill/>
                    </a:lnL>
                    <a:lnR>
                      <a:noFill/>
                    </a:lnR>
                    <a:lnT>
                      <a:noFill/>
                    </a:lnT>
                    <a:lnB>
                      <a:noFill/>
                    </a:lnB>
                  </a:tcPr>
                </a:tc>
                <a:extLst>
                  <a:ext uri="{0D108BD9-81ED-4DB2-BD59-A6C34878D82A}">
                    <a16:rowId xmlns:a16="http://schemas.microsoft.com/office/drawing/2014/main" val="190482993"/>
                  </a:ext>
                </a:extLst>
              </a:tr>
              <a:tr h="0">
                <a:tc>
                  <a:txBody>
                    <a:bodyPr/>
                    <a:lstStyle/>
                    <a:p>
                      <a:r>
                        <a:rPr lang="tr-TR" dirty="0">
                          <a:effectLst/>
                        </a:rPr>
                        <a:t>Önder, A. ve Özkan, B. (2013). Sürdürülebilir çocuk gelişimi: Okul öncesinde etkinliklerle çevre eğitimi. Ankara: Anı Yayıncılık. </a:t>
                      </a:r>
                    </a:p>
                  </a:txBody>
                  <a:tcPr marL="0" marR="0" marT="0" marB="0" anchor="ctr">
                    <a:lnL>
                      <a:noFill/>
                    </a:lnL>
                    <a:lnR>
                      <a:noFill/>
                    </a:lnR>
                    <a:lnT>
                      <a:noFill/>
                    </a:lnT>
                    <a:lnB>
                      <a:noFill/>
                    </a:lnB>
                  </a:tcPr>
                </a:tc>
                <a:extLst>
                  <a:ext uri="{0D108BD9-81ED-4DB2-BD59-A6C34878D82A}">
                    <a16:rowId xmlns:a16="http://schemas.microsoft.com/office/drawing/2014/main" val="1263023871"/>
                  </a:ext>
                </a:extLst>
              </a:tr>
            </a:tbl>
          </a:graphicData>
        </a:graphic>
      </p:graphicFrame>
    </p:spTree>
    <p:extLst>
      <p:ext uri="{BB962C8B-B14F-4D97-AF65-F5344CB8AC3E}">
        <p14:creationId xmlns:p14="http://schemas.microsoft.com/office/powerpoint/2010/main" val="3588313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kutusu"/>
          <p:cNvSpPr txBox="1"/>
          <p:nvPr/>
        </p:nvSpPr>
        <p:spPr>
          <a:xfrm>
            <a:off x="1181686" y="239151"/>
            <a:ext cx="9608234" cy="523220"/>
          </a:xfrm>
          <a:prstGeom prst="rect">
            <a:avLst/>
          </a:prstGeom>
          <a:noFill/>
        </p:spPr>
        <p:txBody>
          <a:bodyPr wrap="square" rtlCol="0">
            <a:spAutoFit/>
          </a:bodyPr>
          <a:lstStyle/>
          <a:p>
            <a:pPr algn="ctr"/>
            <a:r>
              <a:rPr lang="tr-TR" sz="2800" dirty="0">
                <a:ln w="0"/>
                <a:effectLst>
                  <a:outerShdw blurRad="38100" dist="19050" dir="2700000" algn="tl" rotWithShape="0">
                    <a:schemeClr val="dk1">
                      <a:alpha val="40000"/>
                    </a:schemeClr>
                  </a:outerShdw>
                </a:effectLst>
                <a:latin typeface="Calibri"/>
              </a:rPr>
              <a:t>TOPRAK İLE İLGİLİ ETKİNLİKLER</a:t>
            </a:r>
          </a:p>
        </p:txBody>
      </p:sp>
      <p:sp>
        <p:nvSpPr>
          <p:cNvPr id="5" name="3 Metin kutusu"/>
          <p:cNvSpPr txBox="1"/>
          <p:nvPr/>
        </p:nvSpPr>
        <p:spPr>
          <a:xfrm>
            <a:off x="260691" y="1328738"/>
            <a:ext cx="11597934" cy="4247317"/>
          </a:xfrm>
          <a:prstGeom prst="rect">
            <a:avLst/>
          </a:prstGeom>
          <a:noFill/>
        </p:spPr>
        <p:txBody>
          <a:bodyPr wrap="square" rtlCol="0">
            <a:spAutoFit/>
          </a:bodyPr>
          <a:lstStyle/>
          <a:p>
            <a:r>
              <a:rPr lang="tr-TR" sz="2800" b="1" dirty="0">
                <a:ln w="0"/>
                <a:effectLst>
                  <a:outerShdw blurRad="38100" dist="19050" dir="2700000" algn="tl" rotWithShape="0">
                    <a:schemeClr val="dk1">
                      <a:alpha val="40000"/>
                    </a:schemeClr>
                  </a:outerShdw>
                </a:effectLst>
                <a:latin typeface="Calibri"/>
              </a:rPr>
              <a:t>Etkinlik Adı: </a:t>
            </a:r>
            <a:r>
              <a:rPr lang="tr-TR" sz="2800" dirty="0">
                <a:ln w="0"/>
                <a:effectLst>
                  <a:outerShdw blurRad="38100" dist="19050" dir="2700000" algn="tl" rotWithShape="0">
                    <a:schemeClr val="dk1">
                      <a:alpha val="40000"/>
                    </a:schemeClr>
                  </a:outerShdw>
                </a:effectLst>
                <a:latin typeface="Calibri"/>
              </a:rPr>
              <a:t>Toprakla Resim Yapalım</a:t>
            </a:r>
          </a:p>
          <a:p>
            <a:r>
              <a:rPr lang="tr-TR" sz="2800" b="1" dirty="0">
                <a:ln w="0"/>
                <a:effectLst>
                  <a:outerShdw blurRad="38100" dist="19050" dir="2700000" algn="tl" rotWithShape="0">
                    <a:schemeClr val="dk1">
                      <a:alpha val="40000"/>
                    </a:schemeClr>
                  </a:outerShdw>
                </a:effectLst>
                <a:latin typeface="Calibri"/>
              </a:rPr>
              <a:t>Etkinlik Türü: </a:t>
            </a:r>
            <a:r>
              <a:rPr lang="tr-TR" sz="2800" dirty="0">
                <a:ln w="0"/>
                <a:effectLst>
                  <a:outerShdw blurRad="38100" dist="19050" dir="2700000" algn="tl" rotWithShape="0">
                    <a:schemeClr val="dk1">
                      <a:alpha val="40000"/>
                    </a:schemeClr>
                  </a:outerShdw>
                </a:effectLst>
                <a:latin typeface="Calibri"/>
              </a:rPr>
              <a:t>Bütünleştirilmiş Alan Gezisi,Fen ve Sanat Etkinliği</a:t>
            </a:r>
          </a:p>
          <a:p>
            <a:r>
              <a:rPr lang="tr-TR" sz="2800" b="1" dirty="0">
                <a:ln w="0"/>
                <a:effectLst>
                  <a:outerShdw blurRad="38100" dist="19050" dir="2700000" algn="tl" rotWithShape="0">
                    <a:schemeClr val="dk1">
                      <a:alpha val="40000"/>
                    </a:schemeClr>
                  </a:outerShdw>
                </a:effectLst>
                <a:latin typeface="Calibri"/>
              </a:rPr>
              <a:t>Materyaller: </a:t>
            </a:r>
            <a:r>
              <a:rPr lang="tr-TR" sz="2800" dirty="0">
                <a:ln w="0"/>
                <a:effectLst>
                  <a:outerShdw blurRad="38100" dist="19050" dir="2700000" algn="tl" rotWithShape="0">
                    <a:schemeClr val="dk1">
                      <a:alpha val="40000"/>
                    </a:schemeClr>
                  </a:outerShdw>
                </a:effectLst>
                <a:latin typeface="Calibri"/>
              </a:rPr>
              <a:t>Kum, saksı </a:t>
            </a:r>
            <a:r>
              <a:rPr lang="tr-TR" sz="2800" dirty="0" err="1">
                <a:ln w="0"/>
                <a:effectLst>
                  <a:outerShdw blurRad="38100" dist="19050" dir="2700000" algn="tl" rotWithShape="0">
                    <a:schemeClr val="dk1">
                      <a:alpha val="40000"/>
                    </a:schemeClr>
                  </a:outerShdw>
                </a:effectLst>
                <a:latin typeface="Calibri"/>
              </a:rPr>
              <a:t>toprağ-torf</a:t>
            </a:r>
            <a:r>
              <a:rPr lang="tr-TR" sz="2800" dirty="0">
                <a:ln w="0"/>
                <a:effectLst>
                  <a:outerShdw blurRad="38100" dist="19050" dir="2700000" algn="tl" rotWithShape="0">
                    <a:schemeClr val="dk1">
                      <a:alpha val="40000"/>
                    </a:schemeClr>
                  </a:outerShdw>
                </a:effectLst>
                <a:latin typeface="Calibri"/>
              </a:rPr>
              <a:t>, çakıllı kum,bahçe toprağı gibi toprak çeşitleri,elek ve büyüteçler, </a:t>
            </a:r>
            <a:r>
              <a:rPr lang="tr-TR" sz="2800" dirty="0" err="1">
                <a:ln w="0"/>
                <a:effectLst>
                  <a:outerShdw blurRad="38100" dist="19050" dir="2700000" algn="tl" rotWithShape="0">
                    <a:schemeClr val="dk1">
                      <a:alpha val="40000"/>
                    </a:schemeClr>
                  </a:outerShdw>
                </a:effectLst>
                <a:latin typeface="Calibri"/>
              </a:rPr>
              <a:t>kraft</a:t>
            </a:r>
            <a:r>
              <a:rPr lang="tr-TR" sz="2800" dirty="0">
                <a:ln w="0"/>
                <a:effectLst>
                  <a:outerShdw blurRad="38100" dist="19050" dir="2700000" algn="tl" rotWithShape="0">
                    <a:schemeClr val="dk1">
                      <a:alpha val="40000"/>
                    </a:schemeClr>
                  </a:outerShdw>
                </a:effectLst>
                <a:latin typeface="Calibri"/>
              </a:rPr>
              <a:t> kağıtları(toprak çeşidi kadar)</a:t>
            </a:r>
          </a:p>
          <a:p>
            <a:r>
              <a:rPr lang="tr-TR" sz="2800" dirty="0">
                <a:ln w="0"/>
                <a:effectLst>
                  <a:outerShdw blurRad="38100" dist="19050" dir="2700000" algn="tl" rotWithShape="0">
                    <a:schemeClr val="dk1">
                      <a:alpha val="40000"/>
                    </a:schemeClr>
                  </a:outerShdw>
                </a:effectLst>
                <a:latin typeface="Calibri"/>
              </a:rPr>
              <a:t>Sözcük ve Kavramlar:Kum,saksı toprağı-</a:t>
            </a:r>
            <a:r>
              <a:rPr lang="tr-TR" sz="2800" dirty="0" err="1">
                <a:ln w="0"/>
                <a:effectLst>
                  <a:outerShdw blurRad="38100" dist="19050" dir="2700000" algn="tl" rotWithShape="0">
                    <a:schemeClr val="dk1">
                      <a:alpha val="40000"/>
                    </a:schemeClr>
                  </a:outerShdw>
                </a:effectLst>
                <a:latin typeface="Calibri"/>
              </a:rPr>
              <a:t>torf</a:t>
            </a:r>
            <a:r>
              <a:rPr lang="tr-TR" sz="2800" dirty="0">
                <a:ln w="0"/>
                <a:effectLst>
                  <a:outerShdw blurRad="38100" dist="19050" dir="2700000" algn="tl" rotWithShape="0">
                    <a:schemeClr val="dk1">
                      <a:alpha val="40000"/>
                    </a:schemeClr>
                  </a:outerShdw>
                </a:effectLst>
                <a:latin typeface="Calibri"/>
              </a:rPr>
              <a:t>,çakıllı kum,bahçe toprağı,büyük-küçük,ince-kalın</a:t>
            </a:r>
          </a:p>
          <a:p>
            <a:r>
              <a:rPr lang="tr-TR" sz="2800" b="1" dirty="0">
                <a:ln w="0"/>
                <a:effectLst>
                  <a:outerShdw blurRad="38100" dist="19050" dir="2700000" algn="tl" rotWithShape="0">
                    <a:schemeClr val="dk1">
                      <a:alpha val="40000"/>
                    </a:schemeClr>
                  </a:outerShdw>
                </a:effectLst>
                <a:latin typeface="Calibri"/>
              </a:rPr>
              <a:t>Öğrenme Süreci:</a:t>
            </a:r>
          </a:p>
          <a:p>
            <a:pPr>
              <a:buFont typeface="Arial" pitchFamily="34" charset="0"/>
              <a:buChar char="•"/>
            </a:pPr>
            <a:r>
              <a:rPr lang="tr-TR" sz="2800" dirty="0">
                <a:ln w="0"/>
                <a:effectLst>
                  <a:outerShdw blurRad="38100" dist="19050" dir="2700000" algn="tl" rotWithShape="0">
                    <a:schemeClr val="dk1">
                      <a:alpha val="40000"/>
                    </a:schemeClr>
                  </a:outerShdw>
                </a:effectLst>
                <a:latin typeface="Calibri"/>
              </a:rPr>
              <a:t>Etkinliği uygulamak için çocuklarla birlikte açık bir alana (park,bahçe,ormanlık alan vb.) çıkılır ve farklı toprak çeşitleri bulunarak küçük torbalara doldurulur.</a:t>
            </a:r>
          </a:p>
          <a:p>
            <a:endParaRPr lang="tr-TR" dirty="0">
              <a:ln w="0"/>
              <a:effectLst>
                <a:outerShdw blurRad="38100" dist="19050" dir="2700000" algn="tl" rotWithShape="0">
                  <a:schemeClr val="dk1">
                    <a:alpha val="40000"/>
                  </a:schemeClr>
                </a:outerShdw>
              </a:effectLst>
              <a:latin typeface="Calibri"/>
            </a:endParaRPr>
          </a:p>
        </p:txBody>
      </p:sp>
    </p:spTree>
    <p:extLst>
      <p:ext uri="{BB962C8B-B14F-4D97-AF65-F5344CB8AC3E}">
        <p14:creationId xmlns:p14="http://schemas.microsoft.com/office/powerpoint/2010/main" val="2220349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14325" y="920994"/>
            <a:ext cx="11472862" cy="5262979"/>
          </a:xfrm>
          <a:prstGeom prst="rect">
            <a:avLst/>
          </a:prstGeom>
          <a:noFill/>
        </p:spPr>
        <p:txBody>
          <a:bodyPr wrap="square" rtlCol="0">
            <a:spAutoFit/>
          </a:bodyPr>
          <a:lstStyle/>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Etkinliğe başlamadan önce bulunan farklı toprak çeşitleri (kum,saksı toprağı-</a:t>
            </a:r>
            <a:r>
              <a:rPr lang="tr-TR" sz="2800" dirty="0" err="1">
                <a:ln w="0"/>
                <a:effectLst>
                  <a:outerShdw blurRad="38100" dist="19050" dir="2700000" algn="tl" rotWithShape="0">
                    <a:schemeClr val="dk1">
                      <a:alpha val="40000"/>
                    </a:schemeClr>
                  </a:outerShdw>
                </a:effectLst>
                <a:latin typeface="Calibri"/>
              </a:rPr>
              <a:t>torf</a:t>
            </a:r>
            <a:r>
              <a:rPr lang="tr-TR" sz="2800" dirty="0">
                <a:ln w="0"/>
                <a:effectLst>
                  <a:outerShdw blurRad="38100" dist="19050" dir="2700000" algn="tl" rotWithShape="0">
                    <a:schemeClr val="dk1">
                      <a:alpha val="40000"/>
                    </a:schemeClr>
                  </a:outerShdw>
                </a:effectLst>
                <a:latin typeface="Calibri"/>
              </a:rPr>
              <a:t>, çakıllı kum,bahçe toprağı gibi) yere serilen </a:t>
            </a:r>
            <a:r>
              <a:rPr lang="tr-TR" sz="2800" dirty="0" err="1">
                <a:ln w="0"/>
                <a:effectLst>
                  <a:outerShdw blurRad="38100" dist="19050" dir="2700000" algn="tl" rotWithShape="0">
                    <a:schemeClr val="dk1">
                      <a:alpha val="40000"/>
                    </a:schemeClr>
                  </a:outerShdw>
                </a:effectLst>
                <a:latin typeface="Calibri"/>
              </a:rPr>
              <a:t>kraft</a:t>
            </a:r>
            <a:r>
              <a:rPr lang="tr-TR" sz="2800" dirty="0">
                <a:ln w="0"/>
                <a:effectLst>
                  <a:outerShdw blurRad="38100" dist="19050" dir="2700000" algn="tl" rotWithShape="0">
                    <a:schemeClr val="dk1">
                      <a:alpha val="40000"/>
                    </a:schemeClr>
                  </a:outerShdw>
                </a:effectLst>
                <a:latin typeface="Calibri"/>
              </a:rPr>
              <a:t> kağıtlarının üzerine dökülür. Her kağıdın üzerinde farklı bir toprak çeşidinin yer almasına dikkat edilir.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Çocuklar </a:t>
            </a:r>
            <a:r>
              <a:rPr lang="tr-TR" sz="2800" dirty="0" err="1">
                <a:ln w="0"/>
                <a:effectLst>
                  <a:outerShdw blurRad="38100" dist="19050" dir="2700000" algn="tl" rotWithShape="0">
                    <a:schemeClr val="dk1">
                      <a:alpha val="40000"/>
                    </a:schemeClr>
                  </a:outerShdw>
                </a:effectLst>
                <a:latin typeface="Calibri"/>
              </a:rPr>
              <a:t>kraft</a:t>
            </a:r>
            <a:r>
              <a:rPr lang="tr-TR" sz="2800" dirty="0">
                <a:ln w="0"/>
                <a:effectLst>
                  <a:outerShdw blurRad="38100" dist="19050" dir="2700000" algn="tl" rotWithShape="0">
                    <a:schemeClr val="dk1">
                      <a:alpha val="40000"/>
                    </a:schemeClr>
                  </a:outerShdw>
                </a:effectLst>
                <a:latin typeface="Calibri"/>
              </a:rPr>
              <a:t> sayısı kadar gruba ayrılırlar ve her grup kağıdının üzerindeki toprağa önce gözleri kapalı bir şekilde dokunur.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Daha sonra çocuklar gözlerini açarak neye dokunduklarını görürler.Ardından büyüteçle toprakları incelerler ve toprakların nasıl bir yapıda olduğunu gözlemlerler.Her kağıdın üzerinde farklı bir toprak çeşidi olduğu için çocuklar bütün toprak çeşitlerini inceleyene kadar gruplar birbiriyle yer değiştirir.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Toprak çeşitlerinin özellikleri ve nerelerde bulunabildikleri hakkında çocuklar bilgilendirilir.</a:t>
            </a:r>
          </a:p>
        </p:txBody>
      </p:sp>
    </p:spTree>
    <p:extLst>
      <p:ext uri="{BB962C8B-B14F-4D97-AF65-F5344CB8AC3E}">
        <p14:creationId xmlns:p14="http://schemas.microsoft.com/office/powerpoint/2010/main" val="233782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kutusu"/>
          <p:cNvSpPr txBox="1"/>
          <p:nvPr/>
        </p:nvSpPr>
        <p:spPr>
          <a:xfrm>
            <a:off x="318501" y="1102776"/>
            <a:ext cx="11611561" cy="4832092"/>
          </a:xfrm>
          <a:prstGeom prst="rect">
            <a:avLst/>
          </a:prstGeom>
          <a:noFill/>
        </p:spPr>
        <p:txBody>
          <a:bodyPr wrap="square" rtlCol="0">
            <a:spAutoFit/>
          </a:bodyPr>
          <a:lstStyle/>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Daha sonra çocuklara farklı genişlikte delikleri olan elekler verilerek toprağı elemeleri istenir.Hangi toprak çeşidinin elekten daha kolay geçtiğine ve elekte neler kaldığına dikkat çekilir.Gruplar bütün toprak çeşitlerini eleyene kadar birbiriyle yer değiştirir.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Çocuklar gözlemlerini ve incelemelerini tamamladıktan sonra onlara farklı çeşitte topraklar inceledikleri,şimdi de bu topraklarla resim yapacakları söylenir.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Her grubun bir </a:t>
            </a:r>
            <a:r>
              <a:rPr lang="tr-TR" sz="2800" dirty="0" err="1">
                <a:ln w="0"/>
                <a:effectLst>
                  <a:outerShdw blurRad="38100" dist="19050" dir="2700000" algn="tl" rotWithShape="0">
                    <a:schemeClr val="dk1">
                      <a:alpha val="40000"/>
                    </a:schemeClr>
                  </a:outerShdw>
                </a:effectLst>
                <a:latin typeface="Calibri"/>
              </a:rPr>
              <a:t>kraft</a:t>
            </a:r>
            <a:r>
              <a:rPr lang="tr-TR" sz="2800" dirty="0">
                <a:ln w="0"/>
                <a:effectLst>
                  <a:outerShdw blurRad="38100" dist="19050" dir="2700000" algn="tl" rotWithShape="0">
                    <a:schemeClr val="dk1">
                      <a:alpha val="40000"/>
                    </a:schemeClr>
                  </a:outerShdw>
                </a:effectLst>
                <a:latin typeface="Calibri"/>
              </a:rPr>
              <a:t> kağıdına parmaklarını kullanarak resim yapmasına ve bütün gruplar tamamladıktan sonra tüm çocukların yapılan resimleri inceleyerek birbirine anlatmasına fırsat verilir.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Yapılan resimlerin fotoğrafı çekilerek sınıf panosuna asılır.</a:t>
            </a:r>
          </a:p>
        </p:txBody>
      </p:sp>
    </p:spTree>
    <p:extLst>
      <p:ext uri="{BB962C8B-B14F-4D97-AF65-F5344CB8AC3E}">
        <p14:creationId xmlns:p14="http://schemas.microsoft.com/office/powerpoint/2010/main" val="1075831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285749" y="690384"/>
            <a:ext cx="11587163" cy="5693866"/>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Etkinliğin Değerlendirilmesi: </a:t>
            </a:r>
            <a:r>
              <a:rPr lang="tr-TR" sz="2800" dirty="0">
                <a:ln w="0"/>
                <a:effectLst>
                  <a:outerShdw blurRad="38100" dist="19050" dir="2700000" algn="tl" rotWithShape="0">
                    <a:schemeClr val="dk1">
                      <a:alpha val="40000"/>
                    </a:schemeClr>
                  </a:outerShdw>
                </a:effectLst>
                <a:latin typeface="Calibri"/>
              </a:rPr>
              <a:t>Çekilen fotoğraflar çocuklara gösterilerek bazı sorular yöneltilir: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Toprakların içinde neler buldunuz? Toprak çeşitlerinden hangisi daha yumuşaktı, neden ?</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Hangi toprak türü elekten daha kolay geçti? Neden böyle oldu sizce? Elekte topraklardan sonra neler kaldı?</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Toprakla resim yapmak eğlenceli miydi ?</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Daha önce farklı toprak çeşitleri görmüş müydünüz? Nerelerde görmüştünüz ?</a:t>
            </a:r>
          </a:p>
          <a:p>
            <a:pPr algn="just"/>
            <a:r>
              <a:rPr lang="tr-TR" sz="2800" b="1" dirty="0">
                <a:ln w="0"/>
                <a:effectLst>
                  <a:outerShdw blurRad="38100" dist="19050" dir="2700000" algn="tl" rotWithShape="0">
                    <a:schemeClr val="dk1">
                      <a:alpha val="40000"/>
                    </a:schemeClr>
                  </a:outerShdw>
                </a:effectLst>
                <a:latin typeface="Calibri"/>
              </a:rPr>
              <a:t>Değerlendirme</a:t>
            </a:r>
            <a:r>
              <a:rPr lang="tr-TR" sz="2800" dirty="0">
                <a:ln w="0"/>
                <a:effectLst>
                  <a:outerShdw blurRad="38100" dist="19050" dir="2700000" algn="tl" rotWithShape="0">
                    <a:schemeClr val="dk1">
                      <a:alpha val="40000"/>
                    </a:schemeClr>
                  </a:outerShdw>
                </a:effectLst>
                <a:latin typeface="Calibri"/>
              </a:rPr>
              <a:t>, çocukların yaşadıkları yerdeki toprakları incelemeleri ile devam eder. Öğretmen her çocuğa kendi bahçelerindeki toprakları incelemelerini söyler.Çocuklara gözlemlediklerini sorar,onlardan toprağın fotoğraflarını çekip sınıfta anlatmalarını ister.</a:t>
            </a:r>
          </a:p>
          <a:p>
            <a:pPr>
              <a:buFont typeface="Arial" pitchFamily="34" charset="0"/>
              <a:buChar char="•"/>
            </a:pPr>
            <a:endParaRPr lang="tr-TR" sz="2800" dirty="0">
              <a:ln w="0"/>
              <a:effectLst>
                <a:outerShdw blurRad="38100" dist="19050" dir="2700000" algn="tl" rotWithShape="0">
                  <a:schemeClr val="dk1">
                    <a:alpha val="40000"/>
                  </a:schemeClr>
                </a:outerShdw>
              </a:effectLst>
              <a:latin typeface="Calibri"/>
            </a:endParaRPr>
          </a:p>
        </p:txBody>
      </p:sp>
    </p:spTree>
    <p:extLst>
      <p:ext uri="{BB962C8B-B14F-4D97-AF65-F5344CB8AC3E}">
        <p14:creationId xmlns:p14="http://schemas.microsoft.com/office/powerpoint/2010/main" val="4000452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271463" y="1369621"/>
            <a:ext cx="11415711" cy="3970318"/>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Dikkat Edilmesi Gereken Noktalar:</a:t>
            </a:r>
          </a:p>
          <a:p>
            <a:pPr algn="just"/>
            <a:endParaRPr lang="tr-TR" sz="2800" b="1" dirty="0">
              <a:ln w="0"/>
              <a:effectLst>
                <a:outerShdw blurRad="38100" dist="19050" dir="2700000" algn="tl" rotWithShape="0">
                  <a:schemeClr val="dk1">
                    <a:alpha val="40000"/>
                  </a:schemeClr>
                </a:outerShdw>
              </a:effectLst>
              <a:latin typeface="Calibri"/>
            </a:endParaRP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Etkinlik süresince çocukların toprakları kendilerine ve arkadaşlarına zarar verecek şekilde kullanmamaları için gerekli kurallar çocuklara hatırlatılmalıdır.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Farklı topraklar bulunabilecek bir yerleşim yerinde olunmadığı takdirde bahçe toprağı satan bir yer gibi ilgili yerlerden toprak örnekleri alınarak etkinliğe önceden hazırlık yapılmalıdır.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Etkinliğin ardından çocukların dikkatlice temizlenmelerine özen gösterilmelidir.</a:t>
            </a:r>
          </a:p>
        </p:txBody>
      </p:sp>
    </p:spTree>
    <p:extLst>
      <p:ext uri="{BB962C8B-B14F-4D97-AF65-F5344CB8AC3E}">
        <p14:creationId xmlns:p14="http://schemas.microsoft.com/office/powerpoint/2010/main" val="920152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Metin kutusu"/>
          <p:cNvSpPr txBox="1"/>
          <p:nvPr/>
        </p:nvSpPr>
        <p:spPr>
          <a:xfrm>
            <a:off x="300038" y="1477012"/>
            <a:ext cx="11530012" cy="3108543"/>
          </a:xfrm>
          <a:prstGeom prst="rect">
            <a:avLst/>
          </a:prstGeom>
          <a:noFill/>
        </p:spPr>
        <p:txBody>
          <a:bodyPr wrap="square" rtlCol="0">
            <a:spAutoFit/>
          </a:bodyPr>
          <a:lstStyle/>
          <a:p>
            <a:r>
              <a:rPr lang="tr-TR" sz="2800" b="1" dirty="0">
                <a:ln w="0"/>
                <a:effectLst>
                  <a:outerShdw blurRad="38100" dist="19050" dir="2700000" algn="tl" rotWithShape="0">
                    <a:schemeClr val="dk1">
                      <a:alpha val="40000"/>
                    </a:schemeClr>
                  </a:outerShdw>
                </a:effectLst>
                <a:latin typeface="Calibri"/>
              </a:rPr>
              <a:t>Aile Katılımı:</a:t>
            </a:r>
          </a:p>
          <a:p>
            <a:endParaRPr lang="tr-TR" sz="2800" b="1" dirty="0">
              <a:ln w="0"/>
              <a:effectLst>
                <a:outerShdw blurRad="38100" dist="19050" dir="2700000" algn="tl" rotWithShape="0">
                  <a:schemeClr val="dk1">
                    <a:alpha val="40000"/>
                  </a:schemeClr>
                </a:outerShdw>
              </a:effectLst>
              <a:latin typeface="Calibri"/>
            </a:endParaRP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Bu etkinlik ailelerin katılımıyla gerçekleşebileceği gibi aileler evlerinin bahçelerinde çocuklarıyla bu etkinliği gerçekleştirebilirler.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Çocuklardan sınıfta yaptıkları resimlerin fotoğraflarını evlerine götürüp öğrendiklerini aileleri ile paylaşmaları istenebilir.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Aileler evde çocuklarıyla saksı toprağına çiçek dikebilirler.</a:t>
            </a:r>
          </a:p>
        </p:txBody>
      </p:sp>
    </p:spTree>
    <p:extLst>
      <p:ext uri="{BB962C8B-B14F-4D97-AF65-F5344CB8AC3E}">
        <p14:creationId xmlns:p14="http://schemas.microsoft.com/office/powerpoint/2010/main" val="889024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886265" y="520505"/>
            <a:ext cx="9748910" cy="523220"/>
          </a:xfrm>
          <a:prstGeom prst="rect">
            <a:avLst/>
          </a:prstGeom>
          <a:noFill/>
        </p:spPr>
        <p:txBody>
          <a:bodyPr wrap="square" rtlCol="0">
            <a:spAutoFit/>
          </a:bodyPr>
          <a:lstStyle/>
          <a:p>
            <a:pPr algn="ctr"/>
            <a:r>
              <a:rPr lang="tr-TR" sz="2800" b="1" dirty="0">
                <a:ln w="0"/>
                <a:effectLst>
                  <a:outerShdw blurRad="38100" dist="19050" dir="2700000" algn="tl" rotWithShape="0">
                    <a:schemeClr val="dk1">
                      <a:alpha val="40000"/>
                    </a:schemeClr>
                  </a:outerShdw>
                </a:effectLst>
                <a:latin typeface="Calibri"/>
              </a:rPr>
              <a:t>SU İLE İLGİLİ ETKİNLİKLER</a:t>
            </a:r>
          </a:p>
        </p:txBody>
      </p:sp>
      <p:sp>
        <p:nvSpPr>
          <p:cNvPr id="4" name="4 Metin kutusu"/>
          <p:cNvSpPr txBox="1"/>
          <p:nvPr/>
        </p:nvSpPr>
        <p:spPr>
          <a:xfrm>
            <a:off x="314984" y="1525026"/>
            <a:ext cx="11572215" cy="4401205"/>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Etkinlik Adı: </a:t>
            </a:r>
            <a:r>
              <a:rPr lang="tr-TR" sz="2800" dirty="0">
                <a:ln w="0"/>
                <a:effectLst>
                  <a:outerShdw blurRad="38100" dist="19050" dir="2700000" algn="tl" rotWithShape="0">
                    <a:schemeClr val="dk1">
                      <a:alpha val="40000"/>
                    </a:schemeClr>
                  </a:outerShdw>
                </a:effectLst>
                <a:latin typeface="Calibri"/>
              </a:rPr>
              <a:t>Suları Temizleyen Makine</a:t>
            </a:r>
          </a:p>
          <a:p>
            <a:pPr algn="just"/>
            <a:r>
              <a:rPr lang="tr-TR" sz="2800" b="1" dirty="0">
                <a:ln w="0"/>
                <a:effectLst>
                  <a:outerShdw blurRad="38100" dist="19050" dir="2700000" algn="tl" rotWithShape="0">
                    <a:schemeClr val="dk1">
                      <a:alpha val="40000"/>
                    </a:schemeClr>
                  </a:outerShdw>
                </a:effectLst>
                <a:latin typeface="Calibri"/>
              </a:rPr>
              <a:t>Etkinlik Türü: </a:t>
            </a:r>
            <a:r>
              <a:rPr lang="tr-TR" sz="2800" dirty="0">
                <a:ln w="0"/>
                <a:effectLst>
                  <a:outerShdw blurRad="38100" dist="19050" dir="2700000" algn="tl" rotWithShape="0">
                    <a:schemeClr val="dk1">
                      <a:alpha val="40000"/>
                    </a:schemeClr>
                  </a:outerShdw>
                </a:effectLst>
                <a:latin typeface="Calibri"/>
              </a:rPr>
              <a:t>Proje Çalışması</a:t>
            </a:r>
          </a:p>
          <a:p>
            <a:pPr algn="just"/>
            <a:r>
              <a:rPr lang="tr-TR" sz="2800" b="1" dirty="0">
                <a:ln w="0"/>
                <a:effectLst>
                  <a:outerShdw blurRad="38100" dist="19050" dir="2700000" algn="tl" rotWithShape="0">
                    <a:schemeClr val="dk1">
                      <a:alpha val="40000"/>
                    </a:schemeClr>
                  </a:outerShdw>
                </a:effectLst>
                <a:latin typeface="Calibri"/>
              </a:rPr>
              <a:t>Yaş Grubu: </a:t>
            </a:r>
            <a:r>
              <a:rPr lang="tr-TR" sz="2800" dirty="0">
                <a:ln w="0"/>
                <a:effectLst>
                  <a:outerShdw blurRad="38100" dist="19050" dir="2700000" algn="tl" rotWithShape="0">
                    <a:schemeClr val="dk1">
                      <a:alpha val="40000"/>
                    </a:schemeClr>
                  </a:outerShdw>
                </a:effectLst>
                <a:latin typeface="Calibri"/>
              </a:rPr>
              <a:t>5-6 yaş</a:t>
            </a:r>
          </a:p>
          <a:p>
            <a:pPr algn="just"/>
            <a:r>
              <a:rPr lang="tr-TR" sz="2800" b="1" dirty="0">
                <a:ln w="0"/>
                <a:effectLst>
                  <a:outerShdw blurRad="38100" dist="19050" dir="2700000" algn="tl" rotWithShape="0">
                    <a:schemeClr val="dk1">
                      <a:alpha val="40000"/>
                    </a:schemeClr>
                  </a:outerShdw>
                </a:effectLst>
                <a:latin typeface="Calibri"/>
              </a:rPr>
              <a:t>Etkinlikle kazandırılması hedeflenen amaç ve kazanımlar: </a:t>
            </a:r>
            <a:r>
              <a:rPr lang="tr-TR" sz="2800" dirty="0">
                <a:ln w="0"/>
                <a:effectLst>
                  <a:outerShdw blurRad="38100" dist="19050" dir="2700000" algn="tl" rotWithShape="0">
                    <a:schemeClr val="dk1">
                      <a:alpha val="40000"/>
                    </a:schemeClr>
                  </a:outerShdw>
                </a:effectLst>
                <a:latin typeface="Calibri"/>
              </a:rPr>
              <a:t>Problem</a:t>
            </a:r>
            <a:r>
              <a:rPr lang="tr-TR" sz="2800" b="1" dirty="0">
                <a:ln w="0"/>
                <a:effectLst>
                  <a:outerShdw blurRad="38100" dist="19050" dir="2700000" algn="tl" rotWithShape="0">
                    <a:schemeClr val="dk1">
                      <a:alpha val="40000"/>
                    </a:schemeClr>
                  </a:outerShdw>
                </a:effectLst>
                <a:latin typeface="Calibri"/>
              </a:rPr>
              <a:t> </a:t>
            </a:r>
            <a:r>
              <a:rPr lang="tr-TR" sz="2800" dirty="0">
                <a:ln w="0"/>
                <a:effectLst>
                  <a:outerShdw blurRad="38100" dist="19050" dir="2700000" algn="tl" rotWithShape="0">
                    <a:schemeClr val="dk1">
                      <a:alpha val="40000"/>
                    </a:schemeClr>
                  </a:outerShdw>
                </a:effectLst>
                <a:latin typeface="Calibri"/>
              </a:rPr>
              <a:t>çözme becerisini desteklemek. Su kirliliğine dikkat çekmek.İşbirliği ile çalışma becerisini geliştirmek</a:t>
            </a:r>
          </a:p>
          <a:p>
            <a:pPr algn="just"/>
            <a:r>
              <a:rPr lang="tr-TR" sz="2800" b="1" dirty="0">
                <a:ln w="0"/>
                <a:effectLst>
                  <a:outerShdw blurRad="38100" dist="19050" dir="2700000" algn="tl" rotWithShape="0">
                    <a:schemeClr val="dk1">
                      <a:alpha val="40000"/>
                    </a:schemeClr>
                  </a:outerShdw>
                </a:effectLst>
                <a:latin typeface="Calibri"/>
              </a:rPr>
              <a:t>Etkinlikle kazandırılması hedeflenen kavramlar-sözcükler: </a:t>
            </a:r>
            <a:r>
              <a:rPr lang="tr-TR" sz="2800" dirty="0">
                <a:ln w="0"/>
                <a:effectLst>
                  <a:outerShdw blurRad="38100" dist="19050" dir="2700000" algn="tl" rotWithShape="0">
                    <a:schemeClr val="dk1">
                      <a:alpha val="40000"/>
                    </a:schemeClr>
                  </a:outerShdw>
                </a:effectLst>
                <a:latin typeface="Calibri"/>
              </a:rPr>
              <a:t>Üst, göl, nilüfer, kirlilik, çözüm</a:t>
            </a:r>
          </a:p>
          <a:p>
            <a:pPr algn="just"/>
            <a:r>
              <a:rPr lang="tr-TR" sz="2800" b="1" dirty="0">
                <a:ln w="0"/>
                <a:effectLst>
                  <a:outerShdw blurRad="38100" dist="19050" dir="2700000" algn="tl" rotWithShape="0">
                    <a:schemeClr val="dk1">
                      <a:alpha val="40000"/>
                    </a:schemeClr>
                  </a:outerShdw>
                </a:effectLst>
                <a:latin typeface="Calibri"/>
              </a:rPr>
              <a:t>Materyaller: </a:t>
            </a:r>
            <a:r>
              <a:rPr lang="tr-TR" sz="2800" dirty="0">
                <a:ln w="0"/>
                <a:effectLst>
                  <a:outerShdw blurRad="38100" dist="19050" dir="2700000" algn="tl" rotWithShape="0">
                    <a:schemeClr val="dk1">
                      <a:alpha val="40000"/>
                    </a:schemeClr>
                  </a:outerShdw>
                </a:effectLst>
                <a:latin typeface="Calibri"/>
              </a:rPr>
              <a:t>Renkli fon kartonları,boya kalemleri, artık materyaller yapıştırıcılar, makaslar, </a:t>
            </a:r>
            <a:r>
              <a:rPr lang="tr-TR" sz="2800" dirty="0" err="1">
                <a:ln w="0"/>
                <a:effectLst>
                  <a:outerShdw blurRad="38100" dist="19050" dir="2700000" algn="tl" rotWithShape="0">
                    <a:schemeClr val="dk1">
                      <a:alpha val="40000"/>
                    </a:schemeClr>
                  </a:outerShdw>
                </a:effectLst>
                <a:latin typeface="Calibri"/>
              </a:rPr>
              <a:t>grafon</a:t>
            </a:r>
            <a:r>
              <a:rPr lang="tr-TR" sz="2800" dirty="0">
                <a:ln w="0"/>
                <a:effectLst>
                  <a:outerShdw blurRad="38100" dist="19050" dir="2700000" algn="tl" rotWithShape="0">
                    <a:schemeClr val="dk1">
                      <a:alpha val="40000"/>
                    </a:schemeClr>
                  </a:outerShdw>
                </a:effectLst>
                <a:latin typeface="Calibri"/>
              </a:rPr>
              <a:t> kağıtları, parmak boyaları.</a:t>
            </a:r>
          </a:p>
        </p:txBody>
      </p:sp>
    </p:spTree>
    <p:extLst>
      <p:ext uri="{BB962C8B-B14F-4D97-AF65-F5344CB8AC3E}">
        <p14:creationId xmlns:p14="http://schemas.microsoft.com/office/powerpoint/2010/main" val="816952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287507" y="1395559"/>
            <a:ext cx="11528255" cy="3539430"/>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Öğrenme Süreci: </a:t>
            </a:r>
            <a:r>
              <a:rPr lang="tr-TR" sz="2800" dirty="0">
                <a:ln w="0"/>
                <a:effectLst>
                  <a:outerShdw blurRad="38100" dist="19050" dir="2700000" algn="tl" rotWithShape="0">
                    <a:schemeClr val="dk1">
                      <a:alpha val="40000"/>
                    </a:schemeClr>
                  </a:outerShdw>
                </a:effectLst>
                <a:latin typeface="Calibri"/>
              </a:rPr>
              <a:t>Öğretmen kirlenmiş denizlerin, göllerin nasıl temizleneceğini çocuklara sorar. Çocukların görüşleri dinlendikten sonra suları nasıl bir makinenin temizleyebileceğini sorar. Ardından ‘Biz öyle bir makine yapalım ki suyu,oradaki canlılara zarar vermeden temizlesin’ yönergesini verir. Çocuklar iki gruba ayrılır. İki grup, suları temizleyecek makineyi yaparlar. Gruplar makinelerine birer isim vererek, diğer gruba tanıtırlar. Makineler sergilenir.</a:t>
            </a:r>
          </a:p>
          <a:p>
            <a:pPr algn="just"/>
            <a:r>
              <a:rPr lang="tr-TR" sz="2800" b="1" dirty="0">
                <a:ln w="0"/>
                <a:effectLst>
                  <a:outerShdw blurRad="38100" dist="19050" dir="2700000" algn="tl" rotWithShape="0">
                    <a:schemeClr val="dk1">
                      <a:alpha val="40000"/>
                    </a:schemeClr>
                  </a:outerShdw>
                </a:effectLst>
                <a:latin typeface="Calibri"/>
              </a:rPr>
              <a:t>Değerlendirme: </a:t>
            </a:r>
            <a:r>
              <a:rPr lang="tr-TR" sz="2800" dirty="0">
                <a:ln w="0"/>
                <a:effectLst>
                  <a:outerShdw blurRad="38100" dist="19050" dir="2700000" algn="tl" rotWithShape="0">
                    <a:schemeClr val="dk1">
                      <a:alpha val="40000"/>
                    </a:schemeClr>
                  </a:outerShdw>
                </a:effectLst>
                <a:latin typeface="Calibri"/>
              </a:rPr>
              <a:t>Çocukların cevapları dinlendikten sonra suyun kirliliğinin zararları hakkında konuşulur.</a:t>
            </a:r>
          </a:p>
        </p:txBody>
      </p:sp>
    </p:spTree>
    <p:extLst>
      <p:ext uri="{BB962C8B-B14F-4D97-AF65-F5344CB8AC3E}">
        <p14:creationId xmlns:p14="http://schemas.microsoft.com/office/powerpoint/2010/main" val="512918605"/>
      </p:ext>
    </p:extLst>
  </p:cSld>
  <p:clrMapOvr>
    <a:masterClrMapping/>
  </p:clrMapOvr>
</p:sld>
</file>

<file path=ppt/theme/theme1.xml><?xml version="1.0" encoding="utf-8"?>
<a:theme xmlns:a="http://schemas.openxmlformats.org/drawingml/2006/main" name="Office Teması">
  <a:themeElements>
    <a:clrScheme name="Özel 6">
      <a:dk1>
        <a:sysClr val="windowText" lastClr="000000"/>
      </a:dk1>
      <a:lt1>
        <a:sysClr val="window" lastClr="FFFFFF"/>
      </a:lt1>
      <a:dk2>
        <a:srgbClr val="000000"/>
      </a:dk2>
      <a:lt2>
        <a:srgbClr val="F8F8F8"/>
      </a:lt2>
      <a:accent1>
        <a:srgbClr val="DDDDDD"/>
      </a:accent1>
      <a:accent2>
        <a:srgbClr val="000000"/>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TotalTime>
  <Words>1343</Words>
  <Application>Microsoft Macintosh PowerPoint</Application>
  <PresentationFormat>Geniş ekran</PresentationFormat>
  <Paragraphs>78</Paragraphs>
  <Slides>16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Arial Rounded MT Bold</vt:lpstr>
      <vt:lpstr>Calibri</vt:lpstr>
      <vt:lpstr>Calibri Light</vt:lpstr>
      <vt:lpstr>Jokerman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11</cp:revision>
  <dcterms:created xsi:type="dcterms:W3CDTF">2017-12-02T18:23:38Z</dcterms:created>
  <dcterms:modified xsi:type="dcterms:W3CDTF">2020-05-04T20:27:43Z</dcterms:modified>
</cp:coreProperties>
</file>