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7" autoAdjust="0"/>
    <p:restoredTop sz="95742" autoAdjust="0"/>
  </p:normalViewPr>
  <p:slideViewPr>
    <p:cSldViewPr snapToGrid="0">
      <p:cViewPr varScale="1">
        <p:scale>
          <a:sx n="93" d="100"/>
          <a:sy n="93" d="100"/>
        </p:scale>
        <p:origin x="408" y="9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D06BB9-DF99-4B83-ADF0-8516F47F963D}"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66BDA27B-AEBC-4B38-85F4-F00CC67ACC1D}">
      <dgm:prSet phldrT="[Metin]"/>
      <dgm:spPr/>
      <dgm:t>
        <a:bodyPr/>
        <a:lstStyle/>
        <a:p>
          <a:r>
            <a:rPr lang="tr-TR" dirty="0" smtClean="0">
              <a:latin typeface="Bell MT" pitchFamily="18" charset="0"/>
            </a:rPr>
            <a:t>Değişken</a:t>
          </a:r>
        </a:p>
        <a:p>
          <a:r>
            <a:rPr lang="tr-TR" dirty="0" smtClean="0">
              <a:latin typeface="Bell MT" pitchFamily="18" charset="0"/>
            </a:rPr>
            <a:t>(gözlenme biçimine göre 2 gruba ayrılır)</a:t>
          </a:r>
          <a:endParaRPr lang="tr-TR" dirty="0">
            <a:latin typeface="Bell MT" pitchFamily="18" charset="0"/>
          </a:endParaRPr>
        </a:p>
      </dgm:t>
    </dgm:pt>
    <dgm:pt modelId="{B263F482-8973-4B83-A831-F75C8C256E70}" type="parTrans" cxnId="{F26EB90D-BBEB-4F8F-80A2-9E055DACE1A8}">
      <dgm:prSet/>
      <dgm:spPr/>
      <dgm:t>
        <a:bodyPr/>
        <a:lstStyle/>
        <a:p>
          <a:endParaRPr lang="tr-TR"/>
        </a:p>
      </dgm:t>
    </dgm:pt>
    <dgm:pt modelId="{E161E76F-4CA1-42D9-9CDF-1241E0280D4B}" type="sibTrans" cxnId="{F26EB90D-BBEB-4F8F-80A2-9E055DACE1A8}">
      <dgm:prSet/>
      <dgm:spPr/>
      <dgm:t>
        <a:bodyPr/>
        <a:lstStyle/>
        <a:p>
          <a:endParaRPr lang="tr-TR"/>
        </a:p>
      </dgm:t>
    </dgm:pt>
    <dgm:pt modelId="{094A7C78-DE3A-421E-8D50-9EF0AEB00A8E}">
      <dgm:prSet phldrT="[Metin]"/>
      <dgm:spPr/>
      <dgm:t>
        <a:bodyPr/>
        <a:lstStyle/>
        <a:p>
          <a:r>
            <a:rPr lang="tr-TR" dirty="0" smtClean="0">
              <a:latin typeface="Bell MT" pitchFamily="18" charset="0"/>
            </a:rPr>
            <a:t>Nicel Değişken</a:t>
          </a:r>
        </a:p>
        <a:p>
          <a:r>
            <a:rPr lang="tr-TR" dirty="0" err="1" smtClean="0">
              <a:latin typeface="Bell MT" pitchFamily="18" charset="0"/>
            </a:rPr>
            <a:t>Quantitative</a:t>
          </a:r>
          <a:endParaRPr lang="tr-TR" dirty="0">
            <a:latin typeface="Bell MT" pitchFamily="18" charset="0"/>
          </a:endParaRPr>
        </a:p>
      </dgm:t>
    </dgm:pt>
    <dgm:pt modelId="{73E7E28C-EEE7-4175-BA2C-7D4928453FE7}" type="parTrans" cxnId="{DE03DB20-3D2D-429C-948B-EA46D73A127F}">
      <dgm:prSet/>
      <dgm:spPr/>
      <dgm:t>
        <a:bodyPr/>
        <a:lstStyle/>
        <a:p>
          <a:endParaRPr lang="tr-TR"/>
        </a:p>
      </dgm:t>
    </dgm:pt>
    <dgm:pt modelId="{E1E2CFC9-5F2F-439B-A97C-44EEB3552B42}" type="sibTrans" cxnId="{DE03DB20-3D2D-429C-948B-EA46D73A127F}">
      <dgm:prSet/>
      <dgm:spPr/>
      <dgm:t>
        <a:bodyPr/>
        <a:lstStyle/>
        <a:p>
          <a:endParaRPr lang="tr-TR"/>
        </a:p>
      </dgm:t>
    </dgm:pt>
    <dgm:pt modelId="{CDE1A135-1B88-4C16-88C7-0E7517AE2C9F}">
      <dgm:prSet phldrT="[Metin]"/>
      <dgm:spPr/>
      <dgm:t>
        <a:bodyPr/>
        <a:lstStyle/>
        <a:p>
          <a:r>
            <a:rPr lang="tr-TR" dirty="0" smtClean="0">
              <a:latin typeface="Bell MT" pitchFamily="18" charset="0"/>
            </a:rPr>
            <a:t>Nitel Değişken</a:t>
          </a:r>
        </a:p>
        <a:p>
          <a:r>
            <a:rPr lang="tr-TR" dirty="0" err="1" smtClean="0">
              <a:latin typeface="Bell MT" pitchFamily="18" charset="0"/>
            </a:rPr>
            <a:t>Qualitative</a:t>
          </a:r>
          <a:endParaRPr lang="tr-TR" dirty="0">
            <a:latin typeface="Bell MT" pitchFamily="18" charset="0"/>
          </a:endParaRPr>
        </a:p>
      </dgm:t>
    </dgm:pt>
    <dgm:pt modelId="{D401C97B-75C2-423F-8524-A0DBB6C300E8}" type="parTrans" cxnId="{CF4C6658-E74C-4271-A326-F81EB3236B28}">
      <dgm:prSet/>
      <dgm:spPr/>
      <dgm:t>
        <a:bodyPr/>
        <a:lstStyle/>
        <a:p>
          <a:endParaRPr lang="tr-TR"/>
        </a:p>
      </dgm:t>
    </dgm:pt>
    <dgm:pt modelId="{EADE32F3-21C2-493B-A27E-299E2A667EAB}" type="sibTrans" cxnId="{CF4C6658-E74C-4271-A326-F81EB3236B28}">
      <dgm:prSet/>
      <dgm:spPr/>
      <dgm:t>
        <a:bodyPr/>
        <a:lstStyle/>
        <a:p>
          <a:endParaRPr lang="tr-TR"/>
        </a:p>
      </dgm:t>
    </dgm:pt>
    <dgm:pt modelId="{3E0D0542-7F27-4F97-8D38-EEC3C265FD72}" type="pres">
      <dgm:prSet presAssocID="{EFD06BB9-DF99-4B83-ADF0-8516F47F963D}" presName="hierChild1" presStyleCnt="0">
        <dgm:presLayoutVars>
          <dgm:chPref val="1"/>
          <dgm:dir/>
          <dgm:animOne val="branch"/>
          <dgm:animLvl val="lvl"/>
          <dgm:resizeHandles/>
        </dgm:presLayoutVars>
      </dgm:prSet>
      <dgm:spPr/>
      <dgm:t>
        <a:bodyPr/>
        <a:lstStyle/>
        <a:p>
          <a:endParaRPr lang="tr-TR"/>
        </a:p>
      </dgm:t>
    </dgm:pt>
    <dgm:pt modelId="{9254EF96-2F8D-44F5-B03F-F71304C9C96A}" type="pres">
      <dgm:prSet presAssocID="{66BDA27B-AEBC-4B38-85F4-F00CC67ACC1D}" presName="hierRoot1" presStyleCnt="0"/>
      <dgm:spPr/>
    </dgm:pt>
    <dgm:pt modelId="{014361CE-4FAE-4F15-A0AA-1A320554ED85}" type="pres">
      <dgm:prSet presAssocID="{66BDA27B-AEBC-4B38-85F4-F00CC67ACC1D}" presName="composite" presStyleCnt="0"/>
      <dgm:spPr/>
    </dgm:pt>
    <dgm:pt modelId="{489177B8-3479-4400-A74B-AB5DD7FDD215}" type="pres">
      <dgm:prSet presAssocID="{66BDA27B-AEBC-4B38-85F4-F00CC67ACC1D}" presName="background" presStyleLbl="node0" presStyleIdx="0" presStyleCnt="1"/>
      <dgm:spPr/>
    </dgm:pt>
    <dgm:pt modelId="{F617ADD4-C57E-4F90-9767-B1573F9D9B9E}" type="pres">
      <dgm:prSet presAssocID="{66BDA27B-AEBC-4B38-85F4-F00CC67ACC1D}" presName="text" presStyleLbl="fgAcc0" presStyleIdx="0" presStyleCnt="1" custScaleX="238642">
        <dgm:presLayoutVars>
          <dgm:chPref val="3"/>
        </dgm:presLayoutVars>
      </dgm:prSet>
      <dgm:spPr/>
      <dgm:t>
        <a:bodyPr/>
        <a:lstStyle/>
        <a:p>
          <a:endParaRPr lang="tr-TR"/>
        </a:p>
      </dgm:t>
    </dgm:pt>
    <dgm:pt modelId="{FF8265D7-21D5-4B7D-BA40-C185532E6B33}" type="pres">
      <dgm:prSet presAssocID="{66BDA27B-AEBC-4B38-85F4-F00CC67ACC1D}" presName="hierChild2" presStyleCnt="0"/>
      <dgm:spPr/>
    </dgm:pt>
    <dgm:pt modelId="{A1A9E7D7-02E6-4076-B519-371210EBA47D}" type="pres">
      <dgm:prSet presAssocID="{73E7E28C-EEE7-4175-BA2C-7D4928453FE7}" presName="Name10" presStyleLbl="parChTrans1D2" presStyleIdx="0" presStyleCnt="2"/>
      <dgm:spPr/>
      <dgm:t>
        <a:bodyPr/>
        <a:lstStyle/>
        <a:p>
          <a:endParaRPr lang="tr-TR"/>
        </a:p>
      </dgm:t>
    </dgm:pt>
    <dgm:pt modelId="{FF77D07A-A400-4EAC-B90B-D1675BA4D2FD}" type="pres">
      <dgm:prSet presAssocID="{094A7C78-DE3A-421E-8D50-9EF0AEB00A8E}" presName="hierRoot2" presStyleCnt="0"/>
      <dgm:spPr/>
    </dgm:pt>
    <dgm:pt modelId="{6FFFAC8C-99A1-4E69-8A58-C8A2EF1569E2}" type="pres">
      <dgm:prSet presAssocID="{094A7C78-DE3A-421E-8D50-9EF0AEB00A8E}" presName="composite2" presStyleCnt="0"/>
      <dgm:spPr/>
    </dgm:pt>
    <dgm:pt modelId="{7C7E6155-4577-4735-8A3F-D1E01BDB0DA7}" type="pres">
      <dgm:prSet presAssocID="{094A7C78-DE3A-421E-8D50-9EF0AEB00A8E}" presName="background2" presStyleLbl="node2" presStyleIdx="0" presStyleCnt="2"/>
      <dgm:spPr/>
    </dgm:pt>
    <dgm:pt modelId="{47F52A3C-D155-4E95-861D-23338DD98E5D}" type="pres">
      <dgm:prSet presAssocID="{094A7C78-DE3A-421E-8D50-9EF0AEB00A8E}" presName="text2" presStyleLbl="fgAcc2" presStyleIdx="0" presStyleCnt="2">
        <dgm:presLayoutVars>
          <dgm:chPref val="3"/>
        </dgm:presLayoutVars>
      </dgm:prSet>
      <dgm:spPr/>
      <dgm:t>
        <a:bodyPr/>
        <a:lstStyle/>
        <a:p>
          <a:endParaRPr lang="tr-TR"/>
        </a:p>
      </dgm:t>
    </dgm:pt>
    <dgm:pt modelId="{D5B73B68-4B43-43F2-B1A5-D66F5C3BC495}" type="pres">
      <dgm:prSet presAssocID="{094A7C78-DE3A-421E-8D50-9EF0AEB00A8E}" presName="hierChild3" presStyleCnt="0"/>
      <dgm:spPr/>
    </dgm:pt>
    <dgm:pt modelId="{1E2A7D7A-BF1F-484B-985E-0BFD8E3B4916}" type="pres">
      <dgm:prSet presAssocID="{D401C97B-75C2-423F-8524-A0DBB6C300E8}" presName="Name10" presStyleLbl="parChTrans1D2" presStyleIdx="1" presStyleCnt="2"/>
      <dgm:spPr/>
      <dgm:t>
        <a:bodyPr/>
        <a:lstStyle/>
        <a:p>
          <a:endParaRPr lang="tr-TR"/>
        </a:p>
      </dgm:t>
    </dgm:pt>
    <dgm:pt modelId="{D04D1E97-7FE9-454C-BAA8-274ABA47ABA1}" type="pres">
      <dgm:prSet presAssocID="{CDE1A135-1B88-4C16-88C7-0E7517AE2C9F}" presName="hierRoot2" presStyleCnt="0"/>
      <dgm:spPr/>
    </dgm:pt>
    <dgm:pt modelId="{D129DEBB-414C-4C84-86E3-FB4D9FCCA674}" type="pres">
      <dgm:prSet presAssocID="{CDE1A135-1B88-4C16-88C7-0E7517AE2C9F}" presName="composite2" presStyleCnt="0"/>
      <dgm:spPr/>
    </dgm:pt>
    <dgm:pt modelId="{E7B305B3-1B4C-48AA-92AE-E356AEABC435}" type="pres">
      <dgm:prSet presAssocID="{CDE1A135-1B88-4C16-88C7-0E7517AE2C9F}" presName="background2" presStyleLbl="node2" presStyleIdx="1" presStyleCnt="2"/>
      <dgm:spPr/>
    </dgm:pt>
    <dgm:pt modelId="{273F0A05-1328-4FB4-8BB3-7DC69E02DACA}" type="pres">
      <dgm:prSet presAssocID="{CDE1A135-1B88-4C16-88C7-0E7517AE2C9F}" presName="text2" presStyleLbl="fgAcc2" presStyleIdx="1" presStyleCnt="2">
        <dgm:presLayoutVars>
          <dgm:chPref val="3"/>
        </dgm:presLayoutVars>
      </dgm:prSet>
      <dgm:spPr/>
      <dgm:t>
        <a:bodyPr/>
        <a:lstStyle/>
        <a:p>
          <a:endParaRPr lang="tr-TR"/>
        </a:p>
      </dgm:t>
    </dgm:pt>
    <dgm:pt modelId="{F8A1A2D6-A842-40A1-8655-ACB30EFE4D07}" type="pres">
      <dgm:prSet presAssocID="{CDE1A135-1B88-4C16-88C7-0E7517AE2C9F}" presName="hierChild3" presStyleCnt="0"/>
      <dgm:spPr/>
    </dgm:pt>
  </dgm:ptLst>
  <dgm:cxnLst>
    <dgm:cxn modelId="{4EA90124-A6FC-4203-A165-8A24E8F471A2}" type="presOf" srcId="{73E7E28C-EEE7-4175-BA2C-7D4928453FE7}" destId="{A1A9E7D7-02E6-4076-B519-371210EBA47D}" srcOrd="0" destOrd="0" presId="urn:microsoft.com/office/officeart/2005/8/layout/hierarchy1"/>
    <dgm:cxn modelId="{CB02A4E4-0509-4A00-8AF3-A98D113BB422}" type="presOf" srcId="{66BDA27B-AEBC-4B38-85F4-F00CC67ACC1D}" destId="{F617ADD4-C57E-4F90-9767-B1573F9D9B9E}" srcOrd="0" destOrd="0" presId="urn:microsoft.com/office/officeart/2005/8/layout/hierarchy1"/>
    <dgm:cxn modelId="{7D30D047-C56B-42ED-A610-E91ECEB4844D}" type="presOf" srcId="{094A7C78-DE3A-421E-8D50-9EF0AEB00A8E}" destId="{47F52A3C-D155-4E95-861D-23338DD98E5D}" srcOrd="0" destOrd="0" presId="urn:microsoft.com/office/officeart/2005/8/layout/hierarchy1"/>
    <dgm:cxn modelId="{DE03DB20-3D2D-429C-948B-EA46D73A127F}" srcId="{66BDA27B-AEBC-4B38-85F4-F00CC67ACC1D}" destId="{094A7C78-DE3A-421E-8D50-9EF0AEB00A8E}" srcOrd="0" destOrd="0" parTransId="{73E7E28C-EEE7-4175-BA2C-7D4928453FE7}" sibTransId="{E1E2CFC9-5F2F-439B-A97C-44EEB3552B42}"/>
    <dgm:cxn modelId="{1DEB4233-E5E3-45F9-BD04-8696D62481D4}" type="presOf" srcId="{D401C97B-75C2-423F-8524-A0DBB6C300E8}" destId="{1E2A7D7A-BF1F-484B-985E-0BFD8E3B4916}" srcOrd="0" destOrd="0" presId="urn:microsoft.com/office/officeart/2005/8/layout/hierarchy1"/>
    <dgm:cxn modelId="{0B67EA29-8E8A-4D93-B547-D8CFB19A97B4}" type="presOf" srcId="{EFD06BB9-DF99-4B83-ADF0-8516F47F963D}" destId="{3E0D0542-7F27-4F97-8D38-EEC3C265FD72}" srcOrd="0" destOrd="0" presId="urn:microsoft.com/office/officeart/2005/8/layout/hierarchy1"/>
    <dgm:cxn modelId="{CF4C6658-E74C-4271-A326-F81EB3236B28}" srcId="{66BDA27B-AEBC-4B38-85F4-F00CC67ACC1D}" destId="{CDE1A135-1B88-4C16-88C7-0E7517AE2C9F}" srcOrd="1" destOrd="0" parTransId="{D401C97B-75C2-423F-8524-A0DBB6C300E8}" sibTransId="{EADE32F3-21C2-493B-A27E-299E2A667EAB}"/>
    <dgm:cxn modelId="{F26EB90D-BBEB-4F8F-80A2-9E055DACE1A8}" srcId="{EFD06BB9-DF99-4B83-ADF0-8516F47F963D}" destId="{66BDA27B-AEBC-4B38-85F4-F00CC67ACC1D}" srcOrd="0" destOrd="0" parTransId="{B263F482-8973-4B83-A831-F75C8C256E70}" sibTransId="{E161E76F-4CA1-42D9-9CDF-1241E0280D4B}"/>
    <dgm:cxn modelId="{88BB1D89-F756-4C40-8334-8E7CB12AC446}" type="presOf" srcId="{CDE1A135-1B88-4C16-88C7-0E7517AE2C9F}" destId="{273F0A05-1328-4FB4-8BB3-7DC69E02DACA}" srcOrd="0" destOrd="0" presId="urn:microsoft.com/office/officeart/2005/8/layout/hierarchy1"/>
    <dgm:cxn modelId="{F3096511-5F82-425A-87A5-4C792D145C1B}" type="presParOf" srcId="{3E0D0542-7F27-4F97-8D38-EEC3C265FD72}" destId="{9254EF96-2F8D-44F5-B03F-F71304C9C96A}" srcOrd="0" destOrd="0" presId="urn:microsoft.com/office/officeart/2005/8/layout/hierarchy1"/>
    <dgm:cxn modelId="{88C6341A-A6FC-4173-8E15-1236E0F80962}" type="presParOf" srcId="{9254EF96-2F8D-44F5-B03F-F71304C9C96A}" destId="{014361CE-4FAE-4F15-A0AA-1A320554ED85}" srcOrd="0" destOrd="0" presId="urn:microsoft.com/office/officeart/2005/8/layout/hierarchy1"/>
    <dgm:cxn modelId="{E786D9B0-5832-40F6-BA6D-CAD8DDF7E269}" type="presParOf" srcId="{014361CE-4FAE-4F15-A0AA-1A320554ED85}" destId="{489177B8-3479-4400-A74B-AB5DD7FDD215}" srcOrd="0" destOrd="0" presId="urn:microsoft.com/office/officeart/2005/8/layout/hierarchy1"/>
    <dgm:cxn modelId="{41BBDA5F-83D4-435D-B637-C57F7BB5607B}" type="presParOf" srcId="{014361CE-4FAE-4F15-A0AA-1A320554ED85}" destId="{F617ADD4-C57E-4F90-9767-B1573F9D9B9E}" srcOrd="1" destOrd="0" presId="urn:microsoft.com/office/officeart/2005/8/layout/hierarchy1"/>
    <dgm:cxn modelId="{0FD7F5D3-0938-472F-89DA-E64EC06A9A70}" type="presParOf" srcId="{9254EF96-2F8D-44F5-B03F-F71304C9C96A}" destId="{FF8265D7-21D5-4B7D-BA40-C185532E6B33}" srcOrd="1" destOrd="0" presId="urn:microsoft.com/office/officeart/2005/8/layout/hierarchy1"/>
    <dgm:cxn modelId="{0DD0C52E-BA18-405D-B01B-DAFA62013CF2}" type="presParOf" srcId="{FF8265D7-21D5-4B7D-BA40-C185532E6B33}" destId="{A1A9E7D7-02E6-4076-B519-371210EBA47D}" srcOrd="0" destOrd="0" presId="urn:microsoft.com/office/officeart/2005/8/layout/hierarchy1"/>
    <dgm:cxn modelId="{CDA12118-2FDA-466A-8DF1-B11537D64C2E}" type="presParOf" srcId="{FF8265D7-21D5-4B7D-BA40-C185532E6B33}" destId="{FF77D07A-A400-4EAC-B90B-D1675BA4D2FD}" srcOrd="1" destOrd="0" presId="urn:microsoft.com/office/officeart/2005/8/layout/hierarchy1"/>
    <dgm:cxn modelId="{D3CF7692-2CC1-4684-AD34-55CF1C448A1D}" type="presParOf" srcId="{FF77D07A-A400-4EAC-B90B-D1675BA4D2FD}" destId="{6FFFAC8C-99A1-4E69-8A58-C8A2EF1569E2}" srcOrd="0" destOrd="0" presId="urn:microsoft.com/office/officeart/2005/8/layout/hierarchy1"/>
    <dgm:cxn modelId="{E177C07D-36D5-4FAD-9158-0581D5E8DD2C}" type="presParOf" srcId="{6FFFAC8C-99A1-4E69-8A58-C8A2EF1569E2}" destId="{7C7E6155-4577-4735-8A3F-D1E01BDB0DA7}" srcOrd="0" destOrd="0" presId="urn:microsoft.com/office/officeart/2005/8/layout/hierarchy1"/>
    <dgm:cxn modelId="{976616D1-9A86-4EA3-88E4-C4824332D773}" type="presParOf" srcId="{6FFFAC8C-99A1-4E69-8A58-C8A2EF1569E2}" destId="{47F52A3C-D155-4E95-861D-23338DD98E5D}" srcOrd="1" destOrd="0" presId="urn:microsoft.com/office/officeart/2005/8/layout/hierarchy1"/>
    <dgm:cxn modelId="{87016F0E-DA1A-425A-BDAB-5314A052CD14}" type="presParOf" srcId="{FF77D07A-A400-4EAC-B90B-D1675BA4D2FD}" destId="{D5B73B68-4B43-43F2-B1A5-D66F5C3BC495}" srcOrd="1" destOrd="0" presId="urn:microsoft.com/office/officeart/2005/8/layout/hierarchy1"/>
    <dgm:cxn modelId="{64BE99B9-9563-4813-A43F-8A7EC7C84B99}" type="presParOf" srcId="{FF8265D7-21D5-4B7D-BA40-C185532E6B33}" destId="{1E2A7D7A-BF1F-484B-985E-0BFD8E3B4916}" srcOrd="2" destOrd="0" presId="urn:microsoft.com/office/officeart/2005/8/layout/hierarchy1"/>
    <dgm:cxn modelId="{94EBD825-761D-4AE3-B75A-6AC50A031638}" type="presParOf" srcId="{FF8265D7-21D5-4B7D-BA40-C185532E6B33}" destId="{D04D1E97-7FE9-454C-BAA8-274ABA47ABA1}" srcOrd="3" destOrd="0" presId="urn:microsoft.com/office/officeart/2005/8/layout/hierarchy1"/>
    <dgm:cxn modelId="{A1D9A159-03BB-4A35-8292-7020F17F1BBC}" type="presParOf" srcId="{D04D1E97-7FE9-454C-BAA8-274ABA47ABA1}" destId="{D129DEBB-414C-4C84-86E3-FB4D9FCCA674}" srcOrd="0" destOrd="0" presId="urn:microsoft.com/office/officeart/2005/8/layout/hierarchy1"/>
    <dgm:cxn modelId="{0451344F-2503-4621-81FE-1C3805879AEE}" type="presParOf" srcId="{D129DEBB-414C-4C84-86E3-FB4D9FCCA674}" destId="{E7B305B3-1B4C-48AA-92AE-E356AEABC435}" srcOrd="0" destOrd="0" presId="urn:microsoft.com/office/officeart/2005/8/layout/hierarchy1"/>
    <dgm:cxn modelId="{A410A7C5-79A0-4E12-AB4F-82AFA394FB92}" type="presParOf" srcId="{D129DEBB-414C-4C84-86E3-FB4D9FCCA674}" destId="{273F0A05-1328-4FB4-8BB3-7DC69E02DACA}" srcOrd="1" destOrd="0" presId="urn:microsoft.com/office/officeart/2005/8/layout/hierarchy1"/>
    <dgm:cxn modelId="{A82D8F5C-A1CC-4F43-B1DA-B6DFBB6F5907}" type="presParOf" srcId="{D04D1E97-7FE9-454C-BAA8-274ABA47ABA1}" destId="{F8A1A2D6-A842-40A1-8655-ACB30EFE4D07}"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FD06BB9-DF99-4B83-ADF0-8516F47F963D}"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66BDA27B-AEBC-4B38-85F4-F00CC67ACC1D}">
      <dgm:prSet phldrT="[Metin]"/>
      <dgm:spPr/>
      <dgm:t>
        <a:bodyPr/>
        <a:lstStyle/>
        <a:p>
          <a:r>
            <a:rPr lang="tr-TR" dirty="0" smtClean="0">
              <a:latin typeface="Bell MT" pitchFamily="18" charset="0"/>
            </a:rPr>
            <a:t>Değişken</a:t>
          </a:r>
        </a:p>
        <a:p>
          <a:r>
            <a:rPr lang="tr-TR" dirty="0" smtClean="0">
              <a:latin typeface="Bell MT" pitchFamily="18" charset="0"/>
            </a:rPr>
            <a:t>(ölçülen değerin matematiksel durumuna göre 2 gruba ayrılır)</a:t>
          </a:r>
          <a:endParaRPr lang="tr-TR" dirty="0">
            <a:latin typeface="Bell MT" pitchFamily="18" charset="0"/>
          </a:endParaRPr>
        </a:p>
      </dgm:t>
    </dgm:pt>
    <dgm:pt modelId="{B263F482-8973-4B83-A831-F75C8C256E70}" type="parTrans" cxnId="{F26EB90D-BBEB-4F8F-80A2-9E055DACE1A8}">
      <dgm:prSet/>
      <dgm:spPr/>
      <dgm:t>
        <a:bodyPr/>
        <a:lstStyle/>
        <a:p>
          <a:endParaRPr lang="tr-TR"/>
        </a:p>
      </dgm:t>
    </dgm:pt>
    <dgm:pt modelId="{E161E76F-4CA1-42D9-9CDF-1241E0280D4B}" type="sibTrans" cxnId="{F26EB90D-BBEB-4F8F-80A2-9E055DACE1A8}">
      <dgm:prSet/>
      <dgm:spPr/>
      <dgm:t>
        <a:bodyPr/>
        <a:lstStyle/>
        <a:p>
          <a:endParaRPr lang="tr-TR"/>
        </a:p>
      </dgm:t>
    </dgm:pt>
    <dgm:pt modelId="{094A7C78-DE3A-421E-8D50-9EF0AEB00A8E}">
      <dgm:prSet phldrT="[Metin]"/>
      <dgm:spPr/>
      <dgm:t>
        <a:bodyPr/>
        <a:lstStyle/>
        <a:p>
          <a:r>
            <a:rPr lang="tr-TR" dirty="0" smtClean="0">
              <a:latin typeface="Bell MT" pitchFamily="18" charset="0"/>
            </a:rPr>
            <a:t>Kesikli Değişken</a:t>
          </a:r>
          <a:endParaRPr lang="tr-TR" dirty="0">
            <a:latin typeface="Bell MT" pitchFamily="18" charset="0"/>
          </a:endParaRPr>
        </a:p>
      </dgm:t>
    </dgm:pt>
    <dgm:pt modelId="{73E7E28C-EEE7-4175-BA2C-7D4928453FE7}" type="parTrans" cxnId="{DE03DB20-3D2D-429C-948B-EA46D73A127F}">
      <dgm:prSet/>
      <dgm:spPr/>
      <dgm:t>
        <a:bodyPr/>
        <a:lstStyle/>
        <a:p>
          <a:endParaRPr lang="tr-TR"/>
        </a:p>
      </dgm:t>
    </dgm:pt>
    <dgm:pt modelId="{E1E2CFC9-5F2F-439B-A97C-44EEB3552B42}" type="sibTrans" cxnId="{DE03DB20-3D2D-429C-948B-EA46D73A127F}">
      <dgm:prSet/>
      <dgm:spPr/>
      <dgm:t>
        <a:bodyPr/>
        <a:lstStyle/>
        <a:p>
          <a:endParaRPr lang="tr-TR"/>
        </a:p>
      </dgm:t>
    </dgm:pt>
    <dgm:pt modelId="{CDE1A135-1B88-4C16-88C7-0E7517AE2C9F}">
      <dgm:prSet phldrT="[Metin]"/>
      <dgm:spPr/>
      <dgm:t>
        <a:bodyPr/>
        <a:lstStyle/>
        <a:p>
          <a:r>
            <a:rPr lang="tr-TR" dirty="0" smtClean="0">
              <a:latin typeface="Bell MT" pitchFamily="18" charset="0"/>
            </a:rPr>
            <a:t>Sürekli Değişken</a:t>
          </a:r>
          <a:endParaRPr lang="tr-TR" dirty="0">
            <a:latin typeface="Bell MT" pitchFamily="18" charset="0"/>
          </a:endParaRPr>
        </a:p>
      </dgm:t>
    </dgm:pt>
    <dgm:pt modelId="{D401C97B-75C2-423F-8524-A0DBB6C300E8}" type="parTrans" cxnId="{CF4C6658-E74C-4271-A326-F81EB3236B28}">
      <dgm:prSet/>
      <dgm:spPr/>
      <dgm:t>
        <a:bodyPr/>
        <a:lstStyle/>
        <a:p>
          <a:endParaRPr lang="tr-TR"/>
        </a:p>
      </dgm:t>
    </dgm:pt>
    <dgm:pt modelId="{EADE32F3-21C2-493B-A27E-299E2A667EAB}" type="sibTrans" cxnId="{CF4C6658-E74C-4271-A326-F81EB3236B28}">
      <dgm:prSet/>
      <dgm:spPr/>
      <dgm:t>
        <a:bodyPr/>
        <a:lstStyle/>
        <a:p>
          <a:endParaRPr lang="tr-TR"/>
        </a:p>
      </dgm:t>
    </dgm:pt>
    <dgm:pt modelId="{3E0D0542-7F27-4F97-8D38-EEC3C265FD72}" type="pres">
      <dgm:prSet presAssocID="{EFD06BB9-DF99-4B83-ADF0-8516F47F963D}" presName="hierChild1" presStyleCnt="0">
        <dgm:presLayoutVars>
          <dgm:chPref val="1"/>
          <dgm:dir/>
          <dgm:animOne val="branch"/>
          <dgm:animLvl val="lvl"/>
          <dgm:resizeHandles/>
        </dgm:presLayoutVars>
      </dgm:prSet>
      <dgm:spPr/>
      <dgm:t>
        <a:bodyPr/>
        <a:lstStyle/>
        <a:p>
          <a:endParaRPr lang="tr-TR"/>
        </a:p>
      </dgm:t>
    </dgm:pt>
    <dgm:pt modelId="{9254EF96-2F8D-44F5-B03F-F71304C9C96A}" type="pres">
      <dgm:prSet presAssocID="{66BDA27B-AEBC-4B38-85F4-F00CC67ACC1D}" presName="hierRoot1" presStyleCnt="0"/>
      <dgm:spPr/>
    </dgm:pt>
    <dgm:pt modelId="{014361CE-4FAE-4F15-A0AA-1A320554ED85}" type="pres">
      <dgm:prSet presAssocID="{66BDA27B-AEBC-4B38-85F4-F00CC67ACC1D}" presName="composite" presStyleCnt="0"/>
      <dgm:spPr/>
    </dgm:pt>
    <dgm:pt modelId="{489177B8-3479-4400-A74B-AB5DD7FDD215}" type="pres">
      <dgm:prSet presAssocID="{66BDA27B-AEBC-4B38-85F4-F00CC67ACC1D}" presName="background" presStyleLbl="node0" presStyleIdx="0" presStyleCnt="1"/>
      <dgm:spPr/>
    </dgm:pt>
    <dgm:pt modelId="{F617ADD4-C57E-4F90-9767-B1573F9D9B9E}" type="pres">
      <dgm:prSet presAssocID="{66BDA27B-AEBC-4B38-85F4-F00CC67ACC1D}" presName="text" presStyleLbl="fgAcc0" presStyleIdx="0" presStyleCnt="1" custScaleX="364186">
        <dgm:presLayoutVars>
          <dgm:chPref val="3"/>
        </dgm:presLayoutVars>
      </dgm:prSet>
      <dgm:spPr/>
      <dgm:t>
        <a:bodyPr/>
        <a:lstStyle/>
        <a:p>
          <a:endParaRPr lang="tr-TR"/>
        </a:p>
      </dgm:t>
    </dgm:pt>
    <dgm:pt modelId="{FF8265D7-21D5-4B7D-BA40-C185532E6B33}" type="pres">
      <dgm:prSet presAssocID="{66BDA27B-AEBC-4B38-85F4-F00CC67ACC1D}" presName="hierChild2" presStyleCnt="0"/>
      <dgm:spPr/>
    </dgm:pt>
    <dgm:pt modelId="{A1A9E7D7-02E6-4076-B519-371210EBA47D}" type="pres">
      <dgm:prSet presAssocID="{73E7E28C-EEE7-4175-BA2C-7D4928453FE7}" presName="Name10" presStyleLbl="parChTrans1D2" presStyleIdx="0" presStyleCnt="2"/>
      <dgm:spPr/>
      <dgm:t>
        <a:bodyPr/>
        <a:lstStyle/>
        <a:p>
          <a:endParaRPr lang="tr-TR"/>
        </a:p>
      </dgm:t>
    </dgm:pt>
    <dgm:pt modelId="{FF77D07A-A400-4EAC-B90B-D1675BA4D2FD}" type="pres">
      <dgm:prSet presAssocID="{094A7C78-DE3A-421E-8D50-9EF0AEB00A8E}" presName="hierRoot2" presStyleCnt="0"/>
      <dgm:spPr/>
    </dgm:pt>
    <dgm:pt modelId="{6FFFAC8C-99A1-4E69-8A58-C8A2EF1569E2}" type="pres">
      <dgm:prSet presAssocID="{094A7C78-DE3A-421E-8D50-9EF0AEB00A8E}" presName="composite2" presStyleCnt="0"/>
      <dgm:spPr/>
    </dgm:pt>
    <dgm:pt modelId="{7C7E6155-4577-4735-8A3F-D1E01BDB0DA7}" type="pres">
      <dgm:prSet presAssocID="{094A7C78-DE3A-421E-8D50-9EF0AEB00A8E}" presName="background2" presStyleLbl="node2" presStyleIdx="0" presStyleCnt="2"/>
      <dgm:spPr/>
    </dgm:pt>
    <dgm:pt modelId="{47F52A3C-D155-4E95-861D-23338DD98E5D}" type="pres">
      <dgm:prSet presAssocID="{094A7C78-DE3A-421E-8D50-9EF0AEB00A8E}" presName="text2" presStyleLbl="fgAcc2" presStyleIdx="0" presStyleCnt="2">
        <dgm:presLayoutVars>
          <dgm:chPref val="3"/>
        </dgm:presLayoutVars>
      </dgm:prSet>
      <dgm:spPr/>
      <dgm:t>
        <a:bodyPr/>
        <a:lstStyle/>
        <a:p>
          <a:endParaRPr lang="tr-TR"/>
        </a:p>
      </dgm:t>
    </dgm:pt>
    <dgm:pt modelId="{D5B73B68-4B43-43F2-B1A5-D66F5C3BC495}" type="pres">
      <dgm:prSet presAssocID="{094A7C78-DE3A-421E-8D50-9EF0AEB00A8E}" presName="hierChild3" presStyleCnt="0"/>
      <dgm:spPr/>
    </dgm:pt>
    <dgm:pt modelId="{1E2A7D7A-BF1F-484B-985E-0BFD8E3B4916}" type="pres">
      <dgm:prSet presAssocID="{D401C97B-75C2-423F-8524-A0DBB6C300E8}" presName="Name10" presStyleLbl="parChTrans1D2" presStyleIdx="1" presStyleCnt="2"/>
      <dgm:spPr/>
      <dgm:t>
        <a:bodyPr/>
        <a:lstStyle/>
        <a:p>
          <a:endParaRPr lang="tr-TR"/>
        </a:p>
      </dgm:t>
    </dgm:pt>
    <dgm:pt modelId="{D04D1E97-7FE9-454C-BAA8-274ABA47ABA1}" type="pres">
      <dgm:prSet presAssocID="{CDE1A135-1B88-4C16-88C7-0E7517AE2C9F}" presName="hierRoot2" presStyleCnt="0"/>
      <dgm:spPr/>
    </dgm:pt>
    <dgm:pt modelId="{D129DEBB-414C-4C84-86E3-FB4D9FCCA674}" type="pres">
      <dgm:prSet presAssocID="{CDE1A135-1B88-4C16-88C7-0E7517AE2C9F}" presName="composite2" presStyleCnt="0"/>
      <dgm:spPr/>
    </dgm:pt>
    <dgm:pt modelId="{E7B305B3-1B4C-48AA-92AE-E356AEABC435}" type="pres">
      <dgm:prSet presAssocID="{CDE1A135-1B88-4C16-88C7-0E7517AE2C9F}" presName="background2" presStyleLbl="node2" presStyleIdx="1" presStyleCnt="2"/>
      <dgm:spPr/>
    </dgm:pt>
    <dgm:pt modelId="{273F0A05-1328-4FB4-8BB3-7DC69E02DACA}" type="pres">
      <dgm:prSet presAssocID="{CDE1A135-1B88-4C16-88C7-0E7517AE2C9F}" presName="text2" presStyleLbl="fgAcc2" presStyleIdx="1" presStyleCnt="2">
        <dgm:presLayoutVars>
          <dgm:chPref val="3"/>
        </dgm:presLayoutVars>
      </dgm:prSet>
      <dgm:spPr/>
      <dgm:t>
        <a:bodyPr/>
        <a:lstStyle/>
        <a:p>
          <a:endParaRPr lang="tr-TR"/>
        </a:p>
      </dgm:t>
    </dgm:pt>
    <dgm:pt modelId="{F8A1A2D6-A842-40A1-8655-ACB30EFE4D07}" type="pres">
      <dgm:prSet presAssocID="{CDE1A135-1B88-4C16-88C7-0E7517AE2C9F}" presName="hierChild3" presStyleCnt="0"/>
      <dgm:spPr/>
    </dgm:pt>
  </dgm:ptLst>
  <dgm:cxnLst>
    <dgm:cxn modelId="{6E10CB72-7758-4F7A-87B3-179186EF5790}" type="presOf" srcId="{73E7E28C-EEE7-4175-BA2C-7D4928453FE7}" destId="{A1A9E7D7-02E6-4076-B519-371210EBA47D}" srcOrd="0" destOrd="0" presId="urn:microsoft.com/office/officeart/2005/8/layout/hierarchy1"/>
    <dgm:cxn modelId="{A435AC4F-AEB5-4AAB-9761-498E927BAC20}" type="presOf" srcId="{66BDA27B-AEBC-4B38-85F4-F00CC67ACC1D}" destId="{F617ADD4-C57E-4F90-9767-B1573F9D9B9E}" srcOrd="0" destOrd="0" presId="urn:microsoft.com/office/officeart/2005/8/layout/hierarchy1"/>
    <dgm:cxn modelId="{DE03DB20-3D2D-429C-948B-EA46D73A127F}" srcId="{66BDA27B-AEBC-4B38-85F4-F00CC67ACC1D}" destId="{094A7C78-DE3A-421E-8D50-9EF0AEB00A8E}" srcOrd="0" destOrd="0" parTransId="{73E7E28C-EEE7-4175-BA2C-7D4928453FE7}" sibTransId="{E1E2CFC9-5F2F-439B-A97C-44EEB3552B42}"/>
    <dgm:cxn modelId="{02B3C7C7-1CAE-4AC7-A8ED-454B81DB2077}" type="presOf" srcId="{094A7C78-DE3A-421E-8D50-9EF0AEB00A8E}" destId="{47F52A3C-D155-4E95-861D-23338DD98E5D}" srcOrd="0" destOrd="0" presId="urn:microsoft.com/office/officeart/2005/8/layout/hierarchy1"/>
    <dgm:cxn modelId="{1495ECC2-6D74-4828-A770-D3894188796F}" type="presOf" srcId="{D401C97B-75C2-423F-8524-A0DBB6C300E8}" destId="{1E2A7D7A-BF1F-484B-985E-0BFD8E3B4916}" srcOrd="0" destOrd="0" presId="urn:microsoft.com/office/officeart/2005/8/layout/hierarchy1"/>
    <dgm:cxn modelId="{0603E73A-6A73-4D4B-996A-570CE478A6F1}" type="presOf" srcId="{CDE1A135-1B88-4C16-88C7-0E7517AE2C9F}" destId="{273F0A05-1328-4FB4-8BB3-7DC69E02DACA}" srcOrd="0" destOrd="0" presId="urn:microsoft.com/office/officeart/2005/8/layout/hierarchy1"/>
    <dgm:cxn modelId="{6328DCF6-1A61-4411-B6AA-1B137FFAB8FC}" type="presOf" srcId="{EFD06BB9-DF99-4B83-ADF0-8516F47F963D}" destId="{3E0D0542-7F27-4F97-8D38-EEC3C265FD72}" srcOrd="0" destOrd="0" presId="urn:microsoft.com/office/officeart/2005/8/layout/hierarchy1"/>
    <dgm:cxn modelId="{CF4C6658-E74C-4271-A326-F81EB3236B28}" srcId="{66BDA27B-AEBC-4B38-85F4-F00CC67ACC1D}" destId="{CDE1A135-1B88-4C16-88C7-0E7517AE2C9F}" srcOrd="1" destOrd="0" parTransId="{D401C97B-75C2-423F-8524-A0DBB6C300E8}" sibTransId="{EADE32F3-21C2-493B-A27E-299E2A667EAB}"/>
    <dgm:cxn modelId="{F26EB90D-BBEB-4F8F-80A2-9E055DACE1A8}" srcId="{EFD06BB9-DF99-4B83-ADF0-8516F47F963D}" destId="{66BDA27B-AEBC-4B38-85F4-F00CC67ACC1D}" srcOrd="0" destOrd="0" parTransId="{B263F482-8973-4B83-A831-F75C8C256E70}" sibTransId="{E161E76F-4CA1-42D9-9CDF-1241E0280D4B}"/>
    <dgm:cxn modelId="{B70572E0-E7C4-46F6-8BE0-C23A49627B55}" type="presParOf" srcId="{3E0D0542-7F27-4F97-8D38-EEC3C265FD72}" destId="{9254EF96-2F8D-44F5-B03F-F71304C9C96A}" srcOrd="0" destOrd="0" presId="urn:microsoft.com/office/officeart/2005/8/layout/hierarchy1"/>
    <dgm:cxn modelId="{BE6AADFA-677D-49EE-8F90-6DCAE8C48ADA}" type="presParOf" srcId="{9254EF96-2F8D-44F5-B03F-F71304C9C96A}" destId="{014361CE-4FAE-4F15-A0AA-1A320554ED85}" srcOrd="0" destOrd="0" presId="urn:microsoft.com/office/officeart/2005/8/layout/hierarchy1"/>
    <dgm:cxn modelId="{74AFF1A4-6342-4752-9AA0-FC80D53499F8}" type="presParOf" srcId="{014361CE-4FAE-4F15-A0AA-1A320554ED85}" destId="{489177B8-3479-4400-A74B-AB5DD7FDD215}" srcOrd="0" destOrd="0" presId="urn:microsoft.com/office/officeart/2005/8/layout/hierarchy1"/>
    <dgm:cxn modelId="{DFE11955-33DC-43CA-A503-FA9CB4C2488F}" type="presParOf" srcId="{014361CE-4FAE-4F15-A0AA-1A320554ED85}" destId="{F617ADD4-C57E-4F90-9767-B1573F9D9B9E}" srcOrd="1" destOrd="0" presId="urn:microsoft.com/office/officeart/2005/8/layout/hierarchy1"/>
    <dgm:cxn modelId="{CB92C4C3-C373-42B5-9E24-2BE0C34D3D5F}" type="presParOf" srcId="{9254EF96-2F8D-44F5-B03F-F71304C9C96A}" destId="{FF8265D7-21D5-4B7D-BA40-C185532E6B33}" srcOrd="1" destOrd="0" presId="urn:microsoft.com/office/officeart/2005/8/layout/hierarchy1"/>
    <dgm:cxn modelId="{78EB5926-A9CB-4DD8-91D4-921317D41B30}" type="presParOf" srcId="{FF8265D7-21D5-4B7D-BA40-C185532E6B33}" destId="{A1A9E7D7-02E6-4076-B519-371210EBA47D}" srcOrd="0" destOrd="0" presId="urn:microsoft.com/office/officeart/2005/8/layout/hierarchy1"/>
    <dgm:cxn modelId="{4BF325B3-03A4-4CE7-A555-BBB91D4D82C0}" type="presParOf" srcId="{FF8265D7-21D5-4B7D-BA40-C185532E6B33}" destId="{FF77D07A-A400-4EAC-B90B-D1675BA4D2FD}" srcOrd="1" destOrd="0" presId="urn:microsoft.com/office/officeart/2005/8/layout/hierarchy1"/>
    <dgm:cxn modelId="{A8C08A05-C1B6-4881-92A4-D41604FC14F9}" type="presParOf" srcId="{FF77D07A-A400-4EAC-B90B-D1675BA4D2FD}" destId="{6FFFAC8C-99A1-4E69-8A58-C8A2EF1569E2}" srcOrd="0" destOrd="0" presId="urn:microsoft.com/office/officeart/2005/8/layout/hierarchy1"/>
    <dgm:cxn modelId="{9B713ABA-0916-49AE-B098-B7C7D00936CB}" type="presParOf" srcId="{6FFFAC8C-99A1-4E69-8A58-C8A2EF1569E2}" destId="{7C7E6155-4577-4735-8A3F-D1E01BDB0DA7}" srcOrd="0" destOrd="0" presId="urn:microsoft.com/office/officeart/2005/8/layout/hierarchy1"/>
    <dgm:cxn modelId="{4D86191A-00FE-40E3-897A-444E2A5E6FC8}" type="presParOf" srcId="{6FFFAC8C-99A1-4E69-8A58-C8A2EF1569E2}" destId="{47F52A3C-D155-4E95-861D-23338DD98E5D}" srcOrd="1" destOrd="0" presId="urn:microsoft.com/office/officeart/2005/8/layout/hierarchy1"/>
    <dgm:cxn modelId="{B334EF5C-2516-4F33-BAAB-A0D5A4B929C6}" type="presParOf" srcId="{FF77D07A-A400-4EAC-B90B-D1675BA4D2FD}" destId="{D5B73B68-4B43-43F2-B1A5-D66F5C3BC495}" srcOrd="1" destOrd="0" presId="urn:microsoft.com/office/officeart/2005/8/layout/hierarchy1"/>
    <dgm:cxn modelId="{4D6D6C9D-6B3C-426A-A3FE-F664F6F21FD5}" type="presParOf" srcId="{FF8265D7-21D5-4B7D-BA40-C185532E6B33}" destId="{1E2A7D7A-BF1F-484B-985E-0BFD8E3B4916}" srcOrd="2" destOrd="0" presId="urn:microsoft.com/office/officeart/2005/8/layout/hierarchy1"/>
    <dgm:cxn modelId="{7905E9B2-CA35-4864-9E33-E2CAE219BC23}" type="presParOf" srcId="{FF8265D7-21D5-4B7D-BA40-C185532E6B33}" destId="{D04D1E97-7FE9-454C-BAA8-274ABA47ABA1}" srcOrd="3" destOrd="0" presId="urn:microsoft.com/office/officeart/2005/8/layout/hierarchy1"/>
    <dgm:cxn modelId="{E0EBC457-ABDB-4A31-85F8-4BF0274DC6E4}" type="presParOf" srcId="{D04D1E97-7FE9-454C-BAA8-274ABA47ABA1}" destId="{D129DEBB-414C-4C84-86E3-FB4D9FCCA674}" srcOrd="0" destOrd="0" presId="urn:microsoft.com/office/officeart/2005/8/layout/hierarchy1"/>
    <dgm:cxn modelId="{1103F227-AEC5-4BFA-AF9F-11BACB9F30D1}" type="presParOf" srcId="{D129DEBB-414C-4C84-86E3-FB4D9FCCA674}" destId="{E7B305B3-1B4C-48AA-92AE-E356AEABC435}" srcOrd="0" destOrd="0" presId="urn:microsoft.com/office/officeart/2005/8/layout/hierarchy1"/>
    <dgm:cxn modelId="{EA87BEFD-3CF6-469F-90D8-EAF16F5E2FFC}" type="presParOf" srcId="{D129DEBB-414C-4C84-86E3-FB4D9FCCA674}" destId="{273F0A05-1328-4FB4-8BB3-7DC69E02DACA}" srcOrd="1" destOrd="0" presId="urn:microsoft.com/office/officeart/2005/8/layout/hierarchy1"/>
    <dgm:cxn modelId="{2FC55931-6FB0-4B91-B27B-29400E1B96E3}" type="presParOf" srcId="{D04D1E97-7FE9-454C-BAA8-274ABA47ABA1}" destId="{F8A1A2D6-A842-40A1-8655-ACB30EFE4D07}"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0A5865-4E51-4A06-B4AD-9C23BE962655}"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24315956-89A3-441D-B11A-B9BBB98FB317}">
      <dgm:prSet phldrT="[Metin]" custT="1"/>
      <dgm:spPr/>
      <dgm:t>
        <a:bodyPr/>
        <a:lstStyle/>
        <a:p>
          <a:r>
            <a:rPr lang="tr-TR" sz="2400" dirty="0" smtClean="0">
              <a:latin typeface="Bell MT" pitchFamily="18" charset="0"/>
            </a:rPr>
            <a:t>Değişken</a:t>
          </a:r>
        </a:p>
        <a:p>
          <a:r>
            <a:rPr lang="tr-TR" sz="2400" dirty="0" smtClean="0">
              <a:latin typeface="Bell MT" pitchFamily="18" charset="0"/>
            </a:rPr>
            <a:t>(ölçümleme tekniklerine göre 4 gruba ayrılır)</a:t>
          </a:r>
          <a:endParaRPr lang="tr-TR" sz="2400" dirty="0">
            <a:latin typeface="Bell MT" pitchFamily="18" charset="0"/>
          </a:endParaRPr>
        </a:p>
      </dgm:t>
    </dgm:pt>
    <dgm:pt modelId="{49464BE5-7341-4131-BCE8-8BC74D08C821}" type="parTrans" cxnId="{8BFA313B-A1F7-468A-9C24-012887A476C4}">
      <dgm:prSet/>
      <dgm:spPr/>
      <dgm:t>
        <a:bodyPr/>
        <a:lstStyle/>
        <a:p>
          <a:endParaRPr lang="tr-TR"/>
        </a:p>
      </dgm:t>
    </dgm:pt>
    <dgm:pt modelId="{06C932F1-9660-482B-98BE-0B1F97AB9640}" type="sibTrans" cxnId="{8BFA313B-A1F7-468A-9C24-012887A476C4}">
      <dgm:prSet/>
      <dgm:spPr/>
      <dgm:t>
        <a:bodyPr/>
        <a:lstStyle/>
        <a:p>
          <a:endParaRPr lang="tr-TR"/>
        </a:p>
      </dgm:t>
    </dgm:pt>
    <dgm:pt modelId="{37E07CAB-40BA-4F53-A3D5-9D5B9C3FCBBC}">
      <dgm:prSet phldrT="[Metin]"/>
      <dgm:spPr/>
      <dgm:t>
        <a:bodyPr/>
        <a:lstStyle/>
        <a:p>
          <a:r>
            <a:rPr lang="tr-TR" dirty="0" smtClean="0">
              <a:latin typeface="Bell MT" pitchFamily="18" charset="0"/>
            </a:rPr>
            <a:t>Sıralı Değişken</a:t>
          </a:r>
        </a:p>
        <a:p>
          <a:r>
            <a:rPr lang="tr-TR" dirty="0" err="1" smtClean="0">
              <a:latin typeface="Bell MT" pitchFamily="18" charset="0"/>
            </a:rPr>
            <a:t>Ordinal</a:t>
          </a:r>
          <a:r>
            <a:rPr lang="tr-TR" dirty="0" smtClean="0">
              <a:latin typeface="Bell MT" pitchFamily="18" charset="0"/>
            </a:rPr>
            <a:t> </a:t>
          </a:r>
          <a:r>
            <a:rPr lang="tr-TR" dirty="0" err="1" smtClean="0">
              <a:latin typeface="Bell MT" pitchFamily="18" charset="0"/>
            </a:rPr>
            <a:t>variable</a:t>
          </a:r>
          <a:endParaRPr lang="tr-TR" dirty="0">
            <a:latin typeface="Bell MT" pitchFamily="18" charset="0"/>
          </a:endParaRPr>
        </a:p>
      </dgm:t>
    </dgm:pt>
    <dgm:pt modelId="{FF0C0936-BE15-435E-B81A-27711AF94E25}" type="parTrans" cxnId="{C0633FAF-AAAD-44C0-93D8-B661AF68568E}">
      <dgm:prSet/>
      <dgm:spPr/>
      <dgm:t>
        <a:bodyPr/>
        <a:lstStyle/>
        <a:p>
          <a:endParaRPr lang="tr-TR"/>
        </a:p>
      </dgm:t>
    </dgm:pt>
    <dgm:pt modelId="{66A6A8A6-A343-475A-BBB1-7CA6A7F22350}" type="sibTrans" cxnId="{C0633FAF-AAAD-44C0-93D8-B661AF68568E}">
      <dgm:prSet/>
      <dgm:spPr/>
      <dgm:t>
        <a:bodyPr/>
        <a:lstStyle/>
        <a:p>
          <a:endParaRPr lang="tr-TR"/>
        </a:p>
      </dgm:t>
    </dgm:pt>
    <dgm:pt modelId="{08684642-F25E-431C-9727-29E682DF20AD}">
      <dgm:prSet phldrT="[Metin]"/>
      <dgm:spPr/>
      <dgm:t>
        <a:bodyPr/>
        <a:lstStyle/>
        <a:p>
          <a:r>
            <a:rPr lang="tr-TR" dirty="0" smtClean="0">
              <a:latin typeface="Bell MT" pitchFamily="18" charset="0"/>
            </a:rPr>
            <a:t>Orantılı Değişken</a:t>
          </a:r>
        </a:p>
        <a:p>
          <a:r>
            <a:rPr lang="tr-TR" dirty="0" err="1" smtClean="0">
              <a:latin typeface="Bell MT" pitchFamily="18" charset="0"/>
            </a:rPr>
            <a:t>Ratio</a:t>
          </a:r>
          <a:r>
            <a:rPr lang="tr-TR" dirty="0" smtClean="0">
              <a:latin typeface="Bell MT" pitchFamily="18" charset="0"/>
            </a:rPr>
            <a:t>/</a:t>
          </a:r>
          <a:r>
            <a:rPr lang="tr-TR" dirty="0" err="1" smtClean="0">
              <a:latin typeface="Bell MT" pitchFamily="18" charset="0"/>
            </a:rPr>
            <a:t>Proportional</a:t>
          </a:r>
          <a:endParaRPr lang="tr-TR" dirty="0">
            <a:latin typeface="Bell MT" pitchFamily="18" charset="0"/>
          </a:endParaRPr>
        </a:p>
      </dgm:t>
    </dgm:pt>
    <dgm:pt modelId="{C34410A1-BF32-4D10-8147-9ADE380DBE9D}" type="parTrans" cxnId="{54AD1AA7-2432-4C3C-8578-369547AEB2C5}">
      <dgm:prSet/>
      <dgm:spPr/>
      <dgm:t>
        <a:bodyPr/>
        <a:lstStyle/>
        <a:p>
          <a:endParaRPr lang="tr-TR"/>
        </a:p>
      </dgm:t>
    </dgm:pt>
    <dgm:pt modelId="{061B8645-E004-42C6-9238-8B2EC9B854AF}" type="sibTrans" cxnId="{54AD1AA7-2432-4C3C-8578-369547AEB2C5}">
      <dgm:prSet/>
      <dgm:spPr/>
      <dgm:t>
        <a:bodyPr/>
        <a:lstStyle/>
        <a:p>
          <a:endParaRPr lang="tr-TR"/>
        </a:p>
      </dgm:t>
    </dgm:pt>
    <dgm:pt modelId="{A032A556-B29F-4127-8F39-994549FD26A4}">
      <dgm:prSet/>
      <dgm:spPr/>
      <dgm:t>
        <a:bodyPr/>
        <a:lstStyle/>
        <a:p>
          <a:r>
            <a:rPr lang="tr-TR" dirty="0" smtClean="0">
              <a:latin typeface="Bell MT" pitchFamily="18" charset="0"/>
            </a:rPr>
            <a:t>İsimsel Değişken</a:t>
          </a:r>
        </a:p>
        <a:p>
          <a:r>
            <a:rPr lang="tr-TR" dirty="0" smtClean="0">
              <a:latin typeface="Bell MT" pitchFamily="18" charset="0"/>
            </a:rPr>
            <a:t>Nominal </a:t>
          </a:r>
          <a:r>
            <a:rPr lang="tr-TR" dirty="0" err="1" smtClean="0">
              <a:latin typeface="Bell MT" pitchFamily="18" charset="0"/>
            </a:rPr>
            <a:t>variable</a:t>
          </a:r>
          <a:endParaRPr lang="tr-TR" dirty="0">
            <a:latin typeface="Bell MT" pitchFamily="18" charset="0"/>
          </a:endParaRPr>
        </a:p>
      </dgm:t>
    </dgm:pt>
    <dgm:pt modelId="{7CC1A5AB-A82E-4F20-81DC-88DD62CFFFC4}" type="parTrans" cxnId="{4D586037-7030-464E-8D8A-805F7E209DCE}">
      <dgm:prSet/>
      <dgm:spPr/>
      <dgm:t>
        <a:bodyPr/>
        <a:lstStyle/>
        <a:p>
          <a:endParaRPr lang="tr-TR"/>
        </a:p>
      </dgm:t>
    </dgm:pt>
    <dgm:pt modelId="{77C5AA77-728C-4311-BA32-D6BBE503EA93}" type="sibTrans" cxnId="{4D586037-7030-464E-8D8A-805F7E209DCE}">
      <dgm:prSet/>
      <dgm:spPr/>
      <dgm:t>
        <a:bodyPr/>
        <a:lstStyle/>
        <a:p>
          <a:endParaRPr lang="tr-TR"/>
        </a:p>
      </dgm:t>
    </dgm:pt>
    <dgm:pt modelId="{293C4C31-38E4-48F4-8DD2-84FA7755697C}">
      <dgm:prSet/>
      <dgm:spPr/>
      <dgm:t>
        <a:bodyPr/>
        <a:lstStyle/>
        <a:p>
          <a:r>
            <a:rPr lang="tr-TR" dirty="0" smtClean="0">
              <a:latin typeface="Bell MT" pitchFamily="18" charset="0"/>
            </a:rPr>
            <a:t>Aralıklı Değişken</a:t>
          </a:r>
        </a:p>
        <a:p>
          <a:r>
            <a:rPr lang="tr-TR" dirty="0" err="1" smtClean="0">
              <a:latin typeface="Bell MT" pitchFamily="18" charset="0"/>
            </a:rPr>
            <a:t>Interval</a:t>
          </a:r>
          <a:r>
            <a:rPr lang="tr-TR" dirty="0" smtClean="0">
              <a:latin typeface="Bell MT" pitchFamily="18" charset="0"/>
            </a:rPr>
            <a:t> </a:t>
          </a:r>
          <a:r>
            <a:rPr lang="tr-TR" dirty="0" err="1" smtClean="0">
              <a:latin typeface="Bell MT" pitchFamily="18" charset="0"/>
            </a:rPr>
            <a:t>variable</a:t>
          </a:r>
          <a:endParaRPr lang="tr-TR" dirty="0">
            <a:latin typeface="Bell MT" pitchFamily="18" charset="0"/>
          </a:endParaRPr>
        </a:p>
      </dgm:t>
    </dgm:pt>
    <dgm:pt modelId="{4BB9589F-BBC9-41F3-B3CB-3032B4B7AFD1}" type="parTrans" cxnId="{7B547E22-AE79-4F1B-8743-38E7D5A3EDE2}">
      <dgm:prSet/>
      <dgm:spPr/>
      <dgm:t>
        <a:bodyPr/>
        <a:lstStyle/>
        <a:p>
          <a:endParaRPr lang="tr-TR"/>
        </a:p>
      </dgm:t>
    </dgm:pt>
    <dgm:pt modelId="{E0BCB865-8B15-4228-94EF-C6EAD2EDE758}" type="sibTrans" cxnId="{7B547E22-AE79-4F1B-8743-38E7D5A3EDE2}">
      <dgm:prSet/>
      <dgm:spPr/>
      <dgm:t>
        <a:bodyPr/>
        <a:lstStyle/>
        <a:p>
          <a:endParaRPr lang="tr-TR"/>
        </a:p>
      </dgm:t>
    </dgm:pt>
    <dgm:pt modelId="{BDFAE613-0420-40D4-B378-7F2CC7B99AA7}" type="pres">
      <dgm:prSet presAssocID="{340A5865-4E51-4A06-B4AD-9C23BE962655}" presName="hierChild1" presStyleCnt="0">
        <dgm:presLayoutVars>
          <dgm:chPref val="1"/>
          <dgm:dir/>
          <dgm:animOne val="branch"/>
          <dgm:animLvl val="lvl"/>
          <dgm:resizeHandles/>
        </dgm:presLayoutVars>
      </dgm:prSet>
      <dgm:spPr/>
      <dgm:t>
        <a:bodyPr/>
        <a:lstStyle/>
        <a:p>
          <a:endParaRPr lang="tr-TR"/>
        </a:p>
      </dgm:t>
    </dgm:pt>
    <dgm:pt modelId="{5952AD45-A8E7-4919-B2BD-D02D5E087425}" type="pres">
      <dgm:prSet presAssocID="{24315956-89A3-441D-B11A-B9BBB98FB317}" presName="hierRoot1" presStyleCnt="0"/>
      <dgm:spPr/>
    </dgm:pt>
    <dgm:pt modelId="{FAAB4089-ED00-468D-89C2-EEEEC78D9BBB}" type="pres">
      <dgm:prSet presAssocID="{24315956-89A3-441D-B11A-B9BBB98FB317}" presName="composite" presStyleCnt="0"/>
      <dgm:spPr/>
    </dgm:pt>
    <dgm:pt modelId="{424D4A29-D283-4F15-A082-660607A02A6B}" type="pres">
      <dgm:prSet presAssocID="{24315956-89A3-441D-B11A-B9BBB98FB317}" presName="background" presStyleLbl="node0" presStyleIdx="0" presStyleCnt="1"/>
      <dgm:spPr/>
    </dgm:pt>
    <dgm:pt modelId="{AEA7DBE3-0B7F-4FB3-BA7D-D39BE5B9A4E6}" type="pres">
      <dgm:prSet presAssocID="{24315956-89A3-441D-B11A-B9BBB98FB317}" presName="text" presStyleLbl="fgAcc0" presStyleIdx="0" presStyleCnt="1" custScaleX="390748">
        <dgm:presLayoutVars>
          <dgm:chPref val="3"/>
        </dgm:presLayoutVars>
      </dgm:prSet>
      <dgm:spPr/>
      <dgm:t>
        <a:bodyPr/>
        <a:lstStyle/>
        <a:p>
          <a:endParaRPr lang="tr-TR"/>
        </a:p>
      </dgm:t>
    </dgm:pt>
    <dgm:pt modelId="{E1B46852-CE6A-4185-8DCF-3E1D463BFC49}" type="pres">
      <dgm:prSet presAssocID="{24315956-89A3-441D-B11A-B9BBB98FB317}" presName="hierChild2" presStyleCnt="0"/>
      <dgm:spPr/>
    </dgm:pt>
    <dgm:pt modelId="{C342EEC0-AF13-4C87-9AFD-044221955AFA}" type="pres">
      <dgm:prSet presAssocID="{7CC1A5AB-A82E-4F20-81DC-88DD62CFFFC4}" presName="Name10" presStyleLbl="parChTrans1D2" presStyleIdx="0" presStyleCnt="4"/>
      <dgm:spPr/>
      <dgm:t>
        <a:bodyPr/>
        <a:lstStyle/>
        <a:p>
          <a:endParaRPr lang="tr-TR"/>
        </a:p>
      </dgm:t>
    </dgm:pt>
    <dgm:pt modelId="{3A427C8B-696A-4BBC-A0AA-21534D288816}" type="pres">
      <dgm:prSet presAssocID="{A032A556-B29F-4127-8F39-994549FD26A4}" presName="hierRoot2" presStyleCnt="0"/>
      <dgm:spPr/>
    </dgm:pt>
    <dgm:pt modelId="{79E222CB-280E-4DCD-889C-5A2D3F55C810}" type="pres">
      <dgm:prSet presAssocID="{A032A556-B29F-4127-8F39-994549FD26A4}" presName="composite2" presStyleCnt="0"/>
      <dgm:spPr/>
    </dgm:pt>
    <dgm:pt modelId="{20FE9026-D81A-4E38-93EA-9AF91B4DA97C}" type="pres">
      <dgm:prSet presAssocID="{A032A556-B29F-4127-8F39-994549FD26A4}" presName="background2" presStyleLbl="node2" presStyleIdx="0" presStyleCnt="4"/>
      <dgm:spPr/>
    </dgm:pt>
    <dgm:pt modelId="{DBC9C4F1-883E-4A0F-86DE-EAFCE6BFFD6E}" type="pres">
      <dgm:prSet presAssocID="{A032A556-B29F-4127-8F39-994549FD26A4}" presName="text2" presStyleLbl="fgAcc2" presStyleIdx="0" presStyleCnt="4">
        <dgm:presLayoutVars>
          <dgm:chPref val="3"/>
        </dgm:presLayoutVars>
      </dgm:prSet>
      <dgm:spPr/>
      <dgm:t>
        <a:bodyPr/>
        <a:lstStyle/>
        <a:p>
          <a:endParaRPr lang="tr-TR"/>
        </a:p>
      </dgm:t>
    </dgm:pt>
    <dgm:pt modelId="{794FF7B4-83EE-4019-8E4F-2CD69B1C481E}" type="pres">
      <dgm:prSet presAssocID="{A032A556-B29F-4127-8F39-994549FD26A4}" presName="hierChild3" presStyleCnt="0"/>
      <dgm:spPr/>
    </dgm:pt>
    <dgm:pt modelId="{F8D9D940-D2EC-42F8-A1D9-43DA619A1CAC}" type="pres">
      <dgm:prSet presAssocID="{FF0C0936-BE15-435E-B81A-27711AF94E25}" presName="Name10" presStyleLbl="parChTrans1D2" presStyleIdx="1" presStyleCnt="4"/>
      <dgm:spPr/>
      <dgm:t>
        <a:bodyPr/>
        <a:lstStyle/>
        <a:p>
          <a:endParaRPr lang="tr-TR"/>
        </a:p>
      </dgm:t>
    </dgm:pt>
    <dgm:pt modelId="{F748C57E-5377-4FD3-B3C3-999D14B8C146}" type="pres">
      <dgm:prSet presAssocID="{37E07CAB-40BA-4F53-A3D5-9D5B9C3FCBBC}" presName="hierRoot2" presStyleCnt="0"/>
      <dgm:spPr/>
    </dgm:pt>
    <dgm:pt modelId="{9D145528-5046-4B32-9E6C-BD6055CFE970}" type="pres">
      <dgm:prSet presAssocID="{37E07CAB-40BA-4F53-A3D5-9D5B9C3FCBBC}" presName="composite2" presStyleCnt="0"/>
      <dgm:spPr/>
    </dgm:pt>
    <dgm:pt modelId="{5BD8E956-4038-4F5B-BAAF-19FD73FCF028}" type="pres">
      <dgm:prSet presAssocID="{37E07CAB-40BA-4F53-A3D5-9D5B9C3FCBBC}" presName="background2" presStyleLbl="node2" presStyleIdx="1" presStyleCnt="4"/>
      <dgm:spPr/>
    </dgm:pt>
    <dgm:pt modelId="{EFFABB27-1536-4B0D-8FD5-E6D090065F5D}" type="pres">
      <dgm:prSet presAssocID="{37E07CAB-40BA-4F53-A3D5-9D5B9C3FCBBC}" presName="text2" presStyleLbl="fgAcc2" presStyleIdx="1" presStyleCnt="4">
        <dgm:presLayoutVars>
          <dgm:chPref val="3"/>
        </dgm:presLayoutVars>
      </dgm:prSet>
      <dgm:spPr/>
      <dgm:t>
        <a:bodyPr/>
        <a:lstStyle/>
        <a:p>
          <a:endParaRPr lang="tr-TR"/>
        </a:p>
      </dgm:t>
    </dgm:pt>
    <dgm:pt modelId="{CAA00CEB-4C9B-459E-A267-C5AD953E6406}" type="pres">
      <dgm:prSet presAssocID="{37E07CAB-40BA-4F53-A3D5-9D5B9C3FCBBC}" presName="hierChild3" presStyleCnt="0"/>
      <dgm:spPr/>
    </dgm:pt>
    <dgm:pt modelId="{F77964E4-8F29-40E1-91A4-A75EDC250B16}" type="pres">
      <dgm:prSet presAssocID="{4BB9589F-BBC9-41F3-B3CB-3032B4B7AFD1}" presName="Name10" presStyleLbl="parChTrans1D2" presStyleIdx="2" presStyleCnt="4"/>
      <dgm:spPr/>
      <dgm:t>
        <a:bodyPr/>
        <a:lstStyle/>
        <a:p>
          <a:endParaRPr lang="tr-TR"/>
        </a:p>
      </dgm:t>
    </dgm:pt>
    <dgm:pt modelId="{2BE43AAF-66AC-4E53-B57B-FCE893AF4321}" type="pres">
      <dgm:prSet presAssocID="{293C4C31-38E4-48F4-8DD2-84FA7755697C}" presName="hierRoot2" presStyleCnt="0"/>
      <dgm:spPr/>
    </dgm:pt>
    <dgm:pt modelId="{EA5A5F08-AE15-4E7B-92D8-1AFB4BC25772}" type="pres">
      <dgm:prSet presAssocID="{293C4C31-38E4-48F4-8DD2-84FA7755697C}" presName="composite2" presStyleCnt="0"/>
      <dgm:spPr/>
    </dgm:pt>
    <dgm:pt modelId="{9CED0AE0-121A-4A6E-99DD-B149A975D470}" type="pres">
      <dgm:prSet presAssocID="{293C4C31-38E4-48F4-8DD2-84FA7755697C}" presName="background2" presStyleLbl="node2" presStyleIdx="2" presStyleCnt="4"/>
      <dgm:spPr/>
    </dgm:pt>
    <dgm:pt modelId="{217B8D85-F2A5-415B-9CEF-98F3A9DD78B8}" type="pres">
      <dgm:prSet presAssocID="{293C4C31-38E4-48F4-8DD2-84FA7755697C}" presName="text2" presStyleLbl="fgAcc2" presStyleIdx="2" presStyleCnt="4">
        <dgm:presLayoutVars>
          <dgm:chPref val="3"/>
        </dgm:presLayoutVars>
      </dgm:prSet>
      <dgm:spPr/>
      <dgm:t>
        <a:bodyPr/>
        <a:lstStyle/>
        <a:p>
          <a:endParaRPr lang="tr-TR"/>
        </a:p>
      </dgm:t>
    </dgm:pt>
    <dgm:pt modelId="{2BAAD647-C9EE-459E-8D49-D894C499F656}" type="pres">
      <dgm:prSet presAssocID="{293C4C31-38E4-48F4-8DD2-84FA7755697C}" presName="hierChild3" presStyleCnt="0"/>
      <dgm:spPr/>
    </dgm:pt>
    <dgm:pt modelId="{3AEB41AD-63BE-4F83-B37A-73E482B6E99B}" type="pres">
      <dgm:prSet presAssocID="{C34410A1-BF32-4D10-8147-9ADE380DBE9D}" presName="Name10" presStyleLbl="parChTrans1D2" presStyleIdx="3" presStyleCnt="4"/>
      <dgm:spPr/>
      <dgm:t>
        <a:bodyPr/>
        <a:lstStyle/>
        <a:p>
          <a:endParaRPr lang="tr-TR"/>
        </a:p>
      </dgm:t>
    </dgm:pt>
    <dgm:pt modelId="{86B94C01-2A94-43E3-A738-39BF8EBBD576}" type="pres">
      <dgm:prSet presAssocID="{08684642-F25E-431C-9727-29E682DF20AD}" presName="hierRoot2" presStyleCnt="0"/>
      <dgm:spPr/>
    </dgm:pt>
    <dgm:pt modelId="{BCA9063A-4902-47FB-A4D5-3A5CE921A894}" type="pres">
      <dgm:prSet presAssocID="{08684642-F25E-431C-9727-29E682DF20AD}" presName="composite2" presStyleCnt="0"/>
      <dgm:spPr/>
    </dgm:pt>
    <dgm:pt modelId="{45C998AC-E513-45F1-8856-E40D790F7F78}" type="pres">
      <dgm:prSet presAssocID="{08684642-F25E-431C-9727-29E682DF20AD}" presName="background2" presStyleLbl="node2" presStyleIdx="3" presStyleCnt="4"/>
      <dgm:spPr/>
    </dgm:pt>
    <dgm:pt modelId="{D2494752-066F-4487-9EB2-989EB2BB6E66}" type="pres">
      <dgm:prSet presAssocID="{08684642-F25E-431C-9727-29E682DF20AD}" presName="text2" presStyleLbl="fgAcc2" presStyleIdx="3" presStyleCnt="4">
        <dgm:presLayoutVars>
          <dgm:chPref val="3"/>
        </dgm:presLayoutVars>
      </dgm:prSet>
      <dgm:spPr/>
      <dgm:t>
        <a:bodyPr/>
        <a:lstStyle/>
        <a:p>
          <a:endParaRPr lang="tr-TR"/>
        </a:p>
      </dgm:t>
    </dgm:pt>
    <dgm:pt modelId="{322C0E1C-B3C2-4943-A619-8FFB440104E3}" type="pres">
      <dgm:prSet presAssocID="{08684642-F25E-431C-9727-29E682DF20AD}" presName="hierChild3" presStyleCnt="0"/>
      <dgm:spPr/>
    </dgm:pt>
  </dgm:ptLst>
  <dgm:cxnLst>
    <dgm:cxn modelId="{54AD1AA7-2432-4C3C-8578-369547AEB2C5}" srcId="{24315956-89A3-441D-B11A-B9BBB98FB317}" destId="{08684642-F25E-431C-9727-29E682DF20AD}" srcOrd="3" destOrd="0" parTransId="{C34410A1-BF32-4D10-8147-9ADE380DBE9D}" sibTransId="{061B8645-E004-42C6-9238-8B2EC9B854AF}"/>
    <dgm:cxn modelId="{31A23288-EB56-4758-A764-747B1BE97A1D}" type="presOf" srcId="{7CC1A5AB-A82E-4F20-81DC-88DD62CFFFC4}" destId="{C342EEC0-AF13-4C87-9AFD-044221955AFA}" srcOrd="0" destOrd="0" presId="urn:microsoft.com/office/officeart/2005/8/layout/hierarchy1"/>
    <dgm:cxn modelId="{2D988E87-AF25-46C9-B722-022397C278AF}" type="presOf" srcId="{FF0C0936-BE15-435E-B81A-27711AF94E25}" destId="{F8D9D940-D2EC-42F8-A1D9-43DA619A1CAC}" srcOrd="0" destOrd="0" presId="urn:microsoft.com/office/officeart/2005/8/layout/hierarchy1"/>
    <dgm:cxn modelId="{91F8D9CD-4A36-4980-BC28-DC37E8A3F7ED}" type="presOf" srcId="{C34410A1-BF32-4D10-8147-9ADE380DBE9D}" destId="{3AEB41AD-63BE-4F83-B37A-73E482B6E99B}" srcOrd="0" destOrd="0" presId="urn:microsoft.com/office/officeart/2005/8/layout/hierarchy1"/>
    <dgm:cxn modelId="{924B3CBB-7118-48A8-B08B-8D48CA56B9F6}" type="presOf" srcId="{4BB9589F-BBC9-41F3-B3CB-3032B4B7AFD1}" destId="{F77964E4-8F29-40E1-91A4-A75EDC250B16}" srcOrd="0" destOrd="0" presId="urn:microsoft.com/office/officeart/2005/8/layout/hierarchy1"/>
    <dgm:cxn modelId="{3F52E15E-98B9-47EF-BD26-7311BCF55A94}" type="presOf" srcId="{08684642-F25E-431C-9727-29E682DF20AD}" destId="{D2494752-066F-4487-9EB2-989EB2BB6E66}" srcOrd="0" destOrd="0" presId="urn:microsoft.com/office/officeart/2005/8/layout/hierarchy1"/>
    <dgm:cxn modelId="{BB3EFD89-E200-407E-81D8-F94F1D4CD037}" type="presOf" srcId="{A032A556-B29F-4127-8F39-994549FD26A4}" destId="{DBC9C4F1-883E-4A0F-86DE-EAFCE6BFFD6E}" srcOrd="0" destOrd="0" presId="urn:microsoft.com/office/officeart/2005/8/layout/hierarchy1"/>
    <dgm:cxn modelId="{4D586037-7030-464E-8D8A-805F7E209DCE}" srcId="{24315956-89A3-441D-B11A-B9BBB98FB317}" destId="{A032A556-B29F-4127-8F39-994549FD26A4}" srcOrd="0" destOrd="0" parTransId="{7CC1A5AB-A82E-4F20-81DC-88DD62CFFFC4}" sibTransId="{77C5AA77-728C-4311-BA32-D6BBE503EA93}"/>
    <dgm:cxn modelId="{FA3B8A58-F121-4DC6-BB38-EA81586E989E}" type="presOf" srcId="{24315956-89A3-441D-B11A-B9BBB98FB317}" destId="{AEA7DBE3-0B7F-4FB3-BA7D-D39BE5B9A4E6}" srcOrd="0" destOrd="0" presId="urn:microsoft.com/office/officeart/2005/8/layout/hierarchy1"/>
    <dgm:cxn modelId="{3D61C8B4-96AC-4F6F-A2DB-5BA52A7B07E1}" type="presOf" srcId="{37E07CAB-40BA-4F53-A3D5-9D5B9C3FCBBC}" destId="{EFFABB27-1536-4B0D-8FD5-E6D090065F5D}" srcOrd="0" destOrd="0" presId="urn:microsoft.com/office/officeart/2005/8/layout/hierarchy1"/>
    <dgm:cxn modelId="{8BFA313B-A1F7-468A-9C24-012887A476C4}" srcId="{340A5865-4E51-4A06-B4AD-9C23BE962655}" destId="{24315956-89A3-441D-B11A-B9BBB98FB317}" srcOrd="0" destOrd="0" parTransId="{49464BE5-7341-4131-BCE8-8BC74D08C821}" sibTransId="{06C932F1-9660-482B-98BE-0B1F97AB9640}"/>
    <dgm:cxn modelId="{C0633FAF-AAAD-44C0-93D8-B661AF68568E}" srcId="{24315956-89A3-441D-B11A-B9BBB98FB317}" destId="{37E07CAB-40BA-4F53-A3D5-9D5B9C3FCBBC}" srcOrd="1" destOrd="0" parTransId="{FF0C0936-BE15-435E-B81A-27711AF94E25}" sibTransId="{66A6A8A6-A343-475A-BBB1-7CA6A7F22350}"/>
    <dgm:cxn modelId="{133DE397-CDE7-4A83-A02D-E725916D276E}" type="presOf" srcId="{293C4C31-38E4-48F4-8DD2-84FA7755697C}" destId="{217B8D85-F2A5-415B-9CEF-98F3A9DD78B8}" srcOrd="0" destOrd="0" presId="urn:microsoft.com/office/officeart/2005/8/layout/hierarchy1"/>
    <dgm:cxn modelId="{7B547E22-AE79-4F1B-8743-38E7D5A3EDE2}" srcId="{24315956-89A3-441D-B11A-B9BBB98FB317}" destId="{293C4C31-38E4-48F4-8DD2-84FA7755697C}" srcOrd="2" destOrd="0" parTransId="{4BB9589F-BBC9-41F3-B3CB-3032B4B7AFD1}" sibTransId="{E0BCB865-8B15-4228-94EF-C6EAD2EDE758}"/>
    <dgm:cxn modelId="{C618533F-5629-4CD4-A7F8-ECC04929A5C0}" type="presOf" srcId="{340A5865-4E51-4A06-B4AD-9C23BE962655}" destId="{BDFAE613-0420-40D4-B378-7F2CC7B99AA7}" srcOrd="0" destOrd="0" presId="urn:microsoft.com/office/officeart/2005/8/layout/hierarchy1"/>
    <dgm:cxn modelId="{97E9D7C4-3656-4BAD-A751-B7C25C8B8C41}" type="presParOf" srcId="{BDFAE613-0420-40D4-B378-7F2CC7B99AA7}" destId="{5952AD45-A8E7-4919-B2BD-D02D5E087425}" srcOrd="0" destOrd="0" presId="urn:microsoft.com/office/officeart/2005/8/layout/hierarchy1"/>
    <dgm:cxn modelId="{437E4CDF-4E93-4431-9721-65AEF0B3F194}" type="presParOf" srcId="{5952AD45-A8E7-4919-B2BD-D02D5E087425}" destId="{FAAB4089-ED00-468D-89C2-EEEEC78D9BBB}" srcOrd="0" destOrd="0" presId="urn:microsoft.com/office/officeart/2005/8/layout/hierarchy1"/>
    <dgm:cxn modelId="{5020D2AE-08B9-498C-815D-DA2E3615E19C}" type="presParOf" srcId="{FAAB4089-ED00-468D-89C2-EEEEC78D9BBB}" destId="{424D4A29-D283-4F15-A082-660607A02A6B}" srcOrd="0" destOrd="0" presId="urn:microsoft.com/office/officeart/2005/8/layout/hierarchy1"/>
    <dgm:cxn modelId="{DF15C496-4355-4086-A5F3-741E4E3E8369}" type="presParOf" srcId="{FAAB4089-ED00-468D-89C2-EEEEC78D9BBB}" destId="{AEA7DBE3-0B7F-4FB3-BA7D-D39BE5B9A4E6}" srcOrd="1" destOrd="0" presId="urn:microsoft.com/office/officeart/2005/8/layout/hierarchy1"/>
    <dgm:cxn modelId="{A1B89876-5C56-4079-910E-2B17F625A8D0}" type="presParOf" srcId="{5952AD45-A8E7-4919-B2BD-D02D5E087425}" destId="{E1B46852-CE6A-4185-8DCF-3E1D463BFC49}" srcOrd="1" destOrd="0" presId="urn:microsoft.com/office/officeart/2005/8/layout/hierarchy1"/>
    <dgm:cxn modelId="{3C84A17F-6FCF-42BF-8C0D-27012EB6C1F5}" type="presParOf" srcId="{E1B46852-CE6A-4185-8DCF-3E1D463BFC49}" destId="{C342EEC0-AF13-4C87-9AFD-044221955AFA}" srcOrd="0" destOrd="0" presId="urn:microsoft.com/office/officeart/2005/8/layout/hierarchy1"/>
    <dgm:cxn modelId="{55C2B256-6125-4771-90D6-8705D3B8CFF7}" type="presParOf" srcId="{E1B46852-CE6A-4185-8DCF-3E1D463BFC49}" destId="{3A427C8B-696A-4BBC-A0AA-21534D288816}" srcOrd="1" destOrd="0" presId="urn:microsoft.com/office/officeart/2005/8/layout/hierarchy1"/>
    <dgm:cxn modelId="{17452AE4-59B1-46FB-ABDC-04BC6189EAB9}" type="presParOf" srcId="{3A427C8B-696A-4BBC-A0AA-21534D288816}" destId="{79E222CB-280E-4DCD-889C-5A2D3F55C810}" srcOrd="0" destOrd="0" presId="urn:microsoft.com/office/officeart/2005/8/layout/hierarchy1"/>
    <dgm:cxn modelId="{2ADE3F0E-8062-4E4D-8A23-E52F17F05646}" type="presParOf" srcId="{79E222CB-280E-4DCD-889C-5A2D3F55C810}" destId="{20FE9026-D81A-4E38-93EA-9AF91B4DA97C}" srcOrd="0" destOrd="0" presId="urn:microsoft.com/office/officeart/2005/8/layout/hierarchy1"/>
    <dgm:cxn modelId="{C0E2D902-D231-4178-ABB5-5A027F7B03AA}" type="presParOf" srcId="{79E222CB-280E-4DCD-889C-5A2D3F55C810}" destId="{DBC9C4F1-883E-4A0F-86DE-EAFCE6BFFD6E}" srcOrd="1" destOrd="0" presId="urn:microsoft.com/office/officeart/2005/8/layout/hierarchy1"/>
    <dgm:cxn modelId="{383EC3A1-5126-4CD1-9EE1-A140FDFE92EB}" type="presParOf" srcId="{3A427C8B-696A-4BBC-A0AA-21534D288816}" destId="{794FF7B4-83EE-4019-8E4F-2CD69B1C481E}" srcOrd="1" destOrd="0" presId="urn:microsoft.com/office/officeart/2005/8/layout/hierarchy1"/>
    <dgm:cxn modelId="{CB17B307-8B61-436F-B61F-425555317337}" type="presParOf" srcId="{E1B46852-CE6A-4185-8DCF-3E1D463BFC49}" destId="{F8D9D940-D2EC-42F8-A1D9-43DA619A1CAC}" srcOrd="2" destOrd="0" presId="urn:microsoft.com/office/officeart/2005/8/layout/hierarchy1"/>
    <dgm:cxn modelId="{8AF51836-FBFF-4114-AA17-4469AE3429FE}" type="presParOf" srcId="{E1B46852-CE6A-4185-8DCF-3E1D463BFC49}" destId="{F748C57E-5377-4FD3-B3C3-999D14B8C146}" srcOrd="3" destOrd="0" presId="urn:microsoft.com/office/officeart/2005/8/layout/hierarchy1"/>
    <dgm:cxn modelId="{336F0C3C-C63C-43FF-B694-A6F007DACB4F}" type="presParOf" srcId="{F748C57E-5377-4FD3-B3C3-999D14B8C146}" destId="{9D145528-5046-4B32-9E6C-BD6055CFE970}" srcOrd="0" destOrd="0" presId="urn:microsoft.com/office/officeart/2005/8/layout/hierarchy1"/>
    <dgm:cxn modelId="{53F8C2DB-1E97-47B2-B207-7B9E629B4B90}" type="presParOf" srcId="{9D145528-5046-4B32-9E6C-BD6055CFE970}" destId="{5BD8E956-4038-4F5B-BAAF-19FD73FCF028}" srcOrd="0" destOrd="0" presId="urn:microsoft.com/office/officeart/2005/8/layout/hierarchy1"/>
    <dgm:cxn modelId="{6D233439-985B-4D21-8AF6-8764000679E3}" type="presParOf" srcId="{9D145528-5046-4B32-9E6C-BD6055CFE970}" destId="{EFFABB27-1536-4B0D-8FD5-E6D090065F5D}" srcOrd="1" destOrd="0" presId="urn:microsoft.com/office/officeart/2005/8/layout/hierarchy1"/>
    <dgm:cxn modelId="{888AC868-8344-4407-B483-C2D64A6030CB}" type="presParOf" srcId="{F748C57E-5377-4FD3-B3C3-999D14B8C146}" destId="{CAA00CEB-4C9B-459E-A267-C5AD953E6406}" srcOrd="1" destOrd="0" presId="urn:microsoft.com/office/officeart/2005/8/layout/hierarchy1"/>
    <dgm:cxn modelId="{418C99A1-E5CB-42F4-9A1B-6A9F250C8CCE}" type="presParOf" srcId="{E1B46852-CE6A-4185-8DCF-3E1D463BFC49}" destId="{F77964E4-8F29-40E1-91A4-A75EDC250B16}" srcOrd="4" destOrd="0" presId="urn:microsoft.com/office/officeart/2005/8/layout/hierarchy1"/>
    <dgm:cxn modelId="{FE0A3666-0325-4AF4-AF25-0AFD5F1417B4}" type="presParOf" srcId="{E1B46852-CE6A-4185-8DCF-3E1D463BFC49}" destId="{2BE43AAF-66AC-4E53-B57B-FCE893AF4321}" srcOrd="5" destOrd="0" presId="urn:microsoft.com/office/officeart/2005/8/layout/hierarchy1"/>
    <dgm:cxn modelId="{302C6E14-51E1-4D23-B309-15D38E835F79}" type="presParOf" srcId="{2BE43AAF-66AC-4E53-B57B-FCE893AF4321}" destId="{EA5A5F08-AE15-4E7B-92D8-1AFB4BC25772}" srcOrd="0" destOrd="0" presId="urn:microsoft.com/office/officeart/2005/8/layout/hierarchy1"/>
    <dgm:cxn modelId="{DF827DA4-ADB9-481E-B666-7C3E85A7BC0A}" type="presParOf" srcId="{EA5A5F08-AE15-4E7B-92D8-1AFB4BC25772}" destId="{9CED0AE0-121A-4A6E-99DD-B149A975D470}" srcOrd="0" destOrd="0" presId="urn:microsoft.com/office/officeart/2005/8/layout/hierarchy1"/>
    <dgm:cxn modelId="{C5CACC44-063D-4198-B3EC-DE6B2AEE8F8B}" type="presParOf" srcId="{EA5A5F08-AE15-4E7B-92D8-1AFB4BC25772}" destId="{217B8D85-F2A5-415B-9CEF-98F3A9DD78B8}" srcOrd="1" destOrd="0" presId="urn:microsoft.com/office/officeart/2005/8/layout/hierarchy1"/>
    <dgm:cxn modelId="{E4141D30-14B2-4C86-8447-E4E8DF1215B9}" type="presParOf" srcId="{2BE43AAF-66AC-4E53-B57B-FCE893AF4321}" destId="{2BAAD647-C9EE-459E-8D49-D894C499F656}" srcOrd="1" destOrd="0" presId="urn:microsoft.com/office/officeart/2005/8/layout/hierarchy1"/>
    <dgm:cxn modelId="{C7298D27-F694-45DD-9A82-64625C626396}" type="presParOf" srcId="{E1B46852-CE6A-4185-8DCF-3E1D463BFC49}" destId="{3AEB41AD-63BE-4F83-B37A-73E482B6E99B}" srcOrd="6" destOrd="0" presId="urn:microsoft.com/office/officeart/2005/8/layout/hierarchy1"/>
    <dgm:cxn modelId="{5AD9202B-B26C-4D8B-8ED2-ECA6509CC7BF}" type="presParOf" srcId="{E1B46852-CE6A-4185-8DCF-3E1D463BFC49}" destId="{86B94C01-2A94-43E3-A738-39BF8EBBD576}" srcOrd="7" destOrd="0" presId="urn:microsoft.com/office/officeart/2005/8/layout/hierarchy1"/>
    <dgm:cxn modelId="{B9B559C4-C288-4B56-9982-7B8DF9A5BDDC}" type="presParOf" srcId="{86B94C01-2A94-43E3-A738-39BF8EBBD576}" destId="{BCA9063A-4902-47FB-A4D5-3A5CE921A894}" srcOrd="0" destOrd="0" presId="urn:microsoft.com/office/officeart/2005/8/layout/hierarchy1"/>
    <dgm:cxn modelId="{241AE140-89D6-4C53-839D-C7A3F4B6C791}" type="presParOf" srcId="{BCA9063A-4902-47FB-A4D5-3A5CE921A894}" destId="{45C998AC-E513-45F1-8856-E40D790F7F78}" srcOrd="0" destOrd="0" presId="urn:microsoft.com/office/officeart/2005/8/layout/hierarchy1"/>
    <dgm:cxn modelId="{6158E00D-589F-422E-84D8-103BF1C00740}" type="presParOf" srcId="{BCA9063A-4902-47FB-A4D5-3A5CE921A894}" destId="{D2494752-066F-4487-9EB2-989EB2BB6E66}" srcOrd="1" destOrd="0" presId="urn:microsoft.com/office/officeart/2005/8/layout/hierarchy1"/>
    <dgm:cxn modelId="{A6638561-7463-4DE9-A3C0-1E72E0AA0560}" type="presParOf" srcId="{86B94C01-2A94-43E3-A738-39BF8EBBD576}" destId="{322C0E1C-B3C2-4943-A619-8FFB440104E3}"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2A7D7A-BF1F-484B-985E-0BFD8E3B4916}">
      <dsp:nvSpPr>
        <dsp:cNvPr id="0" name=""/>
        <dsp:cNvSpPr/>
      </dsp:nvSpPr>
      <dsp:spPr>
        <a:xfrm>
          <a:off x="4304354" y="1428082"/>
          <a:ext cx="1372644" cy="653253"/>
        </a:xfrm>
        <a:custGeom>
          <a:avLst/>
          <a:gdLst/>
          <a:ahLst/>
          <a:cxnLst/>
          <a:rect l="0" t="0" r="0" b="0"/>
          <a:pathLst>
            <a:path>
              <a:moveTo>
                <a:pt x="0" y="0"/>
              </a:moveTo>
              <a:lnTo>
                <a:pt x="0" y="445173"/>
              </a:lnTo>
              <a:lnTo>
                <a:pt x="1372644" y="445173"/>
              </a:lnTo>
              <a:lnTo>
                <a:pt x="1372644" y="65325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1A9E7D7-02E6-4076-B519-371210EBA47D}">
      <dsp:nvSpPr>
        <dsp:cNvPr id="0" name=""/>
        <dsp:cNvSpPr/>
      </dsp:nvSpPr>
      <dsp:spPr>
        <a:xfrm>
          <a:off x="2931710" y="1428082"/>
          <a:ext cx="1372644" cy="653253"/>
        </a:xfrm>
        <a:custGeom>
          <a:avLst/>
          <a:gdLst/>
          <a:ahLst/>
          <a:cxnLst/>
          <a:rect l="0" t="0" r="0" b="0"/>
          <a:pathLst>
            <a:path>
              <a:moveTo>
                <a:pt x="1372644" y="0"/>
              </a:moveTo>
              <a:lnTo>
                <a:pt x="1372644" y="445173"/>
              </a:lnTo>
              <a:lnTo>
                <a:pt x="0" y="445173"/>
              </a:lnTo>
              <a:lnTo>
                <a:pt x="0" y="65325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89177B8-3479-4400-A74B-AB5DD7FDD215}">
      <dsp:nvSpPr>
        <dsp:cNvPr id="0" name=""/>
        <dsp:cNvSpPr/>
      </dsp:nvSpPr>
      <dsp:spPr>
        <a:xfrm>
          <a:off x="1624231" y="1780"/>
          <a:ext cx="5360245" cy="142630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617ADD4-C57E-4F90-9767-B1573F9D9B9E}">
      <dsp:nvSpPr>
        <dsp:cNvPr id="0" name=""/>
        <dsp:cNvSpPr/>
      </dsp:nvSpPr>
      <dsp:spPr>
        <a:xfrm>
          <a:off x="1873803" y="238873"/>
          <a:ext cx="5360245" cy="142630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tr-TR" sz="2500" kern="1200" dirty="0" smtClean="0">
              <a:latin typeface="Bell MT" pitchFamily="18" charset="0"/>
            </a:rPr>
            <a:t>Değişken</a:t>
          </a:r>
        </a:p>
        <a:p>
          <a:pPr lvl="0" algn="ctr" defTabSz="1111250">
            <a:lnSpc>
              <a:spcPct val="90000"/>
            </a:lnSpc>
            <a:spcBef>
              <a:spcPct val="0"/>
            </a:spcBef>
            <a:spcAft>
              <a:spcPct val="35000"/>
            </a:spcAft>
          </a:pPr>
          <a:r>
            <a:rPr lang="tr-TR" sz="2500" kern="1200" dirty="0" smtClean="0">
              <a:latin typeface="Bell MT" pitchFamily="18" charset="0"/>
            </a:rPr>
            <a:t>(gözlenme biçimine göre 2 gruba ayrılır)</a:t>
          </a:r>
          <a:endParaRPr lang="tr-TR" sz="2500" kern="1200" dirty="0">
            <a:latin typeface="Bell MT" pitchFamily="18" charset="0"/>
          </a:endParaRPr>
        </a:p>
      </dsp:txBody>
      <dsp:txXfrm>
        <a:off x="1915578" y="280648"/>
        <a:ext cx="5276695" cy="1342752"/>
      </dsp:txXfrm>
    </dsp:sp>
    <dsp:sp modelId="{7C7E6155-4577-4735-8A3F-D1E01BDB0DA7}">
      <dsp:nvSpPr>
        <dsp:cNvPr id="0" name=""/>
        <dsp:cNvSpPr/>
      </dsp:nvSpPr>
      <dsp:spPr>
        <a:xfrm>
          <a:off x="1808637" y="2081336"/>
          <a:ext cx="2246144" cy="142630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F52A3C-D155-4E95-861D-23338DD98E5D}">
      <dsp:nvSpPr>
        <dsp:cNvPr id="0" name=""/>
        <dsp:cNvSpPr/>
      </dsp:nvSpPr>
      <dsp:spPr>
        <a:xfrm>
          <a:off x="2058209" y="2318429"/>
          <a:ext cx="2246144" cy="142630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tr-TR" sz="2500" kern="1200" dirty="0" smtClean="0">
              <a:latin typeface="Bell MT" pitchFamily="18" charset="0"/>
            </a:rPr>
            <a:t>Nicel Değişken</a:t>
          </a:r>
        </a:p>
        <a:p>
          <a:pPr lvl="0" algn="ctr" defTabSz="1111250">
            <a:lnSpc>
              <a:spcPct val="90000"/>
            </a:lnSpc>
            <a:spcBef>
              <a:spcPct val="0"/>
            </a:spcBef>
            <a:spcAft>
              <a:spcPct val="35000"/>
            </a:spcAft>
          </a:pPr>
          <a:r>
            <a:rPr lang="tr-TR" sz="2500" kern="1200" dirty="0" err="1" smtClean="0">
              <a:latin typeface="Bell MT" pitchFamily="18" charset="0"/>
            </a:rPr>
            <a:t>Quantitative</a:t>
          </a:r>
          <a:endParaRPr lang="tr-TR" sz="2500" kern="1200" dirty="0">
            <a:latin typeface="Bell MT" pitchFamily="18" charset="0"/>
          </a:endParaRPr>
        </a:p>
      </dsp:txBody>
      <dsp:txXfrm>
        <a:off x="2099984" y="2360204"/>
        <a:ext cx="2162594" cy="1342752"/>
      </dsp:txXfrm>
    </dsp:sp>
    <dsp:sp modelId="{E7B305B3-1B4C-48AA-92AE-E356AEABC435}">
      <dsp:nvSpPr>
        <dsp:cNvPr id="0" name=""/>
        <dsp:cNvSpPr/>
      </dsp:nvSpPr>
      <dsp:spPr>
        <a:xfrm>
          <a:off x="4553925" y="2081336"/>
          <a:ext cx="2246144" cy="142630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73F0A05-1328-4FB4-8BB3-7DC69E02DACA}">
      <dsp:nvSpPr>
        <dsp:cNvPr id="0" name=""/>
        <dsp:cNvSpPr/>
      </dsp:nvSpPr>
      <dsp:spPr>
        <a:xfrm>
          <a:off x="4803497" y="2318429"/>
          <a:ext cx="2246144" cy="142630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tr-TR" sz="2500" kern="1200" dirty="0" smtClean="0">
              <a:latin typeface="Bell MT" pitchFamily="18" charset="0"/>
            </a:rPr>
            <a:t>Nitel Değişken</a:t>
          </a:r>
        </a:p>
        <a:p>
          <a:pPr lvl="0" algn="ctr" defTabSz="1111250">
            <a:lnSpc>
              <a:spcPct val="90000"/>
            </a:lnSpc>
            <a:spcBef>
              <a:spcPct val="0"/>
            </a:spcBef>
            <a:spcAft>
              <a:spcPct val="35000"/>
            </a:spcAft>
          </a:pPr>
          <a:r>
            <a:rPr lang="tr-TR" sz="2500" kern="1200" dirty="0" err="1" smtClean="0">
              <a:latin typeface="Bell MT" pitchFamily="18" charset="0"/>
            </a:rPr>
            <a:t>Qualitative</a:t>
          </a:r>
          <a:endParaRPr lang="tr-TR" sz="2500" kern="1200" dirty="0">
            <a:latin typeface="Bell MT" pitchFamily="18" charset="0"/>
          </a:endParaRPr>
        </a:p>
      </dsp:txBody>
      <dsp:txXfrm>
        <a:off x="4845272" y="2360204"/>
        <a:ext cx="2162594" cy="13427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2A7D7A-BF1F-484B-985E-0BFD8E3B4916}">
      <dsp:nvSpPr>
        <dsp:cNvPr id="0" name=""/>
        <dsp:cNvSpPr/>
      </dsp:nvSpPr>
      <dsp:spPr>
        <a:xfrm>
          <a:off x="4304354" y="1428082"/>
          <a:ext cx="1372644" cy="653253"/>
        </a:xfrm>
        <a:custGeom>
          <a:avLst/>
          <a:gdLst/>
          <a:ahLst/>
          <a:cxnLst/>
          <a:rect l="0" t="0" r="0" b="0"/>
          <a:pathLst>
            <a:path>
              <a:moveTo>
                <a:pt x="0" y="0"/>
              </a:moveTo>
              <a:lnTo>
                <a:pt x="0" y="445173"/>
              </a:lnTo>
              <a:lnTo>
                <a:pt x="1372644" y="445173"/>
              </a:lnTo>
              <a:lnTo>
                <a:pt x="1372644" y="65325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1A9E7D7-02E6-4076-B519-371210EBA47D}">
      <dsp:nvSpPr>
        <dsp:cNvPr id="0" name=""/>
        <dsp:cNvSpPr/>
      </dsp:nvSpPr>
      <dsp:spPr>
        <a:xfrm>
          <a:off x="2931710" y="1428082"/>
          <a:ext cx="1372644" cy="653253"/>
        </a:xfrm>
        <a:custGeom>
          <a:avLst/>
          <a:gdLst/>
          <a:ahLst/>
          <a:cxnLst/>
          <a:rect l="0" t="0" r="0" b="0"/>
          <a:pathLst>
            <a:path>
              <a:moveTo>
                <a:pt x="1372644" y="0"/>
              </a:moveTo>
              <a:lnTo>
                <a:pt x="1372644" y="445173"/>
              </a:lnTo>
              <a:lnTo>
                <a:pt x="0" y="445173"/>
              </a:lnTo>
              <a:lnTo>
                <a:pt x="0" y="65325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89177B8-3479-4400-A74B-AB5DD7FDD215}">
      <dsp:nvSpPr>
        <dsp:cNvPr id="0" name=""/>
        <dsp:cNvSpPr/>
      </dsp:nvSpPr>
      <dsp:spPr>
        <a:xfrm>
          <a:off x="214281" y="1780"/>
          <a:ext cx="8180145" cy="142630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617ADD4-C57E-4F90-9767-B1573F9D9B9E}">
      <dsp:nvSpPr>
        <dsp:cNvPr id="0" name=""/>
        <dsp:cNvSpPr/>
      </dsp:nvSpPr>
      <dsp:spPr>
        <a:xfrm>
          <a:off x="463853" y="238873"/>
          <a:ext cx="8180145" cy="142630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kern="1200" dirty="0" smtClean="0">
              <a:latin typeface="Bell MT" pitchFamily="18" charset="0"/>
            </a:rPr>
            <a:t>Değişken</a:t>
          </a:r>
        </a:p>
        <a:p>
          <a:pPr lvl="0" algn="ctr" defTabSz="1066800">
            <a:lnSpc>
              <a:spcPct val="90000"/>
            </a:lnSpc>
            <a:spcBef>
              <a:spcPct val="0"/>
            </a:spcBef>
            <a:spcAft>
              <a:spcPct val="35000"/>
            </a:spcAft>
          </a:pPr>
          <a:r>
            <a:rPr lang="tr-TR" sz="2400" kern="1200" dirty="0" smtClean="0">
              <a:latin typeface="Bell MT" pitchFamily="18" charset="0"/>
            </a:rPr>
            <a:t>(ölçülen değerin matematiksel durumuna göre 2 gruba ayrılır)</a:t>
          </a:r>
          <a:endParaRPr lang="tr-TR" sz="2400" kern="1200" dirty="0">
            <a:latin typeface="Bell MT" pitchFamily="18" charset="0"/>
          </a:endParaRPr>
        </a:p>
      </dsp:txBody>
      <dsp:txXfrm>
        <a:off x="505628" y="280648"/>
        <a:ext cx="8096595" cy="1342752"/>
      </dsp:txXfrm>
    </dsp:sp>
    <dsp:sp modelId="{7C7E6155-4577-4735-8A3F-D1E01BDB0DA7}">
      <dsp:nvSpPr>
        <dsp:cNvPr id="0" name=""/>
        <dsp:cNvSpPr/>
      </dsp:nvSpPr>
      <dsp:spPr>
        <a:xfrm>
          <a:off x="1808637" y="2081336"/>
          <a:ext cx="2246144" cy="142630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F52A3C-D155-4E95-861D-23338DD98E5D}">
      <dsp:nvSpPr>
        <dsp:cNvPr id="0" name=""/>
        <dsp:cNvSpPr/>
      </dsp:nvSpPr>
      <dsp:spPr>
        <a:xfrm>
          <a:off x="2058209" y="2318429"/>
          <a:ext cx="2246144" cy="142630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kern="1200" dirty="0" smtClean="0">
              <a:latin typeface="Bell MT" pitchFamily="18" charset="0"/>
            </a:rPr>
            <a:t>Kesikli Değişken</a:t>
          </a:r>
          <a:endParaRPr lang="tr-TR" sz="2400" kern="1200" dirty="0">
            <a:latin typeface="Bell MT" pitchFamily="18" charset="0"/>
          </a:endParaRPr>
        </a:p>
      </dsp:txBody>
      <dsp:txXfrm>
        <a:off x="2099984" y="2360204"/>
        <a:ext cx="2162594" cy="1342752"/>
      </dsp:txXfrm>
    </dsp:sp>
    <dsp:sp modelId="{E7B305B3-1B4C-48AA-92AE-E356AEABC435}">
      <dsp:nvSpPr>
        <dsp:cNvPr id="0" name=""/>
        <dsp:cNvSpPr/>
      </dsp:nvSpPr>
      <dsp:spPr>
        <a:xfrm>
          <a:off x="4553925" y="2081336"/>
          <a:ext cx="2246144" cy="142630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73F0A05-1328-4FB4-8BB3-7DC69E02DACA}">
      <dsp:nvSpPr>
        <dsp:cNvPr id="0" name=""/>
        <dsp:cNvSpPr/>
      </dsp:nvSpPr>
      <dsp:spPr>
        <a:xfrm>
          <a:off x="4803497" y="2318429"/>
          <a:ext cx="2246144" cy="142630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kern="1200" dirty="0" smtClean="0">
              <a:latin typeface="Bell MT" pitchFamily="18" charset="0"/>
            </a:rPr>
            <a:t>Sürekli Değişken</a:t>
          </a:r>
          <a:endParaRPr lang="tr-TR" sz="2400" kern="1200" dirty="0">
            <a:latin typeface="Bell MT" pitchFamily="18" charset="0"/>
          </a:endParaRPr>
        </a:p>
      </dsp:txBody>
      <dsp:txXfrm>
        <a:off x="4845272" y="2360204"/>
        <a:ext cx="2162594" cy="13427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EB41AD-63BE-4F83-B37A-73E482B6E99B}">
      <dsp:nvSpPr>
        <dsp:cNvPr id="0" name=""/>
        <dsp:cNvSpPr/>
      </dsp:nvSpPr>
      <dsp:spPr>
        <a:xfrm>
          <a:off x="4221530" y="2534071"/>
          <a:ext cx="3314927" cy="525867"/>
        </a:xfrm>
        <a:custGeom>
          <a:avLst/>
          <a:gdLst/>
          <a:ahLst/>
          <a:cxnLst/>
          <a:rect l="0" t="0" r="0" b="0"/>
          <a:pathLst>
            <a:path>
              <a:moveTo>
                <a:pt x="0" y="0"/>
              </a:moveTo>
              <a:lnTo>
                <a:pt x="0" y="358363"/>
              </a:lnTo>
              <a:lnTo>
                <a:pt x="3314927" y="358363"/>
              </a:lnTo>
              <a:lnTo>
                <a:pt x="3314927" y="52586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77964E4-8F29-40E1-91A4-A75EDC250B16}">
      <dsp:nvSpPr>
        <dsp:cNvPr id="0" name=""/>
        <dsp:cNvSpPr/>
      </dsp:nvSpPr>
      <dsp:spPr>
        <a:xfrm>
          <a:off x="4221530" y="2534071"/>
          <a:ext cx="1104975" cy="525867"/>
        </a:xfrm>
        <a:custGeom>
          <a:avLst/>
          <a:gdLst/>
          <a:ahLst/>
          <a:cxnLst/>
          <a:rect l="0" t="0" r="0" b="0"/>
          <a:pathLst>
            <a:path>
              <a:moveTo>
                <a:pt x="0" y="0"/>
              </a:moveTo>
              <a:lnTo>
                <a:pt x="0" y="358363"/>
              </a:lnTo>
              <a:lnTo>
                <a:pt x="1104975" y="358363"/>
              </a:lnTo>
              <a:lnTo>
                <a:pt x="1104975" y="52586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D9D940-D2EC-42F8-A1D9-43DA619A1CAC}">
      <dsp:nvSpPr>
        <dsp:cNvPr id="0" name=""/>
        <dsp:cNvSpPr/>
      </dsp:nvSpPr>
      <dsp:spPr>
        <a:xfrm>
          <a:off x="3116554" y="2534071"/>
          <a:ext cx="1104975" cy="525867"/>
        </a:xfrm>
        <a:custGeom>
          <a:avLst/>
          <a:gdLst/>
          <a:ahLst/>
          <a:cxnLst/>
          <a:rect l="0" t="0" r="0" b="0"/>
          <a:pathLst>
            <a:path>
              <a:moveTo>
                <a:pt x="1104975" y="0"/>
              </a:moveTo>
              <a:lnTo>
                <a:pt x="1104975" y="358363"/>
              </a:lnTo>
              <a:lnTo>
                <a:pt x="0" y="358363"/>
              </a:lnTo>
              <a:lnTo>
                <a:pt x="0" y="52586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42EEC0-AF13-4C87-9AFD-044221955AFA}">
      <dsp:nvSpPr>
        <dsp:cNvPr id="0" name=""/>
        <dsp:cNvSpPr/>
      </dsp:nvSpPr>
      <dsp:spPr>
        <a:xfrm>
          <a:off x="906603" y="2534071"/>
          <a:ext cx="3314927" cy="525867"/>
        </a:xfrm>
        <a:custGeom>
          <a:avLst/>
          <a:gdLst/>
          <a:ahLst/>
          <a:cxnLst/>
          <a:rect l="0" t="0" r="0" b="0"/>
          <a:pathLst>
            <a:path>
              <a:moveTo>
                <a:pt x="3314927" y="0"/>
              </a:moveTo>
              <a:lnTo>
                <a:pt x="3314927" y="358363"/>
              </a:lnTo>
              <a:lnTo>
                <a:pt x="0" y="358363"/>
              </a:lnTo>
              <a:lnTo>
                <a:pt x="0" y="52586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24D4A29-D283-4F15-A082-660607A02A6B}">
      <dsp:nvSpPr>
        <dsp:cNvPr id="0" name=""/>
        <dsp:cNvSpPr/>
      </dsp:nvSpPr>
      <dsp:spPr>
        <a:xfrm>
          <a:off x="688891" y="1385901"/>
          <a:ext cx="7065279" cy="114817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EA7DBE3-0B7F-4FB3-BA7D-D39BE5B9A4E6}">
      <dsp:nvSpPr>
        <dsp:cNvPr id="0" name=""/>
        <dsp:cNvSpPr/>
      </dsp:nvSpPr>
      <dsp:spPr>
        <a:xfrm>
          <a:off x="889795" y="1576760"/>
          <a:ext cx="7065279" cy="114817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tr-TR" sz="2400" kern="1200" dirty="0" smtClean="0">
              <a:latin typeface="Bell MT" pitchFamily="18" charset="0"/>
            </a:rPr>
            <a:t>Değişken</a:t>
          </a:r>
        </a:p>
        <a:p>
          <a:pPr lvl="0" algn="ctr" defTabSz="1066800">
            <a:lnSpc>
              <a:spcPct val="90000"/>
            </a:lnSpc>
            <a:spcBef>
              <a:spcPct val="0"/>
            </a:spcBef>
            <a:spcAft>
              <a:spcPct val="35000"/>
            </a:spcAft>
          </a:pPr>
          <a:r>
            <a:rPr lang="tr-TR" sz="2400" kern="1200" dirty="0" smtClean="0">
              <a:latin typeface="Bell MT" pitchFamily="18" charset="0"/>
            </a:rPr>
            <a:t>(ölçümleme tekniklerine göre 4 gruba ayrılır)</a:t>
          </a:r>
          <a:endParaRPr lang="tr-TR" sz="2400" kern="1200" dirty="0">
            <a:latin typeface="Bell MT" pitchFamily="18" charset="0"/>
          </a:endParaRPr>
        </a:p>
      </dsp:txBody>
      <dsp:txXfrm>
        <a:off x="923424" y="1610389"/>
        <a:ext cx="6998021" cy="1080912"/>
      </dsp:txXfrm>
    </dsp:sp>
    <dsp:sp modelId="{20FE9026-D81A-4E38-93EA-9AF91B4DA97C}">
      <dsp:nvSpPr>
        <dsp:cNvPr id="0" name=""/>
        <dsp:cNvSpPr/>
      </dsp:nvSpPr>
      <dsp:spPr>
        <a:xfrm>
          <a:off x="2532" y="3059939"/>
          <a:ext cx="1808142" cy="114817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C9C4F1-883E-4A0F-86DE-EAFCE6BFFD6E}">
      <dsp:nvSpPr>
        <dsp:cNvPr id="0" name=""/>
        <dsp:cNvSpPr/>
      </dsp:nvSpPr>
      <dsp:spPr>
        <a:xfrm>
          <a:off x="203437" y="3250798"/>
          <a:ext cx="1808142" cy="114817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latin typeface="Bell MT" pitchFamily="18" charset="0"/>
            </a:rPr>
            <a:t>İsimsel Değişken</a:t>
          </a:r>
        </a:p>
        <a:p>
          <a:pPr lvl="0" algn="ctr" defTabSz="711200">
            <a:lnSpc>
              <a:spcPct val="90000"/>
            </a:lnSpc>
            <a:spcBef>
              <a:spcPct val="0"/>
            </a:spcBef>
            <a:spcAft>
              <a:spcPct val="35000"/>
            </a:spcAft>
          </a:pPr>
          <a:r>
            <a:rPr lang="tr-TR" sz="1600" kern="1200" dirty="0" smtClean="0">
              <a:latin typeface="Bell MT" pitchFamily="18" charset="0"/>
            </a:rPr>
            <a:t>Nominal </a:t>
          </a:r>
          <a:r>
            <a:rPr lang="tr-TR" sz="1600" kern="1200" dirty="0" err="1" smtClean="0">
              <a:latin typeface="Bell MT" pitchFamily="18" charset="0"/>
            </a:rPr>
            <a:t>variable</a:t>
          </a:r>
          <a:endParaRPr lang="tr-TR" sz="1600" kern="1200" dirty="0">
            <a:latin typeface="Bell MT" pitchFamily="18" charset="0"/>
          </a:endParaRPr>
        </a:p>
      </dsp:txBody>
      <dsp:txXfrm>
        <a:off x="237066" y="3284427"/>
        <a:ext cx="1740884" cy="1080912"/>
      </dsp:txXfrm>
    </dsp:sp>
    <dsp:sp modelId="{5BD8E956-4038-4F5B-BAAF-19FD73FCF028}">
      <dsp:nvSpPr>
        <dsp:cNvPr id="0" name=""/>
        <dsp:cNvSpPr/>
      </dsp:nvSpPr>
      <dsp:spPr>
        <a:xfrm>
          <a:off x="2212483" y="3059939"/>
          <a:ext cx="1808142" cy="114817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FABB27-1536-4B0D-8FD5-E6D090065F5D}">
      <dsp:nvSpPr>
        <dsp:cNvPr id="0" name=""/>
        <dsp:cNvSpPr/>
      </dsp:nvSpPr>
      <dsp:spPr>
        <a:xfrm>
          <a:off x="2413388" y="3250798"/>
          <a:ext cx="1808142" cy="114817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latin typeface="Bell MT" pitchFamily="18" charset="0"/>
            </a:rPr>
            <a:t>Sıralı Değişken</a:t>
          </a:r>
        </a:p>
        <a:p>
          <a:pPr lvl="0" algn="ctr" defTabSz="711200">
            <a:lnSpc>
              <a:spcPct val="90000"/>
            </a:lnSpc>
            <a:spcBef>
              <a:spcPct val="0"/>
            </a:spcBef>
            <a:spcAft>
              <a:spcPct val="35000"/>
            </a:spcAft>
          </a:pPr>
          <a:r>
            <a:rPr lang="tr-TR" sz="1600" kern="1200" dirty="0" err="1" smtClean="0">
              <a:latin typeface="Bell MT" pitchFamily="18" charset="0"/>
            </a:rPr>
            <a:t>Ordinal</a:t>
          </a:r>
          <a:r>
            <a:rPr lang="tr-TR" sz="1600" kern="1200" dirty="0" smtClean="0">
              <a:latin typeface="Bell MT" pitchFamily="18" charset="0"/>
            </a:rPr>
            <a:t> </a:t>
          </a:r>
          <a:r>
            <a:rPr lang="tr-TR" sz="1600" kern="1200" dirty="0" err="1" smtClean="0">
              <a:latin typeface="Bell MT" pitchFamily="18" charset="0"/>
            </a:rPr>
            <a:t>variable</a:t>
          </a:r>
          <a:endParaRPr lang="tr-TR" sz="1600" kern="1200" dirty="0">
            <a:latin typeface="Bell MT" pitchFamily="18" charset="0"/>
          </a:endParaRPr>
        </a:p>
      </dsp:txBody>
      <dsp:txXfrm>
        <a:off x="2447017" y="3284427"/>
        <a:ext cx="1740884" cy="1080912"/>
      </dsp:txXfrm>
    </dsp:sp>
    <dsp:sp modelId="{9CED0AE0-121A-4A6E-99DD-B149A975D470}">
      <dsp:nvSpPr>
        <dsp:cNvPr id="0" name=""/>
        <dsp:cNvSpPr/>
      </dsp:nvSpPr>
      <dsp:spPr>
        <a:xfrm>
          <a:off x="4422435" y="3059939"/>
          <a:ext cx="1808142" cy="114817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7B8D85-F2A5-415B-9CEF-98F3A9DD78B8}">
      <dsp:nvSpPr>
        <dsp:cNvPr id="0" name=""/>
        <dsp:cNvSpPr/>
      </dsp:nvSpPr>
      <dsp:spPr>
        <a:xfrm>
          <a:off x="4623340" y="3250798"/>
          <a:ext cx="1808142" cy="114817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latin typeface="Bell MT" pitchFamily="18" charset="0"/>
            </a:rPr>
            <a:t>Aralıklı Değişken</a:t>
          </a:r>
        </a:p>
        <a:p>
          <a:pPr lvl="0" algn="ctr" defTabSz="711200">
            <a:lnSpc>
              <a:spcPct val="90000"/>
            </a:lnSpc>
            <a:spcBef>
              <a:spcPct val="0"/>
            </a:spcBef>
            <a:spcAft>
              <a:spcPct val="35000"/>
            </a:spcAft>
          </a:pPr>
          <a:r>
            <a:rPr lang="tr-TR" sz="1600" kern="1200" dirty="0" err="1" smtClean="0">
              <a:latin typeface="Bell MT" pitchFamily="18" charset="0"/>
            </a:rPr>
            <a:t>Interval</a:t>
          </a:r>
          <a:r>
            <a:rPr lang="tr-TR" sz="1600" kern="1200" dirty="0" smtClean="0">
              <a:latin typeface="Bell MT" pitchFamily="18" charset="0"/>
            </a:rPr>
            <a:t> </a:t>
          </a:r>
          <a:r>
            <a:rPr lang="tr-TR" sz="1600" kern="1200" dirty="0" err="1" smtClean="0">
              <a:latin typeface="Bell MT" pitchFamily="18" charset="0"/>
            </a:rPr>
            <a:t>variable</a:t>
          </a:r>
          <a:endParaRPr lang="tr-TR" sz="1600" kern="1200" dirty="0">
            <a:latin typeface="Bell MT" pitchFamily="18" charset="0"/>
          </a:endParaRPr>
        </a:p>
      </dsp:txBody>
      <dsp:txXfrm>
        <a:off x="4656969" y="3284427"/>
        <a:ext cx="1740884" cy="1080912"/>
      </dsp:txXfrm>
    </dsp:sp>
    <dsp:sp modelId="{45C998AC-E513-45F1-8856-E40D790F7F78}">
      <dsp:nvSpPr>
        <dsp:cNvPr id="0" name=""/>
        <dsp:cNvSpPr/>
      </dsp:nvSpPr>
      <dsp:spPr>
        <a:xfrm>
          <a:off x="6632386" y="3059939"/>
          <a:ext cx="1808142" cy="114817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494752-066F-4487-9EB2-989EB2BB6E66}">
      <dsp:nvSpPr>
        <dsp:cNvPr id="0" name=""/>
        <dsp:cNvSpPr/>
      </dsp:nvSpPr>
      <dsp:spPr>
        <a:xfrm>
          <a:off x="6833291" y="3250798"/>
          <a:ext cx="1808142" cy="114817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kern="1200" dirty="0" smtClean="0">
              <a:latin typeface="Bell MT" pitchFamily="18" charset="0"/>
            </a:rPr>
            <a:t>Orantılı Değişken</a:t>
          </a:r>
        </a:p>
        <a:p>
          <a:pPr lvl="0" algn="ctr" defTabSz="711200">
            <a:lnSpc>
              <a:spcPct val="90000"/>
            </a:lnSpc>
            <a:spcBef>
              <a:spcPct val="0"/>
            </a:spcBef>
            <a:spcAft>
              <a:spcPct val="35000"/>
            </a:spcAft>
          </a:pPr>
          <a:r>
            <a:rPr lang="tr-TR" sz="1600" kern="1200" dirty="0" err="1" smtClean="0">
              <a:latin typeface="Bell MT" pitchFamily="18" charset="0"/>
            </a:rPr>
            <a:t>Ratio</a:t>
          </a:r>
          <a:r>
            <a:rPr lang="tr-TR" sz="1600" kern="1200" dirty="0" smtClean="0">
              <a:latin typeface="Bell MT" pitchFamily="18" charset="0"/>
            </a:rPr>
            <a:t>/</a:t>
          </a:r>
          <a:r>
            <a:rPr lang="tr-TR" sz="1600" kern="1200" dirty="0" err="1" smtClean="0">
              <a:latin typeface="Bell MT" pitchFamily="18" charset="0"/>
            </a:rPr>
            <a:t>Proportional</a:t>
          </a:r>
          <a:endParaRPr lang="tr-TR" sz="1600" kern="1200" dirty="0">
            <a:latin typeface="Bell MT" pitchFamily="18" charset="0"/>
          </a:endParaRPr>
        </a:p>
      </dsp:txBody>
      <dsp:txXfrm>
        <a:off x="6866920" y="3284427"/>
        <a:ext cx="1740884" cy="108091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55CBAF-B00E-4196-90FB-9694B4AC8D04}" type="datetimeFigureOut">
              <a:rPr lang="tr-TR" smtClean="0"/>
              <a:t>11.02.2020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F62588-DAED-4BBB-B734-4596C5961678}" type="slidenum">
              <a:rPr lang="tr-TR" smtClean="0"/>
              <a:t>‹#›</a:t>
            </a:fld>
            <a:endParaRPr lang="tr-TR"/>
          </a:p>
        </p:txBody>
      </p:sp>
    </p:spTree>
    <p:extLst>
      <p:ext uri="{BB962C8B-B14F-4D97-AF65-F5344CB8AC3E}">
        <p14:creationId xmlns:p14="http://schemas.microsoft.com/office/powerpoint/2010/main" val="1330296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681B79DE-EDEB-42F5-8111-C60D0BCD6E89}" type="slidenum">
              <a:rPr lang="tr-TR" smtClean="0"/>
              <a:pPr/>
              <a:t>1</a:t>
            </a:fld>
            <a:endParaRPr lang="tr-TR"/>
          </a:p>
        </p:txBody>
      </p:sp>
    </p:spTree>
    <p:extLst>
      <p:ext uri="{BB962C8B-B14F-4D97-AF65-F5344CB8AC3E}">
        <p14:creationId xmlns:p14="http://schemas.microsoft.com/office/powerpoint/2010/main" val="3487381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681B79DE-EDEB-42F5-8111-C60D0BCD6E89}" type="slidenum">
              <a:rPr lang="tr-TR" smtClean="0"/>
              <a:pPr/>
              <a:t>2</a:t>
            </a:fld>
            <a:endParaRPr lang="tr-TR"/>
          </a:p>
        </p:txBody>
      </p:sp>
    </p:spTree>
    <p:extLst>
      <p:ext uri="{BB962C8B-B14F-4D97-AF65-F5344CB8AC3E}">
        <p14:creationId xmlns:p14="http://schemas.microsoft.com/office/powerpoint/2010/main" val="956733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6664DB3-8081-48D9-9C1C-DFE30941C417}" type="slidenum">
              <a:rPr lang="tr-TR" smtClean="0"/>
              <a:pPr/>
              <a:t>3</a:t>
            </a:fld>
            <a:endParaRPr lang="tr-TR"/>
          </a:p>
        </p:txBody>
      </p:sp>
    </p:spTree>
    <p:extLst>
      <p:ext uri="{BB962C8B-B14F-4D97-AF65-F5344CB8AC3E}">
        <p14:creationId xmlns:p14="http://schemas.microsoft.com/office/powerpoint/2010/main" val="42362719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6664DB3-8081-48D9-9C1C-DFE30941C417}" type="slidenum">
              <a:rPr lang="tr-TR" smtClean="0"/>
              <a:pPr/>
              <a:t>4</a:t>
            </a:fld>
            <a:endParaRPr lang="tr-TR"/>
          </a:p>
        </p:txBody>
      </p:sp>
    </p:spTree>
    <p:extLst>
      <p:ext uri="{BB962C8B-B14F-4D97-AF65-F5344CB8AC3E}">
        <p14:creationId xmlns:p14="http://schemas.microsoft.com/office/powerpoint/2010/main" val="4205835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6664DB3-8081-48D9-9C1C-DFE30941C417}" type="slidenum">
              <a:rPr lang="tr-TR" smtClean="0"/>
              <a:pPr/>
              <a:t>6</a:t>
            </a:fld>
            <a:endParaRPr lang="tr-TR"/>
          </a:p>
        </p:txBody>
      </p:sp>
    </p:spTree>
    <p:extLst>
      <p:ext uri="{BB962C8B-B14F-4D97-AF65-F5344CB8AC3E}">
        <p14:creationId xmlns:p14="http://schemas.microsoft.com/office/powerpoint/2010/main" val="2501530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6664DB3-8081-48D9-9C1C-DFE30941C417}" type="slidenum">
              <a:rPr lang="tr-TR" smtClean="0"/>
              <a:pPr/>
              <a:t>8</a:t>
            </a:fld>
            <a:endParaRPr lang="tr-TR"/>
          </a:p>
        </p:txBody>
      </p:sp>
    </p:spTree>
    <p:extLst>
      <p:ext uri="{BB962C8B-B14F-4D97-AF65-F5344CB8AC3E}">
        <p14:creationId xmlns:p14="http://schemas.microsoft.com/office/powerpoint/2010/main" val="1127099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A5CBABA-FF63-4F4D-8AB4-AB1ED95EEC6B}" type="datetimeFigureOut">
              <a:rPr lang="tr-TR" smtClean="0"/>
              <a:t>11.02.2020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B635D84-22FA-4ACB-926A-901FD8BC0C9D}" type="slidenum">
              <a:rPr lang="tr-TR" smtClean="0"/>
              <a:t>‹#›</a:t>
            </a:fld>
            <a:endParaRPr lang="tr-TR"/>
          </a:p>
        </p:txBody>
      </p:sp>
    </p:spTree>
    <p:extLst>
      <p:ext uri="{BB962C8B-B14F-4D97-AF65-F5344CB8AC3E}">
        <p14:creationId xmlns:p14="http://schemas.microsoft.com/office/powerpoint/2010/main" val="442018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A5CBABA-FF63-4F4D-8AB4-AB1ED95EEC6B}" type="datetimeFigureOut">
              <a:rPr lang="tr-TR" smtClean="0"/>
              <a:t>11.02.2020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B635D84-22FA-4ACB-926A-901FD8BC0C9D}" type="slidenum">
              <a:rPr lang="tr-TR" smtClean="0"/>
              <a:t>‹#›</a:t>
            </a:fld>
            <a:endParaRPr lang="tr-TR"/>
          </a:p>
        </p:txBody>
      </p:sp>
    </p:spTree>
    <p:extLst>
      <p:ext uri="{BB962C8B-B14F-4D97-AF65-F5344CB8AC3E}">
        <p14:creationId xmlns:p14="http://schemas.microsoft.com/office/powerpoint/2010/main" val="1384861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A5CBABA-FF63-4F4D-8AB4-AB1ED95EEC6B}" type="datetimeFigureOut">
              <a:rPr lang="tr-TR" smtClean="0"/>
              <a:t>11.02.2020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B635D84-22FA-4ACB-926A-901FD8BC0C9D}" type="slidenum">
              <a:rPr lang="tr-TR" smtClean="0"/>
              <a:t>‹#›</a:t>
            </a:fld>
            <a:endParaRPr lang="tr-TR"/>
          </a:p>
        </p:txBody>
      </p:sp>
    </p:spTree>
    <p:extLst>
      <p:ext uri="{BB962C8B-B14F-4D97-AF65-F5344CB8AC3E}">
        <p14:creationId xmlns:p14="http://schemas.microsoft.com/office/powerpoint/2010/main" val="235681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A5CBABA-FF63-4F4D-8AB4-AB1ED95EEC6B}" type="datetimeFigureOut">
              <a:rPr lang="tr-TR" smtClean="0"/>
              <a:t>11.02.2020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B635D84-22FA-4ACB-926A-901FD8BC0C9D}" type="slidenum">
              <a:rPr lang="tr-TR" smtClean="0"/>
              <a:t>‹#›</a:t>
            </a:fld>
            <a:endParaRPr lang="tr-TR"/>
          </a:p>
        </p:txBody>
      </p:sp>
    </p:spTree>
    <p:extLst>
      <p:ext uri="{BB962C8B-B14F-4D97-AF65-F5344CB8AC3E}">
        <p14:creationId xmlns:p14="http://schemas.microsoft.com/office/powerpoint/2010/main" val="701921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A5CBABA-FF63-4F4D-8AB4-AB1ED95EEC6B}" type="datetimeFigureOut">
              <a:rPr lang="tr-TR" smtClean="0"/>
              <a:t>11.02.2020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B635D84-22FA-4ACB-926A-901FD8BC0C9D}" type="slidenum">
              <a:rPr lang="tr-TR" smtClean="0"/>
              <a:t>‹#›</a:t>
            </a:fld>
            <a:endParaRPr lang="tr-TR"/>
          </a:p>
        </p:txBody>
      </p:sp>
    </p:spTree>
    <p:extLst>
      <p:ext uri="{BB962C8B-B14F-4D97-AF65-F5344CB8AC3E}">
        <p14:creationId xmlns:p14="http://schemas.microsoft.com/office/powerpoint/2010/main" val="3441215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A5CBABA-FF63-4F4D-8AB4-AB1ED95EEC6B}" type="datetimeFigureOut">
              <a:rPr lang="tr-TR" smtClean="0"/>
              <a:t>11.02.2020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B635D84-22FA-4ACB-926A-901FD8BC0C9D}" type="slidenum">
              <a:rPr lang="tr-TR" smtClean="0"/>
              <a:t>‹#›</a:t>
            </a:fld>
            <a:endParaRPr lang="tr-TR"/>
          </a:p>
        </p:txBody>
      </p:sp>
    </p:spTree>
    <p:extLst>
      <p:ext uri="{BB962C8B-B14F-4D97-AF65-F5344CB8AC3E}">
        <p14:creationId xmlns:p14="http://schemas.microsoft.com/office/powerpoint/2010/main" val="2361950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A5CBABA-FF63-4F4D-8AB4-AB1ED95EEC6B}" type="datetimeFigureOut">
              <a:rPr lang="tr-TR" smtClean="0"/>
              <a:t>11.02.2020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B635D84-22FA-4ACB-926A-901FD8BC0C9D}" type="slidenum">
              <a:rPr lang="tr-TR" smtClean="0"/>
              <a:t>‹#›</a:t>
            </a:fld>
            <a:endParaRPr lang="tr-TR"/>
          </a:p>
        </p:txBody>
      </p:sp>
    </p:spTree>
    <p:extLst>
      <p:ext uri="{BB962C8B-B14F-4D97-AF65-F5344CB8AC3E}">
        <p14:creationId xmlns:p14="http://schemas.microsoft.com/office/powerpoint/2010/main" val="2116414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A5CBABA-FF63-4F4D-8AB4-AB1ED95EEC6B}" type="datetimeFigureOut">
              <a:rPr lang="tr-TR" smtClean="0"/>
              <a:t>11.02.2020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B635D84-22FA-4ACB-926A-901FD8BC0C9D}" type="slidenum">
              <a:rPr lang="tr-TR" smtClean="0"/>
              <a:t>‹#›</a:t>
            </a:fld>
            <a:endParaRPr lang="tr-TR"/>
          </a:p>
        </p:txBody>
      </p:sp>
    </p:spTree>
    <p:extLst>
      <p:ext uri="{BB962C8B-B14F-4D97-AF65-F5344CB8AC3E}">
        <p14:creationId xmlns:p14="http://schemas.microsoft.com/office/powerpoint/2010/main" val="3272908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A5CBABA-FF63-4F4D-8AB4-AB1ED95EEC6B}" type="datetimeFigureOut">
              <a:rPr lang="tr-TR" smtClean="0"/>
              <a:t>11.02.2020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B635D84-22FA-4ACB-926A-901FD8BC0C9D}" type="slidenum">
              <a:rPr lang="tr-TR" smtClean="0"/>
              <a:t>‹#›</a:t>
            </a:fld>
            <a:endParaRPr lang="tr-TR"/>
          </a:p>
        </p:txBody>
      </p:sp>
    </p:spTree>
    <p:extLst>
      <p:ext uri="{BB962C8B-B14F-4D97-AF65-F5344CB8AC3E}">
        <p14:creationId xmlns:p14="http://schemas.microsoft.com/office/powerpoint/2010/main" val="3744057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A5CBABA-FF63-4F4D-8AB4-AB1ED95EEC6B}" type="datetimeFigureOut">
              <a:rPr lang="tr-TR" smtClean="0"/>
              <a:t>11.02.2020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B635D84-22FA-4ACB-926A-901FD8BC0C9D}" type="slidenum">
              <a:rPr lang="tr-TR" smtClean="0"/>
              <a:t>‹#›</a:t>
            </a:fld>
            <a:endParaRPr lang="tr-TR"/>
          </a:p>
        </p:txBody>
      </p:sp>
    </p:spTree>
    <p:extLst>
      <p:ext uri="{BB962C8B-B14F-4D97-AF65-F5344CB8AC3E}">
        <p14:creationId xmlns:p14="http://schemas.microsoft.com/office/powerpoint/2010/main" val="2732059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A5CBABA-FF63-4F4D-8AB4-AB1ED95EEC6B}" type="datetimeFigureOut">
              <a:rPr lang="tr-TR" smtClean="0"/>
              <a:t>11.02.2020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B635D84-22FA-4ACB-926A-901FD8BC0C9D}" type="slidenum">
              <a:rPr lang="tr-TR" smtClean="0"/>
              <a:t>‹#›</a:t>
            </a:fld>
            <a:endParaRPr lang="tr-TR"/>
          </a:p>
        </p:txBody>
      </p:sp>
    </p:spTree>
    <p:extLst>
      <p:ext uri="{BB962C8B-B14F-4D97-AF65-F5344CB8AC3E}">
        <p14:creationId xmlns:p14="http://schemas.microsoft.com/office/powerpoint/2010/main" val="2742012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5CBABA-FF63-4F4D-8AB4-AB1ED95EEC6B}" type="datetimeFigureOut">
              <a:rPr lang="tr-TR" smtClean="0"/>
              <a:t>11.02.2020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635D84-22FA-4ACB-926A-901FD8BC0C9D}" type="slidenum">
              <a:rPr lang="tr-TR" smtClean="0"/>
              <a:t>‹#›</a:t>
            </a:fld>
            <a:endParaRPr lang="tr-TR"/>
          </a:p>
        </p:txBody>
      </p:sp>
    </p:spTree>
    <p:extLst>
      <p:ext uri="{BB962C8B-B14F-4D97-AF65-F5344CB8AC3E}">
        <p14:creationId xmlns:p14="http://schemas.microsoft.com/office/powerpoint/2010/main" val="3851417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524000" y="1781930"/>
            <a:ext cx="9144000" cy="2387600"/>
          </a:xfrm>
        </p:spPr>
        <p:txBody>
          <a:bodyPr>
            <a:normAutofit fontScale="90000"/>
          </a:bodyPr>
          <a:lstStyle/>
          <a:p>
            <a:pPr>
              <a:defRPr/>
            </a:pPr>
            <a:r>
              <a:rPr lang="tr-TR" sz="4800" dirty="0">
                <a:latin typeface="Constantia" panose="02030602050306030303" pitchFamily="18" charset="0"/>
                <a:cs typeface="Times New Roman" panose="02020603050405020304" pitchFamily="18" charset="0"/>
              </a:rPr>
              <a:t>ANT 339</a:t>
            </a:r>
            <a:br>
              <a:rPr lang="tr-TR" sz="4800" dirty="0">
                <a:latin typeface="Constantia" panose="02030602050306030303" pitchFamily="18" charset="0"/>
                <a:cs typeface="Times New Roman" panose="02020603050405020304" pitchFamily="18" charset="0"/>
              </a:rPr>
            </a:br>
            <a:r>
              <a:rPr lang="tr-TR" sz="4800" dirty="0">
                <a:latin typeface="Constantia" panose="02030602050306030303" pitchFamily="18" charset="0"/>
                <a:cs typeface="Times New Roman" panose="02020603050405020304" pitchFamily="18" charset="0"/>
              </a:rPr>
              <a:t>İSTATİSTİĞE GİRİŞ </a:t>
            </a:r>
            <a:r>
              <a:rPr lang="tr-TR" sz="4800" dirty="0" smtClean="0">
                <a:latin typeface="Constantia" panose="02030602050306030303" pitchFamily="18" charset="0"/>
                <a:cs typeface="Times New Roman" panose="02020603050405020304" pitchFamily="18" charset="0"/>
              </a:rPr>
              <a:t/>
            </a:r>
            <a:br>
              <a:rPr lang="tr-TR" sz="4800" dirty="0" smtClean="0">
                <a:latin typeface="Constantia" panose="02030602050306030303" pitchFamily="18" charset="0"/>
                <a:cs typeface="Times New Roman" panose="02020603050405020304" pitchFamily="18" charset="0"/>
              </a:rPr>
            </a:br>
            <a:r>
              <a:rPr lang="tr-TR" sz="4800" dirty="0">
                <a:latin typeface="Constantia" panose="02030602050306030303" pitchFamily="18" charset="0"/>
                <a:cs typeface="Times New Roman" panose="02020603050405020304" pitchFamily="18" charset="0"/>
              </a:rPr>
              <a:t/>
            </a:r>
            <a:br>
              <a:rPr lang="tr-TR" sz="4800" dirty="0">
                <a:latin typeface="Constantia" panose="02030602050306030303" pitchFamily="18" charset="0"/>
                <a:cs typeface="Times New Roman" panose="02020603050405020304" pitchFamily="18" charset="0"/>
              </a:rPr>
            </a:br>
            <a:r>
              <a:rPr lang="tr-TR" sz="4800" dirty="0" smtClean="0">
                <a:latin typeface="Constantia" panose="02030602050306030303" pitchFamily="18" charset="0"/>
                <a:cs typeface="Times New Roman" panose="02020603050405020304" pitchFamily="18" charset="0"/>
              </a:rPr>
              <a:t>III. </a:t>
            </a:r>
            <a:r>
              <a:rPr lang="tr-TR" sz="4800" dirty="0" smtClean="0">
                <a:latin typeface="Constantia" panose="02030602050306030303" pitchFamily="18" charset="0"/>
                <a:cs typeface="Times New Roman" panose="02020603050405020304" pitchFamily="18" charset="0"/>
              </a:rPr>
              <a:t>HAFTA</a:t>
            </a:r>
            <a:endParaRPr lang="tr-TR" sz="4800" dirty="0">
              <a:latin typeface="Constantia" panose="02030602050306030303" pitchFamily="18" charset="0"/>
              <a:cs typeface="Times New Roman" panose="02020603050405020304" pitchFamily="18" charset="0"/>
            </a:endParaRPr>
          </a:p>
        </p:txBody>
      </p:sp>
      <p:sp>
        <p:nvSpPr>
          <p:cNvPr id="4" name="3 Dikdörtgen"/>
          <p:cNvSpPr/>
          <p:nvPr/>
        </p:nvSpPr>
        <p:spPr>
          <a:xfrm>
            <a:off x="3496025" y="4772782"/>
            <a:ext cx="5199950" cy="523220"/>
          </a:xfrm>
          <a:prstGeom prst="rect">
            <a:avLst/>
          </a:prstGeom>
        </p:spPr>
        <p:txBody>
          <a:bodyPr wrap="none">
            <a:spAutoFit/>
          </a:bodyPr>
          <a:lstStyle/>
          <a:p>
            <a:pPr>
              <a:spcBef>
                <a:spcPct val="0"/>
              </a:spcBef>
            </a:pPr>
            <a:r>
              <a:rPr lang="tr-TR" sz="2800" dirty="0">
                <a:latin typeface="Bell MT" pitchFamily="18" charset="0"/>
              </a:rPr>
              <a:t>PROF. DR. BAŞAK KOCA ÖZER</a:t>
            </a:r>
          </a:p>
        </p:txBody>
      </p:sp>
    </p:spTree>
    <p:extLst>
      <p:ext uri="{BB962C8B-B14F-4D97-AF65-F5344CB8AC3E}">
        <p14:creationId xmlns:p14="http://schemas.microsoft.com/office/powerpoint/2010/main" val="13452503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fld id="{8AE44F91-FB67-4AEB-BCB9-1D0429AB955F}" type="slidenum">
              <a:rPr lang="tr-TR" smtClean="0"/>
              <a:pPr/>
              <a:t>10</a:t>
            </a:fld>
            <a:endParaRPr lang="tr-TR"/>
          </a:p>
        </p:txBody>
      </p:sp>
      <p:sp>
        <p:nvSpPr>
          <p:cNvPr id="3" name="Dikdörtgen 2"/>
          <p:cNvSpPr/>
          <p:nvPr/>
        </p:nvSpPr>
        <p:spPr>
          <a:xfrm>
            <a:off x="1775520" y="412482"/>
            <a:ext cx="4572000" cy="5078313"/>
          </a:xfrm>
          <a:prstGeom prst="rect">
            <a:avLst/>
          </a:prstGeom>
        </p:spPr>
        <p:txBody>
          <a:bodyPr>
            <a:spAutoFit/>
          </a:bodyPr>
          <a:lstStyle/>
          <a:p>
            <a:r>
              <a:rPr lang="tr-TR" dirty="0">
                <a:latin typeface="Times New Roman" panose="02020603050405020304" pitchFamily="18" charset="0"/>
                <a:cs typeface="Times New Roman" panose="02020603050405020304" pitchFamily="18" charset="0"/>
              </a:rPr>
              <a:t>Sıralı </a:t>
            </a:r>
            <a:r>
              <a:rPr lang="tr-TR" dirty="0">
                <a:latin typeface="Times New Roman" panose="02020603050405020304" pitchFamily="18" charset="0"/>
                <a:cs typeface="Times New Roman" panose="02020603050405020304" pitchFamily="18" charset="0"/>
              </a:rPr>
              <a:t>Ölçek</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Sıralı ölçek, ölçme sonucunda değişkenlerin aldığı değerlerin </a:t>
            </a:r>
            <a:r>
              <a:rPr lang="tr-TR" dirty="0">
                <a:latin typeface="Times New Roman" panose="02020603050405020304" pitchFamily="18" charset="0"/>
                <a:cs typeface="Times New Roman" panose="02020603050405020304" pitchFamily="18" charset="0"/>
              </a:rPr>
              <a:t>büyükten küçüğe doğru bir sıraya konduğu ölçektir. </a:t>
            </a:r>
          </a:p>
          <a:p>
            <a:r>
              <a:rPr lang="tr-TR" dirty="0">
                <a:latin typeface="Times New Roman" panose="02020603050405020304" pitchFamily="18" charset="0"/>
                <a:cs typeface="Times New Roman" panose="02020603050405020304" pitchFamily="18" charset="0"/>
              </a:rPr>
              <a:t>Seçenekler arasında büyüklük—küçüklük ilişkisi vardır. Fakat seçenekler arasındaki farkların sayısal bir anlamı yoktur. Sıralama ölçeği ve </a:t>
            </a:r>
            <a:r>
              <a:rPr lang="tr-TR" dirty="0" err="1">
                <a:latin typeface="Times New Roman" panose="02020603050405020304" pitchFamily="18" charset="0"/>
                <a:cs typeface="Times New Roman" panose="02020603050405020304" pitchFamily="18" charset="0"/>
              </a:rPr>
              <a:t>ordinal</a:t>
            </a:r>
            <a:r>
              <a:rPr lang="tr-TR" dirty="0">
                <a:latin typeface="Times New Roman" panose="02020603050405020304" pitchFamily="18" charset="0"/>
                <a:cs typeface="Times New Roman" panose="02020603050405020304" pitchFamily="18" charset="0"/>
              </a:rPr>
              <a:t> ölçek olarak da adlandırılır. Öğrenim durumunun ilkokul, ortaokul, lise ve yüksekokul şeklinde gösterilmesi; başarılı öğrencilerin okul birincisi, ikincisi, üçüncüsü olarak gösterilmesi; bir işyerinde çalışanların memur, şef, müdür olarak gösterilmesi; boyların kısa, orta, uzun diye gösterilmesi bu ölçeğe uygundur. Sıralı ölçekte değişkenler arasındaki farkların ne kadar olduğu, yani matematiksel değeri </a:t>
            </a:r>
            <a:r>
              <a:rPr lang="tr-TR" dirty="0">
                <a:latin typeface="Times New Roman" panose="02020603050405020304" pitchFamily="18" charset="0"/>
                <a:cs typeface="Times New Roman" panose="02020603050405020304" pitchFamily="18" charset="0"/>
              </a:rPr>
              <a:t>bilinemez. </a:t>
            </a:r>
            <a:endParaRPr lang="tr-TR" dirty="0">
              <a:latin typeface="Times New Roman" panose="02020603050405020304" pitchFamily="18" charset="0"/>
              <a:cs typeface="Times New Roman" panose="02020603050405020304" pitchFamily="18" charset="0"/>
            </a:endParaRPr>
          </a:p>
        </p:txBody>
      </p:sp>
      <p:graphicFrame>
        <p:nvGraphicFramePr>
          <p:cNvPr id="4" name="Tablo 3"/>
          <p:cNvGraphicFramePr>
            <a:graphicFrameLocks noGrp="1"/>
          </p:cNvGraphicFramePr>
          <p:nvPr>
            <p:extLst/>
          </p:nvPr>
        </p:nvGraphicFramePr>
        <p:xfrm>
          <a:off x="7248128" y="793908"/>
          <a:ext cx="2936240" cy="2157730"/>
        </p:xfrm>
        <a:graphic>
          <a:graphicData uri="http://schemas.openxmlformats.org/drawingml/2006/table">
            <a:tbl>
              <a:tblPr firstRow="1" firstCol="1" bandRow="1">
                <a:tableStyleId>{5C22544A-7EE6-4342-B048-85BDC9FD1C3A}</a:tableStyleId>
              </a:tblPr>
              <a:tblGrid>
                <a:gridCol w="1595755"/>
                <a:gridCol w="1340485"/>
              </a:tblGrid>
              <a:tr h="314960">
                <a:tc>
                  <a:txBody>
                    <a:bodyPr/>
                    <a:lstStyle/>
                    <a:p>
                      <a:pPr>
                        <a:lnSpc>
                          <a:spcPct val="107000"/>
                        </a:lnSpc>
                        <a:spcAft>
                          <a:spcPts val="0"/>
                        </a:spcAft>
                      </a:pPr>
                      <a:r>
                        <a:rPr lang="tr-TR" sz="1200" dirty="0">
                          <a:effectLst/>
                          <a:latin typeface="Times New Roman" panose="02020603050405020304" pitchFamily="18" charset="0"/>
                          <a:cs typeface="Times New Roman" panose="02020603050405020304" pitchFamily="18" charset="0"/>
                        </a:rPr>
                        <a:t>Başarı Düzeyi (X)</a:t>
                      </a:r>
                      <a:endPar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73025" marT="41910" marB="8255"/>
                </a:tc>
                <a:tc>
                  <a:txBody>
                    <a:bodyPr/>
                    <a:lstStyle/>
                    <a:p>
                      <a:pPr marR="3810" algn="ctr">
                        <a:lnSpc>
                          <a:spcPct val="107000"/>
                        </a:lnSpc>
                        <a:spcAft>
                          <a:spcPts val="0"/>
                        </a:spcAft>
                      </a:pPr>
                      <a:r>
                        <a:rPr lang="tr-TR" sz="1200">
                          <a:effectLst/>
                          <a:latin typeface="Times New Roman" panose="02020603050405020304" pitchFamily="18" charset="0"/>
                          <a:cs typeface="Times New Roman" panose="02020603050405020304" pitchFamily="18" charset="0"/>
                        </a:rPr>
                        <a:t>Frekans (fi)</a:t>
                      </a:r>
                      <a:endPar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73025" marT="41910" marB="8255"/>
                </a:tc>
              </a:tr>
              <a:tr h="309245">
                <a:tc>
                  <a:txBody>
                    <a:bodyPr/>
                    <a:lstStyle/>
                    <a:p>
                      <a:pPr marL="9525">
                        <a:lnSpc>
                          <a:spcPct val="107000"/>
                        </a:lnSpc>
                        <a:spcAft>
                          <a:spcPts val="0"/>
                        </a:spcAft>
                      </a:pPr>
                      <a:r>
                        <a:rPr lang="tr-TR" sz="1200">
                          <a:effectLst/>
                          <a:latin typeface="Times New Roman" panose="02020603050405020304" pitchFamily="18" charset="0"/>
                          <a:cs typeface="Times New Roman" panose="02020603050405020304" pitchFamily="18" charset="0"/>
                        </a:rPr>
                        <a:t>pekiyi</a:t>
                      </a:r>
                      <a:endPar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73025" marT="41910" marB="8255"/>
                </a:tc>
                <a:tc>
                  <a:txBody>
                    <a:bodyPr/>
                    <a:lstStyle/>
                    <a:p>
                      <a:pPr marL="15875" algn="ctr">
                        <a:lnSpc>
                          <a:spcPct val="107000"/>
                        </a:lnSpc>
                        <a:spcAft>
                          <a:spcPts val="0"/>
                        </a:spcAft>
                      </a:pPr>
                      <a:r>
                        <a:rPr lang="tr-TR" sz="1200">
                          <a:effectLst/>
                          <a:latin typeface="Times New Roman" panose="02020603050405020304" pitchFamily="18" charset="0"/>
                          <a:cs typeface="Times New Roman" panose="02020603050405020304" pitchFamily="18" charset="0"/>
                        </a:rPr>
                        <a:t>12</a:t>
                      </a:r>
                      <a:endPar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73025" marT="41910" marB="8255" anchor="ctr"/>
                </a:tc>
              </a:tr>
              <a:tr h="309245">
                <a:tc>
                  <a:txBody>
                    <a:bodyPr/>
                    <a:lstStyle/>
                    <a:p>
                      <a:pPr>
                        <a:lnSpc>
                          <a:spcPct val="107000"/>
                        </a:lnSpc>
                        <a:spcAft>
                          <a:spcPts val="800"/>
                        </a:spcAft>
                      </a:pPr>
                      <a:r>
                        <a:rPr lang="tr-TR" sz="1200" dirty="0">
                          <a:effectLst/>
                          <a:latin typeface="Times New Roman" panose="02020603050405020304" pitchFamily="18" charset="0"/>
                          <a:cs typeface="Times New Roman" panose="02020603050405020304" pitchFamily="18" charset="0"/>
                        </a:rPr>
                        <a:t> </a:t>
                      </a:r>
                      <a:r>
                        <a:rPr lang="tr-TR" sz="1200" dirty="0" smtClean="0">
                          <a:effectLst/>
                          <a:latin typeface="Times New Roman" panose="02020603050405020304" pitchFamily="18" charset="0"/>
                          <a:cs typeface="Times New Roman" panose="02020603050405020304" pitchFamily="18" charset="0"/>
                        </a:rPr>
                        <a:t>iyi</a:t>
                      </a:r>
                      <a:endPar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73025" marT="41910" marB="8255"/>
                </a:tc>
                <a:tc>
                  <a:txBody>
                    <a:bodyPr/>
                    <a:lstStyle/>
                    <a:p>
                      <a:pPr marL="22225" algn="ctr">
                        <a:lnSpc>
                          <a:spcPct val="107000"/>
                        </a:lnSpc>
                        <a:spcAft>
                          <a:spcPts val="0"/>
                        </a:spcAft>
                      </a:pPr>
                      <a:r>
                        <a:rPr lang="tr-TR" sz="1200">
                          <a:effectLst/>
                          <a:latin typeface="Times New Roman" panose="02020603050405020304" pitchFamily="18" charset="0"/>
                          <a:cs typeface="Times New Roman" panose="02020603050405020304" pitchFamily="18" charset="0"/>
                        </a:rPr>
                        <a:t>20</a:t>
                      </a:r>
                      <a:endPar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73025" marT="41910" marB="8255" anchor="ctr"/>
                </a:tc>
              </a:tr>
              <a:tr h="306070">
                <a:tc>
                  <a:txBody>
                    <a:bodyPr/>
                    <a:lstStyle/>
                    <a:p>
                      <a:pPr marL="26035">
                        <a:lnSpc>
                          <a:spcPct val="107000"/>
                        </a:lnSpc>
                        <a:spcAft>
                          <a:spcPts val="0"/>
                        </a:spcAft>
                      </a:pPr>
                      <a:r>
                        <a:rPr lang="tr-TR" sz="1200">
                          <a:effectLst/>
                          <a:latin typeface="Times New Roman" panose="02020603050405020304" pitchFamily="18" charset="0"/>
                          <a:cs typeface="Times New Roman" panose="02020603050405020304" pitchFamily="18" charset="0"/>
                        </a:rPr>
                        <a:t>Orta</a:t>
                      </a:r>
                      <a:endPar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73025" marT="41910" marB="8255" anchor="b"/>
                </a:tc>
                <a:tc>
                  <a:txBody>
                    <a:bodyPr/>
                    <a:lstStyle/>
                    <a:p>
                      <a:pPr marL="38735" algn="ctr">
                        <a:lnSpc>
                          <a:spcPct val="107000"/>
                        </a:lnSpc>
                        <a:spcAft>
                          <a:spcPts val="0"/>
                        </a:spcAft>
                      </a:pPr>
                      <a:r>
                        <a:rPr lang="tr-TR" sz="1200">
                          <a:effectLst/>
                          <a:latin typeface="Times New Roman" panose="02020603050405020304" pitchFamily="18" charset="0"/>
                          <a:cs typeface="Times New Roman" panose="02020603050405020304" pitchFamily="18" charset="0"/>
                        </a:rPr>
                        <a:t>10</a:t>
                      </a:r>
                      <a:endPar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73025" marT="41910" marB="8255" anchor="ctr"/>
                </a:tc>
              </a:tr>
              <a:tr h="306070">
                <a:tc>
                  <a:txBody>
                    <a:bodyPr/>
                    <a:lstStyle/>
                    <a:p>
                      <a:pPr marL="32385">
                        <a:lnSpc>
                          <a:spcPct val="107000"/>
                        </a:lnSpc>
                        <a:spcAft>
                          <a:spcPts val="0"/>
                        </a:spcAft>
                      </a:pPr>
                      <a:r>
                        <a:rPr lang="tr-TR" sz="1200">
                          <a:effectLst/>
                          <a:latin typeface="Times New Roman" panose="02020603050405020304" pitchFamily="18" charset="0"/>
                          <a:cs typeface="Times New Roman" panose="02020603050405020304" pitchFamily="18" charset="0"/>
                        </a:rPr>
                        <a:t>Geçer</a:t>
                      </a:r>
                      <a:endPar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73025" marT="41910" marB="8255"/>
                </a:tc>
                <a:tc>
                  <a:txBody>
                    <a:bodyPr/>
                    <a:lstStyle/>
                    <a:p>
                      <a:pPr marL="41910" algn="ctr">
                        <a:lnSpc>
                          <a:spcPct val="107000"/>
                        </a:lnSpc>
                        <a:spcAft>
                          <a:spcPts val="0"/>
                        </a:spcAft>
                      </a:pPr>
                      <a:r>
                        <a:rPr lang="tr-TR" sz="1200">
                          <a:effectLst/>
                          <a:latin typeface="Times New Roman" panose="02020603050405020304" pitchFamily="18" charset="0"/>
                          <a:cs typeface="Times New Roman" panose="02020603050405020304" pitchFamily="18" charset="0"/>
                        </a:rPr>
                        <a:t>8</a:t>
                      </a:r>
                      <a:endPar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73025" marT="41910" marB="8255"/>
                </a:tc>
              </a:tr>
              <a:tr h="304165">
                <a:tc>
                  <a:txBody>
                    <a:bodyPr/>
                    <a:lstStyle/>
                    <a:p>
                      <a:pPr marL="42545">
                        <a:lnSpc>
                          <a:spcPct val="107000"/>
                        </a:lnSpc>
                        <a:spcAft>
                          <a:spcPts val="0"/>
                        </a:spcAft>
                      </a:pPr>
                      <a:r>
                        <a:rPr lang="tr-TR" sz="1200">
                          <a:effectLst/>
                          <a:latin typeface="Times New Roman" panose="02020603050405020304" pitchFamily="18" charset="0"/>
                          <a:cs typeface="Times New Roman" panose="02020603050405020304" pitchFamily="18" charset="0"/>
                        </a:rPr>
                        <a:t>Başarısız</a:t>
                      </a:r>
                      <a:endPar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73025" marT="41910" marB="8255"/>
                </a:tc>
                <a:tc>
                  <a:txBody>
                    <a:bodyPr/>
                    <a:lstStyle/>
                    <a:p>
                      <a:pPr marL="61595" algn="ctr">
                        <a:lnSpc>
                          <a:spcPct val="107000"/>
                        </a:lnSpc>
                        <a:spcAft>
                          <a:spcPts val="0"/>
                        </a:spcAft>
                      </a:pPr>
                      <a:r>
                        <a:rPr lang="tr-TR" sz="1200">
                          <a:effectLst/>
                          <a:latin typeface="Times New Roman" panose="02020603050405020304" pitchFamily="18" charset="0"/>
                          <a:cs typeface="Times New Roman" panose="02020603050405020304" pitchFamily="18" charset="0"/>
                        </a:rPr>
                        <a:t>16</a:t>
                      </a:r>
                      <a:endPar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73025" marT="41910" marB="8255" anchor="ctr"/>
                </a:tc>
              </a:tr>
              <a:tr h="307975">
                <a:tc>
                  <a:txBody>
                    <a:bodyPr/>
                    <a:lstStyle/>
                    <a:p>
                      <a:pPr marL="45720">
                        <a:lnSpc>
                          <a:spcPct val="107000"/>
                        </a:lnSpc>
                        <a:spcAft>
                          <a:spcPts val="0"/>
                        </a:spcAft>
                      </a:pPr>
                      <a:r>
                        <a:rPr lang="tr-TR" sz="1200">
                          <a:effectLst/>
                          <a:latin typeface="Times New Roman" panose="02020603050405020304" pitchFamily="18" charset="0"/>
                          <a:cs typeface="Times New Roman" panose="02020603050405020304" pitchFamily="18" charset="0"/>
                        </a:rPr>
                        <a:t>Toplam</a:t>
                      </a:r>
                      <a:endPar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73025" marT="41910" marB="8255"/>
                </a:tc>
                <a:tc>
                  <a:txBody>
                    <a:bodyPr/>
                    <a:lstStyle/>
                    <a:p>
                      <a:pPr marL="67945" algn="ctr">
                        <a:lnSpc>
                          <a:spcPct val="107000"/>
                        </a:lnSpc>
                        <a:spcAft>
                          <a:spcPts val="0"/>
                        </a:spcAft>
                      </a:pPr>
                      <a:r>
                        <a:rPr lang="tr-TR" sz="1200" dirty="0">
                          <a:effectLst/>
                          <a:latin typeface="Times New Roman" panose="02020603050405020304" pitchFamily="18" charset="0"/>
                          <a:cs typeface="Times New Roman" panose="02020603050405020304" pitchFamily="18" charset="0"/>
                        </a:rPr>
                        <a:t>66</a:t>
                      </a:r>
                      <a:endPar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5720" marR="73025" marT="41910" marB="8255" anchor="ctr"/>
                </a:tc>
              </a:tr>
            </a:tbl>
          </a:graphicData>
        </a:graphic>
      </p:graphicFrame>
      <p:sp>
        <p:nvSpPr>
          <p:cNvPr id="5" name="Dikdörtgen 4"/>
          <p:cNvSpPr/>
          <p:nvPr/>
        </p:nvSpPr>
        <p:spPr>
          <a:xfrm>
            <a:off x="5998200" y="3564792"/>
            <a:ext cx="4572000" cy="3293209"/>
          </a:xfrm>
          <a:prstGeom prst="rect">
            <a:avLst/>
          </a:prstGeom>
        </p:spPr>
        <p:txBody>
          <a:bodyPr>
            <a:spAutoFit/>
          </a:bodyPr>
          <a:lstStyle/>
          <a:p>
            <a:r>
              <a:rPr lang="tr-TR" sz="1600" dirty="0">
                <a:latin typeface="Times New Roman" panose="02020603050405020304" pitchFamily="18" charset="0"/>
                <a:cs typeface="Times New Roman" panose="02020603050405020304" pitchFamily="18" charset="0"/>
              </a:rPr>
              <a:t>Özetlersek, sıralı ölçekte iki kural vardır: Bunlardan birincisi, ayrı simgelerin ayrı şeyleri belirtmesi, diğeri ise, ölçülen şeylerin belli bir ölçüte göre sıraya dizilmesidir. Temel ölçüt, bu değişkenlerin birinden büyük veya küçük olmasıdır. Ne kadar büyük veya ne kadar küçük olduğunun önemi yoktur.</a:t>
            </a:r>
          </a:p>
          <a:p>
            <a:r>
              <a:rPr lang="tr-TR" sz="1600" dirty="0">
                <a:latin typeface="Times New Roman" panose="02020603050405020304" pitchFamily="18" charset="0"/>
                <a:cs typeface="Times New Roman" panose="02020603050405020304" pitchFamily="18" charset="0"/>
              </a:rPr>
              <a:t> </a:t>
            </a:r>
          </a:p>
          <a:p>
            <a:r>
              <a:rPr lang="tr-TR" sz="1600" dirty="0">
                <a:latin typeface="Times New Roman" panose="02020603050405020304" pitchFamily="18" charset="0"/>
                <a:cs typeface="Times New Roman" panose="02020603050405020304" pitchFamily="18" charset="0"/>
              </a:rPr>
              <a:t>Çizelge 1.2'deki veriler bir sınıftaki öğrencilerin başarı düzeyine göre </a:t>
            </a:r>
            <a:r>
              <a:rPr lang="tr-TR" sz="1600" dirty="0">
                <a:latin typeface="Times New Roman" panose="02020603050405020304" pitchFamily="18" charset="0"/>
                <a:cs typeface="Times New Roman" panose="02020603050405020304" pitchFamily="18" charset="0"/>
              </a:rPr>
              <a:t>sıralanmasını </a:t>
            </a:r>
            <a:r>
              <a:rPr lang="tr-TR" sz="1600" dirty="0">
                <a:latin typeface="Times New Roman" panose="02020603050405020304" pitchFamily="18" charset="0"/>
                <a:cs typeface="Times New Roman" panose="02020603050405020304" pitchFamily="18" charset="0"/>
              </a:rPr>
              <a:t>göstermektedir. Sıralı ölçekle elde edilmiş verilerin çözümlenmesinde  de </a:t>
            </a:r>
            <a:r>
              <a:rPr lang="tr-TR" sz="1600" dirty="0" err="1">
                <a:latin typeface="Times New Roman" panose="02020603050405020304" pitchFamily="18" charset="0"/>
                <a:cs typeface="Times New Roman" panose="02020603050405020304" pitchFamily="18" charset="0"/>
              </a:rPr>
              <a:t>isimsel</a:t>
            </a:r>
            <a:r>
              <a:rPr lang="tr-TR" sz="1600" dirty="0">
                <a:latin typeface="Times New Roman" panose="02020603050405020304" pitchFamily="18" charset="0"/>
                <a:cs typeface="Times New Roman" panose="02020603050405020304" pitchFamily="18" charset="0"/>
              </a:rPr>
              <a:t> ölçeklerde olduğu gibi, genellikle parametrik olmayan istatistiksel sınama teknikleri kullanılır.</a:t>
            </a:r>
          </a:p>
        </p:txBody>
      </p:sp>
    </p:spTree>
    <p:extLst>
      <p:ext uri="{BB962C8B-B14F-4D97-AF65-F5344CB8AC3E}">
        <p14:creationId xmlns:p14="http://schemas.microsoft.com/office/powerpoint/2010/main" val="30368873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fld id="{8AE44F91-FB67-4AEB-BCB9-1D0429AB955F}" type="slidenum">
              <a:rPr lang="tr-TR" smtClean="0"/>
              <a:pPr/>
              <a:t>11</a:t>
            </a:fld>
            <a:endParaRPr lang="tr-TR"/>
          </a:p>
        </p:txBody>
      </p:sp>
      <p:sp>
        <p:nvSpPr>
          <p:cNvPr id="3" name="Dikdörtgen 2"/>
          <p:cNvSpPr/>
          <p:nvPr/>
        </p:nvSpPr>
        <p:spPr>
          <a:xfrm>
            <a:off x="1919536" y="476673"/>
            <a:ext cx="4572000" cy="6494085"/>
          </a:xfrm>
          <a:prstGeom prst="rect">
            <a:avLst/>
          </a:prstGeom>
        </p:spPr>
        <p:txBody>
          <a:bodyPr>
            <a:spAutoFit/>
          </a:bodyPr>
          <a:lstStyle/>
          <a:p>
            <a:r>
              <a:rPr lang="tr-TR" sz="1600" dirty="0">
                <a:latin typeface="Times New Roman" panose="02020603050405020304" pitchFamily="18" charset="0"/>
                <a:cs typeface="Times New Roman" panose="02020603050405020304" pitchFamily="18" charset="0"/>
              </a:rPr>
              <a:t>Eşit Aralıklı ölçek</a:t>
            </a:r>
          </a:p>
          <a:p>
            <a:endParaRPr lang="tr-TR" sz="160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Eşit </a:t>
            </a:r>
            <a:r>
              <a:rPr lang="tr-TR" sz="1600" dirty="0">
                <a:latin typeface="Times New Roman" panose="02020603050405020304" pitchFamily="18" charset="0"/>
                <a:cs typeface="Times New Roman" panose="02020603050405020304" pitchFamily="18" charset="0"/>
              </a:rPr>
              <a:t>aralıklı ölçek, başlangıç noktası sıfır olan ölçüm birimlerinin, isteğe bağlı bir başlangıç noktasına göre, eşit aralıklarla dizilmesiyle elde edilen ve değerler arasında matematiksel anlamların ortaya çıkarılmasına uygun olan bir </a:t>
            </a:r>
            <a:r>
              <a:rPr lang="tr-TR" sz="1600" dirty="0">
                <a:latin typeface="Times New Roman" panose="02020603050405020304" pitchFamily="18" charset="0"/>
                <a:cs typeface="Times New Roman" panose="02020603050405020304" pitchFamily="18" charset="0"/>
              </a:rPr>
              <a:t>ölçektir. </a:t>
            </a:r>
          </a:p>
          <a:p>
            <a:r>
              <a:rPr lang="tr-TR" sz="1600" dirty="0">
                <a:latin typeface="Times New Roman" panose="02020603050405020304" pitchFamily="18" charset="0"/>
                <a:cs typeface="Times New Roman" panose="02020603050405020304" pitchFamily="18" charset="0"/>
              </a:rPr>
              <a:t>Eşit aralıklı ölçekte değişkenlerin aldığı değerler sayılarla gösterilir. Seçenekler arasında hem büyüklük küçüklük ilişkisi vardır, hem de seçenekler arasındaki farkın sayısal anlamı vardır. Aralık ölçeği ve </a:t>
            </a:r>
            <a:r>
              <a:rPr lang="tr-TR" sz="1600" dirty="0" err="1">
                <a:latin typeface="Times New Roman" panose="02020603050405020304" pitchFamily="18" charset="0"/>
                <a:cs typeface="Times New Roman" panose="02020603050405020304" pitchFamily="18" charset="0"/>
              </a:rPr>
              <a:t>internal</a:t>
            </a:r>
            <a:r>
              <a:rPr lang="tr-TR" sz="1600" dirty="0">
                <a:latin typeface="Times New Roman" panose="02020603050405020304" pitchFamily="18" charset="0"/>
                <a:cs typeface="Times New Roman" panose="02020603050405020304" pitchFamily="18" charset="0"/>
              </a:rPr>
              <a:t> ölçek olarak da adlandırılır. Bu ölçekte sıfır değeri mutlak yokluğu ifade etmemektedir. Örneğin, termometredeki </a:t>
            </a:r>
            <a:r>
              <a:rPr lang="tr-TR" sz="1600" dirty="0">
                <a:latin typeface="Times New Roman" panose="02020603050405020304" pitchFamily="18" charset="0"/>
                <a:cs typeface="Times New Roman" panose="02020603050405020304" pitchFamily="18" charset="0"/>
              </a:rPr>
              <a:t>0‘ın </a:t>
            </a:r>
            <a:r>
              <a:rPr lang="tr-TR" sz="1600" dirty="0">
                <a:latin typeface="Times New Roman" panose="02020603050405020304" pitchFamily="18" charset="0"/>
                <a:cs typeface="Times New Roman" panose="02020603050405020304" pitchFamily="18" charset="0"/>
              </a:rPr>
              <a:t>bir değeri vardır. Burada sıfır olarak alınan başlangıç ve aralıklar farklı olabilir ama aralıkların matematiksel değeri aynıdır; Ölçümlerin 0 </a:t>
            </a:r>
            <a:r>
              <a:rPr lang="tr-TR" sz="1600" dirty="0">
                <a:latin typeface="Times New Roman" panose="02020603050405020304" pitchFamily="18" charset="0"/>
                <a:cs typeface="Times New Roman" panose="02020603050405020304" pitchFamily="18" charset="0"/>
              </a:rPr>
              <a:t>-10 </a:t>
            </a:r>
            <a:r>
              <a:rPr lang="tr-TR" sz="1600" dirty="0">
                <a:latin typeface="Times New Roman" panose="02020603050405020304" pitchFamily="18" charset="0"/>
                <a:cs typeface="Times New Roman" panose="02020603050405020304" pitchFamily="18" charset="0"/>
              </a:rPr>
              <a:t>derece ve 10 </a:t>
            </a:r>
            <a:r>
              <a:rPr lang="tr-TR" sz="1600" dirty="0">
                <a:latin typeface="Times New Roman" panose="02020603050405020304" pitchFamily="18" charset="0"/>
                <a:cs typeface="Times New Roman" panose="02020603050405020304" pitchFamily="18" charset="0"/>
              </a:rPr>
              <a:t>-20 </a:t>
            </a:r>
            <a:r>
              <a:rPr lang="tr-TR" sz="1600" dirty="0">
                <a:latin typeface="Times New Roman" panose="02020603050405020304" pitchFamily="18" charset="0"/>
                <a:cs typeface="Times New Roman" panose="02020603050405020304" pitchFamily="18" charset="0"/>
              </a:rPr>
              <a:t>derece olarak dizilmesi gibi.</a:t>
            </a:r>
          </a:p>
          <a:p>
            <a:r>
              <a:rPr lang="tr-TR" sz="1600" dirty="0">
                <a:latin typeface="Times New Roman" panose="02020603050405020304" pitchFamily="18" charset="0"/>
                <a:cs typeface="Times New Roman" panose="02020603050405020304" pitchFamily="18" charset="0"/>
              </a:rPr>
              <a:t>Eşit aralıklı ölçeğin üç kuralı vardır. Birincisi, ayrı simgeler ayrı şeyleri belirtir. İkincisi, ölçülen şeyler belli bir ölçüte göre sıraya dizilirler. Üçüncüsü, ölçekteki aralıklar birbirine eşittir. Çizelge 1.3 yetmiş iki kişilik bir sınıfta öğrencilerin istatistik dersinden aldığı notların frekans çizelgesini göstermektedir. Burada kullanılan ölçek, eşit aralıklı ölçektir.</a:t>
            </a:r>
          </a:p>
          <a:p>
            <a:endParaRPr lang="tr-TR" sz="1600" dirty="0">
              <a:latin typeface="Times New Roman" panose="02020603050405020304" pitchFamily="18" charset="0"/>
              <a:cs typeface="Times New Roman" panose="02020603050405020304" pitchFamily="18" charset="0"/>
            </a:endParaRPr>
          </a:p>
        </p:txBody>
      </p:sp>
      <p:graphicFrame>
        <p:nvGraphicFramePr>
          <p:cNvPr id="4" name="Tablo 3"/>
          <p:cNvGraphicFramePr>
            <a:graphicFrameLocks noGrp="1"/>
          </p:cNvGraphicFramePr>
          <p:nvPr>
            <p:extLst/>
          </p:nvPr>
        </p:nvGraphicFramePr>
        <p:xfrm>
          <a:off x="6672065" y="764705"/>
          <a:ext cx="3521075" cy="2752789"/>
        </p:xfrm>
        <a:graphic>
          <a:graphicData uri="http://schemas.openxmlformats.org/drawingml/2006/table">
            <a:tbl>
              <a:tblPr firstRow="1" firstCol="1" bandRow="1">
                <a:tableStyleId>{5C22544A-7EE6-4342-B048-85BDC9FD1C3A}</a:tableStyleId>
              </a:tblPr>
              <a:tblGrid>
                <a:gridCol w="2035443"/>
                <a:gridCol w="1485632"/>
              </a:tblGrid>
              <a:tr h="324485">
                <a:tc>
                  <a:txBody>
                    <a:bodyPr/>
                    <a:lstStyle/>
                    <a:p>
                      <a:pPr>
                        <a:lnSpc>
                          <a:spcPct val="107000"/>
                        </a:lnSpc>
                        <a:spcAft>
                          <a:spcPts val="0"/>
                        </a:spcAft>
                      </a:pPr>
                      <a:r>
                        <a:rPr lang="tr-TR" sz="1600" dirty="0" err="1">
                          <a:effectLst/>
                          <a:latin typeface="Times New Roman" panose="02020603050405020304" pitchFamily="18" charset="0"/>
                          <a:cs typeface="Times New Roman" panose="02020603050405020304" pitchFamily="18" charset="0"/>
                        </a:rPr>
                        <a:t>Gruplandınlmış</a:t>
                      </a:r>
                      <a:r>
                        <a:rPr lang="tr-TR" sz="1600" dirty="0">
                          <a:effectLst/>
                          <a:latin typeface="Times New Roman" panose="02020603050405020304" pitchFamily="18" charset="0"/>
                          <a:cs typeface="Times New Roman" panose="02020603050405020304" pitchFamily="18" charset="0"/>
                        </a:rPr>
                        <a:t> Notlar (X)</a:t>
                      </a:r>
                      <a:endPar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tc>
                <a:tc>
                  <a:txBody>
                    <a:bodyPr/>
                    <a:lstStyle/>
                    <a:p>
                      <a:pPr marR="106045" algn="ctr">
                        <a:lnSpc>
                          <a:spcPct val="107000"/>
                        </a:lnSpc>
                        <a:spcAft>
                          <a:spcPts val="0"/>
                        </a:spcAft>
                      </a:pPr>
                      <a:r>
                        <a:rPr lang="tr-TR" sz="1600" dirty="0">
                          <a:effectLst/>
                          <a:latin typeface="Times New Roman" panose="02020603050405020304" pitchFamily="18" charset="0"/>
                          <a:cs typeface="Times New Roman" panose="02020603050405020304" pitchFamily="18" charset="0"/>
                        </a:rPr>
                        <a:t>Frekanslar (fi)</a:t>
                      </a:r>
                      <a:endPar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tc>
              </a:tr>
              <a:tr h="317500">
                <a:tc>
                  <a:txBody>
                    <a:bodyPr/>
                    <a:lstStyle/>
                    <a:p>
                      <a:pPr marR="90170" algn="ctr">
                        <a:lnSpc>
                          <a:spcPct val="107000"/>
                        </a:lnSpc>
                        <a:spcAft>
                          <a:spcPts val="0"/>
                        </a:spcAft>
                      </a:pPr>
                      <a:r>
                        <a:rPr lang="tr-TR" sz="1600">
                          <a:effectLst/>
                          <a:latin typeface="Times New Roman" panose="02020603050405020304" pitchFamily="18" charset="0"/>
                          <a:cs typeface="Times New Roman" panose="02020603050405020304" pitchFamily="18" charset="0"/>
                        </a:rPr>
                        <a:t>90.-99</a:t>
                      </a:r>
                      <a:endPar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nchor="ctr"/>
                </a:tc>
                <a:tc>
                  <a:txBody>
                    <a:bodyPr/>
                    <a:lstStyle/>
                    <a:p>
                      <a:pPr marR="95885" algn="ctr">
                        <a:lnSpc>
                          <a:spcPct val="107000"/>
                        </a:lnSpc>
                        <a:spcAft>
                          <a:spcPts val="0"/>
                        </a:spcAft>
                      </a:pPr>
                      <a:r>
                        <a:rPr lang="tr-TR" sz="1600">
                          <a:effectLst/>
                          <a:latin typeface="Times New Roman" panose="02020603050405020304" pitchFamily="18" charset="0"/>
                          <a:cs typeface="Times New Roman" panose="02020603050405020304" pitchFamily="18" charset="0"/>
                        </a:rPr>
                        <a:t>35</a:t>
                      </a:r>
                      <a:endPar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nchor="b"/>
                </a:tc>
              </a:tr>
              <a:tr h="318135">
                <a:tc>
                  <a:txBody>
                    <a:bodyPr/>
                    <a:lstStyle/>
                    <a:p>
                      <a:pPr marR="76835" algn="ctr">
                        <a:lnSpc>
                          <a:spcPct val="107000"/>
                        </a:lnSpc>
                        <a:spcAft>
                          <a:spcPts val="0"/>
                        </a:spcAft>
                      </a:pPr>
                      <a:r>
                        <a:rPr lang="tr-TR" sz="1600">
                          <a:effectLst/>
                          <a:latin typeface="Times New Roman" panose="02020603050405020304" pitchFamily="18" charset="0"/>
                          <a:cs typeface="Times New Roman" panose="02020603050405020304" pitchFamily="18" charset="0"/>
                        </a:rPr>
                        <a:t>80-89</a:t>
                      </a:r>
                      <a:endPar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tc>
                <a:tc>
                  <a:txBody>
                    <a:bodyPr/>
                    <a:lstStyle/>
                    <a:p>
                      <a:pPr marR="75565" algn="ctr">
                        <a:lnSpc>
                          <a:spcPct val="107000"/>
                        </a:lnSpc>
                        <a:spcAft>
                          <a:spcPts val="0"/>
                        </a:spcAft>
                      </a:pPr>
                      <a:r>
                        <a:rPr lang="tr-TR" sz="1600">
                          <a:effectLst/>
                          <a:latin typeface="Times New Roman" panose="02020603050405020304" pitchFamily="18" charset="0"/>
                          <a:cs typeface="Times New Roman" panose="02020603050405020304" pitchFamily="18" charset="0"/>
                        </a:rPr>
                        <a:t>18</a:t>
                      </a:r>
                      <a:endPar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nchor="b"/>
                </a:tc>
              </a:tr>
              <a:tr h="313690">
                <a:tc>
                  <a:txBody>
                    <a:bodyPr/>
                    <a:lstStyle/>
                    <a:p>
                      <a:pPr marR="56515" algn="ctr">
                        <a:lnSpc>
                          <a:spcPct val="107000"/>
                        </a:lnSpc>
                        <a:spcAft>
                          <a:spcPts val="0"/>
                        </a:spcAft>
                      </a:pPr>
                      <a:r>
                        <a:rPr lang="tr-TR" sz="1600">
                          <a:effectLst/>
                          <a:latin typeface="Times New Roman" panose="02020603050405020304" pitchFamily="18" charset="0"/>
                          <a:cs typeface="Times New Roman" panose="02020603050405020304" pitchFamily="18" charset="0"/>
                        </a:rPr>
                        <a:t>70-79</a:t>
                      </a:r>
                      <a:endPar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tc>
                <a:tc>
                  <a:txBody>
                    <a:bodyPr/>
                    <a:lstStyle/>
                    <a:p>
                      <a:pPr marR="82550" algn="ctr">
                        <a:lnSpc>
                          <a:spcPct val="107000"/>
                        </a:lnSpc>
                        <a:spcAft>
                          <a:spcPts val="0"/>
                        </a:spcAft>
                      </a:pPr>
                      <a:r>
                        <a:rPr lang="tr-TR" sz="1600">
                          <a:effectLst/>
                          <a:latin typeface="Times New Roman" panose="02020603050405020304" pitchFamily="18" charset="0"/>
                          <a:cs typeface="Times New Roman" panose="02020603050405020304" pitchFamily="18" charset="0"/>
                        </a:rPr>
                        <a:t>8</a:t>
                      </a:r>
                      <a:endPar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tc>
              </a:tr>
              <a:tr h="314960">
                <a:tc>
                  <a:txBody>
                    <a:bodyPr/>
                    <a:lstStyle/>
                    <a:p>
                      <a:pPr marR="40005" algn="ctr">
                        <a:lnSpc>
                          <a:spcPct val="107000"/>
                        </a:lnSpc>
                        <a:spcAft>
                          <a:spcPts val="0"/>
                        </a:spcAft>
                      </a:pPr>
                      <a:r>
                        <a:rPr lang="tr-TR" sz="1600">
                          <a:effectLst/>
                          <a:latin typeface="Times New Roman" panose="02020603050405020304" pitchFamily="18" charset="0"/>
                          <a:cs typeface="Times New Roman" panose="02020603050405020304" pitchFamily="18" charset="0"/>
                        </a:rPr>
                        <a:t>60-69</a:t>
                      </a:r>
                      <a:endPar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tc>
                <a:tc>
                  <a:txBody>
                    <a:bodyPr/>
                    <a:lstStyle/>
                    <a:p>
                      <a:pPr marR="68580" algn="ctr">
                        <a:lnSpc>
                          <a:spcPct val="107000"/>
                        </a:lnSpc>
                        <a:spcAft>
                          <a:spcPts val="0"/>
                        </a:spcAft>
                      </a:pPr>
                      <a:r>
                        <a:rPr lang="tr-TR" sz="1600">
                          <a:effectLst/>
                          <a:latin typeface="Times New Roman" panose="02020603050405020304" pitchFamily="18" charset="0"/>
                          <a:cs typeface="Times New Roman" panose="02020603050405020304" pitchFamily="18" charset="0"/>
                        </a:rPr>
                        <a:t>5</a:t>
                      </a:r>
                      <a:endPar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tc>
              </a:tr>
              <a:tr h="312420">
                <a:tc>
                  <a:txBody>
                    <a:bodyPr/>
                    <a:lstStyle/>
                    <a:p>
                      <a:pPr marR="22860" algn="ctr">
                        <a:lnSpc>
                          <a:spcPct val="107000"/>
                        </a:lnSpc>
                        <a:spcAft>
                          <a:spcPts val="0"/>
                        </a:spcAft>
                      </a:pPr>
                      <a:r>
                        <a:rPr lang="tr-TR" sz="1600">
                          <a:effectLst/>
                          <a:latin typeface="Times New Roman" panose="02020603050405020304" pitchFamily="18" charset="0"/>
                          <a:cs typeface="Times New Roman" panose="02020603050405020304" pitchFamily="18" charset="0"/>
                        </a:rPr>
                        <a:t>50-59</a:t>
                      </a:r>
                      <a:endPar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tc>
                <a:tc>
                  <a:txBody>
                    <a:bodyPr/>
                    <a:lstStyle/>
                    <a:p>
                      <a:pPr marR="62230" algn="ctr">
                        <a:lnSpc>
                          <a:spcPct val="107000"/>
                        </a:lnSpc>
                        <a:spcAft>
                          <a:spcPts val="0"/>
                        </a:spcAft>
                      </a:pPr>
                      <a:r>
                        <a:rPr lang="tr-TR" sz="1600">
                          <a:effectLst/>
                          <a:latin typeface="Times New Roman" panose="02020603050405020304" pitchFamily="18" charset="0"/>
                          <a:cs typeface="Times New Roman" panose="02020603050405020304" pitchFamily="18" charset="0"/>
                        </a:rPr>
                        <a:t>3</a:t>
                      </a:r>
                      <a:endPar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tc>
              </a:tr>
              <a:tr h="311150">
                <a:tc>
                  <a:txBody>
                    <a:bodyPr/>
                    <a:lstStyle/>
                    <a:p>
                      <a:pPr marR="6350" algn="ctr">
                        <a:lnSpc>
                          <a:spcPct val="107000"/>
                        </a:lnSpc>
                        <a:spcAft>
                          <a:spcPts val="0"/>
                        </a:spcAft>
                      </a:pPr>
                      <a:r>
                        <a:rPr lang="tr-TR" sz="1600">
                          <a:effectLst/>
                          <a:latin typeface="Times New Roman" panose="02020603050405020304" pitchFamily="18" charset="0"/>
                          <a:cs typeface="Times New Roman" panose="02020603050405020304" pitchFamily="18" charset="0"/>
                        </a:rPr>
                        <a:t>50'den az</a:t>
                      </a:r>
                      <a:endPar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nchor="ctr"/>
                </a:tc>
                <a:tc>
                  <a:txBody>
                    <a:bodyPr/>
                    <a:lstStyle/>
                    <a:p>
                      <a:pPr marR="48895" algn="ctr">
                        <a:lnSpc>
                          <a:spcPct val="107000"/>
                        </a:lnSpc>
                        <a:spcAft>
                          <a:spcPts val="0"/>
                        </a:spcAft>
                      </a:pPr>
                      <a:r>
                        <a:rPr lang="tr-TR" sz="1600">
                          <a:effectLst/>
                          <a:latin typeface="Times New Roman" panose="02020603050405020304" pitchFamily="18" charset="0"/>
                          <a:cs typeface="Times New Roman" panose="02020603050405020304" pitchFamily="18" charset="0"/>
                        </a:rPr>
                        <a:t>3</a:t>
                      </a:r>
                      <a:endPar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tc>
              </a:tr>
              <a:tr h="314325">
                <a:tc>
                  <a:txBody>
                    <a:bodyPr/>
                    <a:lstStyle/>
                    <a:p>
                      <a:pPr marR="3175" algn="ctr">
                        <a:lnSpc>
                          <a:spcPct val="107000"/>
                        </a:lnSpc>
                        <a:spcAft>
                          <a:spcPts val="0"/>
                        </a:spcAft>
                      </a:pPr>
                      <a:r>
                        <a:rPr lang="tr-TR" sz="1600">
                          <a:effectLst/>
                          <a:latin typeface="Times New Roman" panose="02020603050405020304" pitchFamily="18" charset="0"/>
                          <a:cs typeface="Times New Roman" panose="02020603050405020304" pitchFamily="18" charset="0"/>
                        </a:rPr>
                        <a:t>Toplam</a:t>
                      </a:r>
                      <a:endParaRPr lang="tr-TR" sz="16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nchor="ctr"/>
                </a:tc>
                <a:tc>
                  <a:txBody>
                    <a:bodyPr/>
                    <a:lstStyle/>
                    <a:p>
                      <a:pPr marR="38735" algn="ctr">
                        <a:lnSpc>
                          <a:spcPct val="107000"/>
                        </a:lnSpc>
                        <a:spcAft>
                          <a:spcPts val="0"/>
                        </a:spcAft>
                      </a:pPr>
                      <a:r>
                        <a:rPr lang="tr-TR" sz="1600" dirty="0">
                          <a:effectLst/>
                          <a:latin typeface="Times New Roman" panose="02020603050405020304" pitchFamily="18" charset="0"/>
                          <a:cs typeface="Times New Roman" panose="02020603050405020304" pitchFamily="18" charset="0"/>
                        </a:rPr>
                        <a:t>72</a:t>
                      </a:r>
                      <a:endParaRPr lang="tr-TR"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nchor="ctr"/>
                </a:tc>
              </a:tr>
            </a:tbl>
          </a:graphicData>
        </a:graphic>
      </p:graphicFrame>
      <p:sp>
        <p:nvSpPr>
          <p:cNvPr id="5" name="Dikdörtgen 4"/>
          <p:cNvSpPr/>
          <p:nvPr/>
        </p:nvSpPr>
        <p:spPr>
          <a:xfrm>
            <a:off x="6491536" y="4077072"/>
            <a:ext cx="4068960" cy="1815882"/>
          </a:xfrm>
          <a:prstGeom prst="rect">
            <a:avLst/>
          </a:prstGeom>
        </p:spPr>
        <p:txBody>
          <a:bodyPr wrap="square">
            <a:spAutoFit/>
          </a:bodyPr>
          <a:lstStyle/>
          <a:p>
            <a:r>
              <a:rPr lang="tr-TR" sz="1600" dirty="0">
                <a:latin typeface="Times New Roman" panose="02020603050405020304" pitchFamily="18" charset="0"/>
                <a:cs typeface="Times New Roman" panose="02020603050405020304" pitchFamily="18" charset="0"/>
              </a:rPr>
              <a:t>İstatistiksel çözümlemelerde, eşit aralıklı ölçekle elde edilmiş veriler normal dağılıma sahipse, bu verilerin çözümlenmesinde parametrik sınama teknikleri kullanılır. Eğer, veriler normal dağılıma sahip değilse, parametrik olmayan çözümleme tekniklerini kullanılır.</a:t>
            </a:r>
          </a:p>
        </p:txBody>
      </p:sp>
    </p:spTree>
    <p:extLst>
      <p:ext uri="{BB962C8B-B14F-4D97-AF65-F5344CB8AC3E}">
        <p14:creationId xmlns:p14="http://schemas.microsoft.com/office/powerpoint/2010/main" val="23567378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fld id="{8AE44F91-FB67-4AEB-BCB9-1D0429AB955F}" type="slidenum">
              <a:rPr lang="tr-TR" smtClean="0"/>
              <a:pPr/>
              <a:t>12</a:t>
            </a:fld>
            <a:endParaRPr lang="tr-TR"/>
          </a:p>
        </p:txBody>
      </p:sp>
      <p:sp>
        <p:nvSpPr>
          <p:cNvPr id="3" name="Dikdörtgen 2"/>
          <p:cNvSpPr/>
          <p:nvPr/>
        </p:nvSpPr>
        <p:spPr>
          <a:xfrm>
            <a:off x="1919536" y="404665"/>
            <a:ext cx="4572000" cy="4247317"/>
          </a:xfrm>
          <a:prstGeom prst="rect">
            <a:avLst/>
          </a:prstGeom>
        </p:spPr>
        <p:txBody>
          <a:bodyPr>
            <a:spAutoFit/>
          </a:bodyPr>
          <a:lstStyle/>
          <a:p>
            <a:r>
              <a:rPr lang="tr-TR" dirty="0">
                <a:latin typeface="Times New Roman" panose="02020603050405020304" pitchFamily="18" charset="0"/>
                <a:cs typeface="Times New Roman" panose="02020603050405020304" pitchFamily="18" charset="0"/>
              </a:rPr>
              <a:t>Oranlı </a:t>
            </a:r>
            <a:r>
              <a:rPr lang="tr-TR" dirty="0">
                <a:latin typeface="Times New Roman" panose="02020603050405020304" pitchFamily="18" charset="0"/>
                <a:cs typeface="Times New Roman" panose="02020603050405020304" pitchFamily="18" charset="0"/>
              </a:rPr>
              <a:t>Ölçek</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Oranlı ölçek, başlangıç noktası gerçek sıfır değerine sahip olup yokluğu ifade eden ve değerleri birbirinin katı olarak gösteren </a:t>
            </a:r>
            <a:r>
              <a:rPr lang="tr-TR" dirty="0">
                <a:latin typeface="Times New Roman" panose="02020603050405020304" pitchFamily="18" charset="0"/>
                <a:cs typeface="Times New Roman" panose="02020603050405020304" pitchFamily="18" charset="0"/>
              </a:rPr>
              <a:t>ölçektir. </a:t>
            </a:r>
          </a:p>
          <a:p>
            <a:r>
              <a:rPr lang="tr-TR" dirty="0">
                <a:latin typeface="Times New Roman" panose="02020603050405020304" pitchFamily="18" charset="0"/>
                <a:cs typeface="Times New Roman" panose="02020603050405020304" pitchFamily="18" charset="0"/>
              </a:rPr>
              <a:t>Oranlı ölçekte dört kural vardır: Birincisi, ayrı simgeler ayrı şeyleri gösterir. İkincisi, ölçülen şeyler belli bir ölçüte göre sıraya dizilirler. Üçüncüsü, ölçekteki aralıklar birbirine eşittir. Dördüncüsü, ölçekte gerçek bir sıfır noktası vardır. Oranlı ölçek, </a:t>
            </a:r>
            <a:r>
              <a:rPr lang="tr-TR" dirty="0" err="1">
                <a:latin typeface="Times New Roman" panose="02020603050405020304" pitchFamily="18" charset="0"/>
                <a:cs typeface="Times New Roman" panose="02020603050405020304" pitchFamily="18" charset="0"/>
              </a:rPr>
              <a:t>rasyo</a:t>
            </a:r>
            <a:r>
              <a:rPr lang="tr-TR" dirty="0">
                <a:latin typeface="Times New Roman" panose="02020603050405020304" pitchFamily="18" charset="0"/>
                <a:cs typeface="Times New Roman" panose="02020603050405020304" pitchFamily="18" charset="0"/>
              </a:rPr>
              <a:t> olarak da </a:t>
            </a:r>
            <a:r>
              <a:rPr lang="tr-TR" dirty="0">
                <a:latin typeface="Times New Roman" panose="02020603050405020304" pitchFamily="18" charset="0"/>
                <a:cs typeface="Times New Roman" panose="02020603050405020304" pitchFamily="18" charset="0"/>
              </a:rPr>
              <a:t>adlandırılır. </a:t>
            </a:r>
          </a:p>
          <a:p>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graphicFrame>
        <p:nvGraphicFramePr>
          <p:cNvPr id="4" name="Tablo 3"/>
          <p:cNvGraphicFramePr>
            <a:graphicFrameLocks noGrp="1"/>
          </p:cNvGraphicFramePr>
          <p:nvPr>
            <p:extLst/>
          </p:nvPr>
        </p:nvGraphicFramePr>
        <p:xfrm>
          <a:off x="7104112" y="764704"/>
          <a:ext cx="2935238" cy="2225040"/>
        </p:xfrm>
        <a:graphic>
          <a:graphicData uri="http://schemas.openxmlformats.org/drawingml/2006/table">
            <a:tbl>
              <a:tblPr firstRow="1" bandRow="1">
                <a:tableStyleId>{5C22544A-7EE6-4342-B048-85BDC9FD1C3A}</a:tableStyleId>
              </a:tblPr>
              <a:tblGrid>
                <a:gridCol w="1467619"/>
                <a:gridCol w="1467619"/>
              </a:tblGrid>
              <a:tr h="370840">
                <a:tc>
                  <a:txBody>
                    <a:bodyPr/>
                    <a:lstStyle/>
                    <a:p>
                      <a:pPr>
                        <a:lnSpc>
                          <a:spcPct val="107000"/>
                        </a:lnSpc>
                        <a:spcAft>
                          <a:spcPts val="0"/>
                        </a:spcAft>
                      </a:pPr>
                      <a:r>
                        <a:rPr lang="tr-TR" sz="1400" dirty="0" smtClean="0">
                          <a:effectLst/>
                          <a:latin typeface="Times New Roman" panose="02020603050405020304" pitchFamily="18" charset="0"/>
                          <a:cs typeface="Times New Roman" panose="02020603050405020304" pitchFamily="18" charset="0"/>
                        </a:rPr>
                        <a:t>Gruplar (</a:t>
                      </a:r>
                      <a:r>
                        <a:rPr lang="tr-TR" sz="1400" dirty="0" err="1" smtClean="0">
                          <a:effectLst/>
                          <a:latin typeface="Times New Roman" panose="02020603050405020304" pitchFamily="18" charset="0"/>
                          <a:cs typeface="Times New Roman" panose="02020603050405020304" pitchFamily="18" charset="0"/>
                        </a:rPr>
                        <a:t>X</a:t>
                      </a:r>
                      <a:r>
                        <a:rPr lang="tr-TR" sz="1400" baseline="-25000" dirty="0" err="1" smtClean="0">
                          <a:effectLst/>
                          <a:latin typeface="Times New Roman" panose="02020603050405020304" pitchFamily="18" charset="0"/>
                          <a:cs typeface="Times New Roman" panose="02020603050405020304" pitchFamily="18" charset="0"/>
                        </a:rPr>
                        <a:t>i</a:t>
                      </a:r>
                      <a:r>
                        <a:rPr lang="tr-TR" sz="1400" dirty="0" smtClean="0">
                          <a:effectLst/>
                          <a:latin typeface="Times New Roman" panose="02020603050405020304" pitchFamily="18" charset="0"/>
                          <a:cs typeface="Times New Roman" panose="02020603050405020304" pitchFamily="18" charset="0"/>
                        </a:rPr>
                        <a:t>)</a:t>
                      </a:r>
                      <a:endPar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tc>
                <a:tc>
                  <a:txBody>
                    <a:bodyPr/>
                    <a:lstStyle/>
                    <a:p>
                      <a:pPr marR="106045" algn="ctr">
                        <a:lnSpc>
                          <a:spcPct val="107000"/>
                        </a:lnSpc>
                        <a:spcAft>
                          <a:spcPts val="0"/>
                        </a:spcAft>
                      </a:pPr>
                      <a:r>
                        <a:rPr lang="tr-TR" sz="1400" dirty="0">
                          <a:effectLst/>
                          <a:latin typeface="Times New Roman" panose="02020603050405020304" pitchFamily="18" charset="0"/>
                          <a:cs typeface="Times New Roman" panose="02020603050405020304" pitchFamily="18" charset="0"/>
                        </a:rPr>
                        <a:t>Frekanslar (f</a:t>
                      </a:r>
                      <a:r>
                        <a:rPr lang="tr-TR" sz="1400" baseline="-25000" dirty="0">
                          <a:effectLst/>
                          <a:latin typeface="Times New Roman" panose="02020603050405020304" pitchFamily="18" charset="0"/>
                          <a:cs typeface="Times New Roman" panose="02020603050405020304" pitchFamily="18" charset="0"/>
                        </a:rPr>
                        <a:t>i</a:t>
                      </a:r>
                      <a:r>
                        <a:rPr lang="tr-TR" sz="1400" dirty="0">
                          <a:effectLst/>
                          <a:latin typeface="Times New Roman" panose="02020603050405020304" pitchFamily="18" charset="0"/>
                          <a:cs typeface="Times New Roman" panose="02020603050405020304" pitchFamily="18" charset="0"/>
                        </a:rPr>
                        <a:t>)</a:t>
                      </a:r>
                      <a:endPar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40970" marR="73025" marT="22860" marB="23495"/>
                </a:tc>
              </a:tr>
              <a:tr h="370840">
                <a:tc>
                  <a:txBody>
                    <a:bodyPr/>
                    <a:lstStyle/>
                    <a:p>
                      <a:r>
                        <a:rPr lang="tr-TR" sz="1400" dirty="0" smtClean="0">
                          <a:latin typeface="Times New Roman" panose="02020603050405020304" pitchFamily="18" charset="0"/>
                          <a:cs typeface="Times New Roman" panose="02020603050405020304" pitchFamily="18" charset="0"/>
                        </a:rPr>
                        <a:t>0-29</a:t>
                      </a:r>
                      <a:endParaRPr lang="tr-TR" sz="1400" dirty="0">
                        <a:latin typeface="Times New Roman" panose="02020603050405020304" pitchFamily="18" charset="0"/>
                        <a:cs typeface="Times New Roman" panose="02020603050405020304" pitchFamily="18" charset="0"/>
                      </a:endParaRPr>
                    </a:p>
                  </a:txBody>
                  <a:tcPr/>
                </a:tc>
                <a:tc>
                  <a:txBody>
                    <a:bodyPr/>
                    <a:lstStyle/>
                    <a:p>
                      <a:pPr algn="ctr"/>
                      <a:r>
                        <a:rPr lang="tr-TR" sz="1400" dirty="0" smtClean="0">
                          <a:latin typeface="Times New Roman" panose="02020603050405020304" pitchFamily="18" charset="0"/>
                          <a:cs typeface="Times New Roman" panose="02020603050405020304" pitchFamily="18" charset="0"/>
                        </a:rPr>
                        <a:t>15</a:t>
                      </a:r>
                      <a:endParaRPr lang="tr-TR" sz="1400" dirty="0">
                        <a:latin typeface="Times New Roman" panose="02020603050405020304" pitchFamily="18" charset="0"/>
                        <a:cs typeface="Times New Roman" panose="02020603050405020304" pitchFamily="18" charset="0"/>
                      </a:endParaRPr>
                    </a:p>
                  </a:txBody>
                  <a:tcPr/>
                </a:tc>
              </a:tr>
              <a:tr h="370840">
                <a:tc>
                  <a:txBody>
                    <a:bodyPr/>
                    <a:lstStyle/>
                    <a:p>
                      <a:r>
                        <a:rPr lang="tr-TR" sz="1400" dirty="0" smtClean="0">
                          <a:latin typeface="Times New Roman" panose="02020603050405020304" pitchFamily="18" charset="0"/>
                          <a:cs typeface="Times New Roman" panose="02020603050405020304" pitchFamily="18" charset="0"/>
                        </a:rPr>
                        <a:t>30-59</a:t>
                      </a:r>
                      <a:endParaRPr lang="tr-TR" sz="1400" dirty="0">
                        <a:latin typeface="Times New Roman" panose="02020603050405020304" pitchFamily="18" charset="0"/>
                        <a:cs typeface="Times New Roman" panose="02020603050405020304" pitchFamily="18" charset="0"/>
                      </a:endParaRPr>
                    </a:p>
                  </a:txBody>
                  <a:tcPr/>
                </a:tc>
                <a:tc>
                  <a:txBody>
                    <a:bodyPr/>
                    <a:lstStyle/>
                    <a:p>
                      <a:pPr algn="ctr"/>
                      <a:r>
                        <a:rPr lang="tr-TR" sz="1400" dirty="0" smtClean="0">
                          <a:latin typeface="Times New Roman" panose="02020603050405020304" pitchFamily="18" charset="0"/>
                          <a:cs typeface="Times New Roman" panose="02020603050405020304" pitchFamily="18" charset="0"/>
                        </a:rPr>
                        <a:t>35</a:t>
                      </a:r>
                      <a:endParaRPr lang="tr-TR" sz="1400" dirty="0">
                        <a:latin typeface="Times New Roman" panose="02020603050405020304" pitchFamily="18" charset="0"/>
                        <a:cs typeface="Times New Roman" panose="02020603050405020304" pitchFamily="18" charset="0"/>
                      </a:endParaRPr>
                    </a:p>
                  </a:txBody>
                  <a:tcPr/>
                </a:tc>
              </a:tr>
              <a:tr h="370840">
                <a:tc>
                  <a:txBody>
                    <a:bodyPr/>
                    <a:lstStyle/>
                    <a:p>
                      <a:r>
                        <a:rPr lang="tr-TR" sz="1400" dirty="0" smtClean="0">
                          <a:latin typeface="Times New Roman" panose="02020603050405020304" pitchFamily="18" charset="0"/>
                          <a:cs typeface="Times New Roman" panose="02020603050405020304" pitchFamily="18" charset="0"/>
                        </a:rPr>
                        <a:t>60-89</a:t>
                      </a:r>
                      <a:endParaRPr lang="tr-TR" sz="1400" dirty="0">
                        <a:latin typeface="Times New Roman" panose="02020603050405020304" pitchFamily="18" charset="0"/>
                        <a:cs typeface="Times New Roman" panose="02020603050405020304" pitchFamily="18" charset="0"/>
                      </a:endParaRPr>
                    </a:p>
                  </a:txBody>
                  <a:tcPr/>
                </a:tc>
                <a:tc>
                  <a:txBody>
                    <a:bodyPr/>
                    <a:lstStyle/>
                    <a:p>
                      <a:pPr algn="ctr"/>
                      <a:r>
                        <a:rPr lang="tr-TR" sz="1400" dirty="0" smtClean="0">
                          <a:latin typeface="Times New Roman" panose="02020603050405020304" pitchFamily="18" charset="0"/>
                          <a:cs typeface="Times New Roman" panose="02020603050405020304" pitchFamily="18" charset="0"/>
                        </a:rPr>
                        <a:t>42</a:t>
                      </a:r>
                      <a:endParaRPr lang="tr-TR" sz="1400" dirty="0">
                        <a:latin typeface="Times New Roman" panose="02020603050405020304" pitchFamily="18" charset="0"/>
                        <a:cs typeface="Times New Roman" panose="02020603050405020304" pitchFamily="18" charset="0"/>
                      </a:endParaRPr>
                    </a:p>
                  </a:txBody>
                  <a:tcPr/>
                </a:tc>
              </a:tr>
              <a:tr h="370840">
                <a:tc>
                  <a:txBody>
                    <a:bodyPr/>
                    <a:lstStyle/>
                    <a:p>
                      <a:r>
                        <a:rPr lang="tr-TR" sz="1400" dirty="0" smtClean="0">
                          <a:latin typeface="Times New Roman" panose="02020603050405020304" pitchFamily="18" charset="0"/>
                          <a:cs typeface="Times New Roman" panose="02020603050405020304" pitchFamily="18" charset="0"/>
                        </a:rPr>
                        <a:t>90-119</a:t>
                      </a:r>
                      <a:endParaRPr lang="tr-TR" sz="1400" dirty="0">
                        <a:latin typeface="Times New Roman" panose="02020603050405020304" pitchFamily="18" charset="0"/>
                        <a:cs typeface="Times New Roman" panose="02020603050405020304" pitchFamily="18" charset="0"/>
                      </a:endParaRPr>
                    </a:p>
                  </a:txBody>
                  <a:tcPr/>
                </a:tc>
                <a:tc>
                  <a:txBody>
                    <a:bodyPr/>
                    <a:lstStyle/>
                    <a:p>
                      <a:pPr algn="ctr"/>
                      <a:r>
                        <a:rPr lang="tr-TR" sz="1400" dirty="0" smtClean="0">
                          <a:latin typeface="Times New Roman" panose="02020603050405020304" pitchFamily="18" charset="0"/>
                          <a:cs typeface="Times New Roman" panose="02020603050405020304" pitchFamily="18" charset="0"/>
                        </a:rPr>
                        <a:t>36</a:t>
                      </a:r>
                      <a:endParaRPr lang="tr-TR" sz="1400" dirty="0">
                        <a:latin typeface="Times New Roman" panose="02020603050405020304" pitchFamily="18" charset="0"/>
                        <a:cs typeface="Times New Roman" panose="02020603050405020304" pitchFamily="18" charset="0"/>
                      </a:endParaRPr>
                    </a:p>
                  </a:txBody>
                  <a:tcPr/>
                </a:tc>
              </a:tr>
              <a:tr h="370840">
                <a:tc>
                  <a:txBody>
                    <a:bodyPr/>
                    <a:lstStyle/>
                    <a:p>
                      <a:r>
                        <a:rPr lang="tr-TR" sz="1400" dirty="0" smtClean="0">
                          <a:latin typeface="Times New Roman" panose="02020603050405020304" pitchFamily="18" charset="0"/>
                          <a:cs typeface="Times New Roman" panose="02020603050405020304" pitchFamily="18" charset="0"/>
                        </a:rPr>
                        <a:t>Toplam</a:t>
                      </a:r>
                      <a:endParaRPr lang="tr-TR" sz="1400" dirty="0">
                        <a:latin typeface="Times New Roman" panose="02020603050405020304" pitchFamily="18" charset="0"/>
                        <a:cs typeface="Times New Roman" panose="02020603050405020304" pitchFamily="18" charset="0"/>
                      </a:endParaRPr>
                    </a:p>
                  </a:txBody>
                  <a:tcPr/>
                </a:tc>
                <a:tc>
                  <a:txBody>
                    <a:bodyPr/>
                    <a:lstStyle/>
                    <a:p>
                      <a:pPr algn="ctr"/>
                      <a:r>
                        <a:rPr lang="tr-TR" sz="1400" dirty="0" smtClean="0">
                          <a:latin typeface="Times New Roman" panose="02020603050405020304" pitchFamily="18" charset="0"/>
                          <a:cs typeface="Times New Roman" panose="02020603050405020304" pitchFamily="18" charset="0"/>
                        </a:rPr>
                        <a:t>128</a:t>
                      </a:r>
                      <a:endParaRPr lang="tr-TR" sz="14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7343160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bwMode="auto">
          <a:xfrm>
            <a:off x="2424113" y="333375"/>
            <a:ext cx="7772400" cy="914400"/>
          </a:xfrm>
        </p:spPr>
        <p:txBody>
          <a:bodyPr>
            <a:normAutofit/>
          </a:bodyPr>
          <a:lstStyle/>
          <a:p>
            <a:pPr eaLnBrk="1" hangingPunct="1">
              <a:defRPr/>
            </a:pPr>
            <a:r>
              <a:rPr lang="tr-TR" dirty="0" smtClean="0">
                <a:latin typeface="Constantia" panose="02030602050306030303" pitchFamily="18" charset="0"/>
                <a:cs typeface="Times New Roman" panose="02020603050405020304" pitchFamily="18" charset="0"/>
              </a:rPr>
              <a:t>Data Türleri ve Kaynakları</a:t>
            </a:r>
          </a:p>
        </p:txBody>
      </p:sp>
      <p:sp>
        <p:nvSpPr>
          <p:cNvPr id="17" name="16 Slayt Numarası Yer Tutucusu"/>
          <p:cNvSpPr>
            <a:spLocks noGrp="1"/>
          </p:cNvSpPr>
          <p:nvPr>
            <p:ph type="sldNum" sz="quarter" idx="12"/>
          </p:nvPr>
        </p:nvSpPr>
        <p:spPr/>
        <p:txBody>
          <a:bodyPr>
            <a:normAutofit/>
          </a:bodyPr>
          <a:lstStyle/>
          <a:p>
            <a:fld id="{8AE44F91-FB67-4AEB-BCB9-1D0429AB955F}" type="slidenum">
              <a:rPr lang="tr-TR" smtClean="0"/>
              <a:pPr/>
              <a:t>2</a:t>
            </a:fld>
            <a:endParaRPr lang="tr-TR"/>
          </a:p>
        </p:txBody>
      </p:sp>
      <p:sp>
        <p:nvSpPr>
          <p:cNvPr id="18435" name="Rectangle 4"/>
          <p:cNvSpPr>
            <a:spLocks noChangeArrowheads="1"/>
          </p:cNvSpPr>
          <p:nvPr/>
        </p:nvSpPr>
        <p:spPr bwMode="auto">
          <a:xfrm>
            <a:off x="5159375" y="2386014"/>
            <a:ext cx="1944688" cy="503237"/>
          </a:xfrm>
          <a:prstGeom prst="rect">
            <a:avLst/>
          </a:prstGeom>
          <a:solidFill>
            <a:schemeClr val="bg1"/>
          </a:solidFill>
          <a:ln w="9525">
            <a:solidFill>
              <a:schemeClr val="tx1"/>
            </a:solidFill>
            <a:miter lim="800000"/>
            <a:headEnd/>
            <a:tailEnd/>
          </a:ln>
        </p:spPr>
        <p:txBody>
          <a:bodyPr wrap="none" anchor="ctr"/>
          <a:lstStyle/>
          <a:p>
            <a:pPr algn="ctr"/>
            <a:r>
              <a:rPr lang="tr-TR" sz="2400">
                <a:solidFill>
                  <a:schemeClr val="tx2"/>
                </a:solidFill>
              </a:rPr>
              <a:t>Data</a:t>
            </a:r>
          </a:p>
        </p:txBody>
      </p:sp>
      <p:sp>
        <p:nvSpPr>
          <p:cNvPr id="18436" name="Rectangle 5"/>
          <p:cNvSpPr>
            <a:spLocks noChangeArrowheads="1"/>
          </p:cNvSpPr>
          <p:nvPr/>
        </p:nvSpPr>
        <p:spPr bwMode="auto">
          <a:xfrm>
            <a:off x="2927350" y="3465514"/>
            <a:ext cx="2736850" cy="827087"/>
          </a:xfrm>
          <a:prstGeom prst="rect">
            <a:avLst/>
          </a:prstGeom>
          <a:solidFill>
            <a:schemeClr val="bg1"/>
          </a:solidFill>
          <a:ln w="9525">
            <a:solidFill>
              <a:schemeClr val="tx1"/>
            </a:solidFill>
            <a:miter lim="800000"/>
            <a:headEnd/>
            <a:tailEnd/>
          </a:ln>
        </p:spPr>
        <p:txBody>
          <a:bodyPr wrap="none" anchor="ctr"/>
          <a:lstStyle/>
          <a:p>
            <a:pPr algn="ctr"/>
            <a:r>
              <a:rPr lang="tr-TR" sz="2400">
                <a:solidFill>
                  <a:schemeClr val="tx2"/>
                </a:solidFill>
              </a:rPr>
              <a:t>Kategorik </a:t>
            </a:r>
          </a:p>
          <a:p>
            <a:pPr algn="ctr"/>
            <a:r>
              <a:rPr lang="tr-TR" sz="2400">
                <a:solidFill>
                  <a:schemeClr val="tx2"/>
                </a:solidFill>
              </a:rPr>
              <a:t>(kalitatif-qualitative)</a:t>
            </a:r>
          </a:p>
        </p:txBody>
      </p:sp>
      <p:sp>
        <p:nvSpPr>
          <p:cNvPr id="18437" name="Rectangle 7"/>
          <p:cNvSpPr>
            <a:spLocks noChangeArrowheads="1"/>
          </p:cNvSpPr>
          <p:nvPr/>
        </p:nvSpPr>
        <p:spPr bwMode="auto">
          <a:xfrm>
            <a:off x="6527801" y="3429000"/>
            <a:ext cx="3097213" cy="973138"/>
          </a:xfrm>
          <a:prstGeom prst="rect">
            <a:avLst/>
          </a:prstGeom>
          <a:solidFill>
            <a:schemeClr val="bg1"/>
          </a:solidFill>
          <a:ln w="9525">
            <a:solidFill>
              <a:schemeClr val="tx1"/>
            </a:solidFill>
            <a:miter lim="800000"/>
            <a:headEnd/>
            <a:tailEnd/>
          </a:ln>
        </p:spPr>
        <p:txBody>
          <a:bodyPr wrap="none" anchor="ctr"/>
          <a:lstStyle/>
          <a:p>
            <a:pPr algn="ctr"/>
            <a:r>
              <a:rPr lang="tr-TR" sz="2400">
                <a:solidFill>
                  <a:schemeClr val="tx2"/>
                </a:solidFill>
              </a:rPr>
              <a:t>Sayısal</a:t>
            </a:r>
          </a:p>
          <a:p>
            <a:pPr algn="ctr"/>
            <a:r>
              <a:rPr lang="tr-TR" sz="2400">
                <a:solidFill>
                  <a:schemeClr val="tx2"/>
                </a:solidFill>
              </a:rPr>
              <a:t>(kantitatif-quantitative)</a:t>
            </a:r>
          </a:p>
        </p:txBody>
      </p:sp>
      <p:sp>
        <p:nvSpPr>
          <p:cNvPr id="18438" name="Line 8"/>
          <p:cNvSpPr>
            <a:spLocks noChangeShapeType="1"/>
          </p:cNvSpPr>
          <p:nvPr/>
        </p:nvSpPr>
        <p:spPr bwMode="auto">
          <a:xfrm>
            <a:off x="6096000" y="2889251"/>
            <a:ext cx="0" cy="288925"/>
          </a:xfrm>
          <a:prstGeom prst="line">
            <a:avLst/>
          </a:prstGeom>
          <a:noFill/>
          <a:ln w="9525">
            <a:solidFill>
              <a:schemeClr val="tx1"/>
            </a:solidFill>
            <a:round/>
            <a:headEnd/>
            <a:tailEnd/>
          </a:ln>
        </p:spPr>
        <p:txBody>
          <a:bodyPr/>
          <a:lstStyle/>
          <a:p>
            <a:endParaRPr lang="tr-TR"/>
          </a:p>
        </p:txBody>
      </p:sp>
      <p:sp>
        <p:nvSpPr>
          <p:cNvPr id="18439" name="Line 9"/>
          <p:cNvSpPr>
            <a:spLocks noChangeShapeType="1"/>
          </p:cNvSpPr>
          <p:nvPr/>
        </p:nvSpPr>
        <p:spPr bwMode="auto">
          <a:xfrm>
            <a:off x="4367213" y="3178175"/>
            <a:ext cx="3529012" cy="0"/>
          </a:xfrm>
          <a:prstGeom prst="line">
            <a:avLst/>
          </a:prstGeom>
          <a:noFill/>
          <a:ln w="9525">
            <a:solidFill>
              <a:schemeClr val="tx1"/>
            </a:solidFill>
            <a:round/>
            <a:headEnd/>
            <a:tailEnd/>
          </a:ln>
        </p:spPr>
        <p:txBody>
          <a:bodyPr/>
          <a:lstStyle/>
          <a:p>
            <a:endParaRPr lang="tr-TR"/>
          </a:p>
        </p:txBody>
      </p:sp>
      <p:sp>
        <p:nvSpPr>
          <p:cNvPr id="18440" name="Line 10"/>
          <p:cNvSpPr>
            <a:spLocks noChangeShapeType="1"/>
          </p:cNvSpPr>
          <p:nvPr/>
        </p:nvSpPr>
        <p:spPr bwMode="auto">
          <a:xfrm>
            <a:off x="4367213" y="3178175"/>
            <a:ext cx="0" cy="287338"/>
          </a:xfrm>
          <a:prstGeom prst="line">
            <a:avLst/>
          </a:prstGeom>
          <a:noFill/>
          <a:ln w="9525">
            <a:solidFill>
              <a:schemeClr val="tx1"/>
            </a:solidFill>
            <a:round/>
            <a:headEnd/>
            <a:tailEnd/>
          </a:ln>
        </p:spPr>
        <p:txBody>
          <a:bodyPr/>
          <a:lstStyle/>
          <a:p>
            <a:endParaRPr lang="tr-TR"/>
          </a:p>
        </p:txBody>
      </p:sp>
      <p:sp>
        <p:nvSpPr>
          <p:cNvPr id="18441" name="Line 11"/>
          <p:cNvSpPr>
            <a:spLocks noChangeShapeType="1"/>
          </p:cNvSpPr>
          <p:nvPr/>
        </p:nvSpPr>
        <p:spPr bwMode="auto">
          <a:xfrm>
            <a:off x="7896225" y="3178175"/>
            <a:ext cx="0" cy="287338"/>
          </a:xfrm>
          <a:prstGeom prst="line">
            <a:avLst/>
          </a:prstGeom>
          <a:noFill/>
          <a:ln w="9525">
            <a:solidFill>
              <a:schemeClr val="tx1"/>
            </a:solidFill>
            <a:round/>
            <a:headEnd/>
            <a:tailEnd/>
          </a:ln>
        </p:spPr>
        <p:txBody>
          <a:bodyPr/>
          <a:lstStyle/>
          <a:p>
            <a:endParaRPr lang="tr-TR"/>
          </a:p>
        </p:txBody>
      </p:sp>
      <p:sp>
        <p:nvSpPr>
          <p:cNvPr id="18442" name="Rectangle 12"/>
          <p:cNvSpPr>
            <a:spLocks noChangeArrowheads="1"/>
          </p:cNvSpPr>
          <p:nvPr/>
        </p:nvSpPr>
        <p:spPr bwMode="auto">
          <a:xfrm>
            <a:off x="5303839" y="5194300"/>
            <a:ext cx="1944687" cy="503238"/>
          </a:xfrm>
          <a:prstGeom prst="rect">
            <a:avLst/>
          </a:prstGeom>
          <a:solidFill>
            <a:schemeClr val="bg1"/>
          </a:solidFill>
          <a:ln w="9525">
            <a:solidFill>
              <a:schemeClr val="tx1"/>
            </a:solidFill>
            <a:miter lim="800000"/>
            <a:headEnd/>
            <a:tailEnd/>
          </a:ln>
        </p:spPr>
        <p:txBody>
          <a:bodyPr wrap="none" anchor="ctr"/>
          <a:lstStyle/>
          <a:p>
            <a:pPr algn="ctr"/>
            <a:r>
              <a:rPr lang="tr-TR" sz="2400">
                <a:solidFill>
                  <a:schemeClr val="tx2"/>
                </a:solidFill>
              </a:rPr>
              <a:t>Kesikli</a:t>
            </a:r>
          </a:p>
        </p:txBody>
      </p:sp>
      <p:sp>
        <p:nvSpPr>
          <p:cNvPr id="18443" name="Rectangle 13"/>
          <p:cNvSpPr>
            <a:spLocks noChangeArrowheads="1"/>
          </p:cNvSpPr>
          <p:nvPr/>
        </p:nvSpPr>
        <p:spPr bwMode="auto">
          <a:xfrm>
            <a:off x="8472489" y="5194300"/>
            <a:ext cx="1944687" cy="503238"/>
          </a:xfrm>
          <a:prstGeom prst="rect">
            <a:avLst/>
          </a:prstGeom>
          <a:solidFill>
            <a:schemeClr val="bg1"/>
          </a:solidFill>
          <a:ln w="9525">
            <a:solidFill>
              <a:schemeClr val="tx1"/>
            </a:solidFill>
            <a:miter lim="800000"/>
            <a:headEnd/>
            <a:tailEnd/>
          </a:ln>
        </p:spPr>
        <p:txBody>
          <a:bodyPr wrap="none" anchor="ctr"/>
          <a:lstStyle/>
          <a:p>
            <a:pPr algn="ctr"/>
            <a:r>
              <a:rPr lang="tr-TR" sz="2400">
                <a:solidFill>
                  <a:schemeClr val="tx2"/>
                </a:solidFill>
              </a:rPr>
              <a:t>Sürekli</a:t>
            </a:r>
          </a:p>
        </p:txBody>
      </p:sp>
      <p:sp>
        <p:nvSpPr>
          <p:cNvPr id="18444" name="Line 14"/>
          <p:cNvSpPr>
            <a:spLocks noChangeShapeType="1"/>
          </p:cNvSpPr>
          <p:nvPr/>
        </p:nvSpPr>
        <p:spPr bwMode="auto">
          <a:xfrm flipV="1">
            <a:off x="6311900" y="4762500"/>
            <a:ext cx="0" cy="431800"/>
          </a:xfrm>
          <a:prstGeom prst="line">
            <a:avLst/>
          </a:prstGeom>
          <a:noFill/>
          <a:ln w="9525">
            <a:solidFill>
              <a:schemeClr val="tx1"/>
            </a:solidFill>
            <a:round/>
            <a:headEnd/>
            <a:tailEnd/>
          </a:ln>
        </p:spPr>
        <p:txBody>
          <a:bodyPr/>
          <a:lstStyle/>
          <a:p>
            <a:endParaRPr lang="tr-TR"/>
          </a:p>
        </p:txBody>
      </p:sp>
      <p:sp>
        <p:nvSpPr>
          <p:cNvPr id="18445" name="Line 15"/>
          <p:cNvSpPr>
            <a:spLocks noChangeShapeType="1"/>
          </p:cNvSpPr>
          <p:nvPr/>
        </p:nvSpPr>
        <p:spPr bwMode="auto">
          <a:xfrm flipV="1">
            <a:off x="9480550" y="4762500"/>
            <a:ext cx="0" cy="431800"/>
          </a:xfrm>
          <a:prstGeom prst="line">
            <a:avLst/>
          </a:prstGeom>
          <a:noFill/>
          <a:ln w="9525">
            <a:solidFill>
              <a:schemeClr val="tx1"/>
            </a:solidFill>
            <a:round/>
            <a:headEnd/>
            <a:tailEnd/>
          </a:ln>
        </p:spPr>
        <p:txBody>
          <a:bodyPr/>
          <a:lstStyle/>
          <a:p>
            <a:endParaRPr lang="tr-TR"/>
          </a:p>
        </p:txBody>
      </p:sp>
      <p:sp>
        <p:nvSpPr>
          <p:cNvPr id="18446" name="Line 16"/>
          <p:cNvSpPr>
            <a:spLocks noChangeShapeType="1"/>
          </p:cNvSpPr>
          <p:nvPr/>
        </p:nvSpPr>
        <p:spPr bwMode="auto">
          <a:xfrm>
            <a:off x="6311900" y="4762500"/>
            <a:ext cx="3168650" cy="0"/>
          </a:xfrm>
          <a:prstGeom prst="line">
            <a:avLst/>
          </a:prstGeom>
          <a:noFill/>
          <a:ln w="9525">
            <a:solidFill>
              <a:schemeClr val="tx1"/>
            </a:solidFill>
            <a:round/>
            <a:headEnd/>
            <a:tailEnd/>
          </a:ln>
        </p:spPr>
        <p:txBody>
          <a:bodyPr/>
          <a:lstStyle/>
          <a:p>
            <a:endParaRPr lang="tr-TR"/>
          </a:p>
        </p:txBody>
      </p:sp>
      <p:sp>
        <p:nvSpPr>
          <p:cNvPr id="18447" name="Line 17"/>
          <p:cNvSpPr>
            <a:spLocks noChangeShapeType="1"/>
          </p:cNvSpPr>
          <p:nvPr/>
        </p:nvSpPr>
        <p:spPr bwMode="auto">
          <a:xfrm>
            <a:off x="7967663" y="4402138"/>
            <a:ext cx="0" cy="360362"/>
          </a:xfrm>
          <a:prstGeom prst="line">
            <a:avLst/>
          </a:prstGeom>
          <a:noFill/>
          <a:ln w="9525">
            <a:solidFill>
              <a:schemeClr val="tx1"/>
            </a:solidFill>
            <a:round/>
            <a:headEnd/>
            <a:tailEnd/>
          </a:ln>
        </p:spPr>
        <p:txBody>
          <a:bodyPr/>
          <a:lstStyle/>
          <a:p>
            <a:endParaRPr lang="tr-TR"/>
          </a:p>
        </p:txBody>
      </p:sp>
      <p:sp>
        <p:nvSpPr>
          <p:cNvPr id="18448" name="2 İçerik Yer Tutucusu"/>
          <p:cNvSpPr>
            <a:spLocks/>
          </p:cNvSpPr>
          <p:nvPr/>
        </p:nvSpPr>
        <p:spPr bwMode="auto">
          <a:xfrm>
            <a:off x="2423592" y="1556792"/>
            <a:ext cx="3814762" cy="582612"/>
          </a:xfrm>
          <a:prstGeom prst="rect">
            <a:avLst/>
          </a:prstGeom>
          <a:noFill/>
          <a:ln w="9525">
            <a:noFill/>
            <a:miter lim="800000"/>
            <a:headEnd/>
            <a:tailEnd/>
          </a:ln>
        </p:spPr>
        <p:txBody>
          <a:bodyPr/>
          <a:lstStyle/>
          <a:p>
            <a:pPr marL="411163" indent="-342900">
              <a:spcBef>
                <a:spcPts val="700"/>
              </a:spcBef>
              <a:buClr>
                <a:schemeClr val="tx2"/>
              </a:buClr>
              <a:buSzPct val="95000"/>
              <a:buFont typeface="Wingdings" pitchFamily="2" charset="2"/>
              <a:buChar char=""/>
            </a:pPr>
            <a:r>
              <a:rPr lang="tr-TR" sz="3000" dirty="0"/>
              <a:t>Data (veri) türleri:</a:t>
            </a:r>
            <a:r>
              <a:rPr lang="tr-TR" sz="3000" dirty="0">
                <a:latin typeface="Corbel" pitchFamily="34" charset="0"/>
              </a:rPr>
              <a:t> </a:t>
            </a:r>
          </a:p>
        </p:txBody>
      </p:sp>
    </p:spTree>
    <p:extLst>
      <p:ext uri="{BB962C8B-B14F-4D97-AF65-F5344CB8AC3E}">
        <p14:creationId xmlns:p14="http://schemas.microsoft.com/office/powerpoint/2010/main" val="40753082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8"/>
          <p:cNvSpPr>
            <a:spLocks noChangeArrowheads="1"/>
          </p:cNvSpPr>
          <p:nvPr/>
        </p:nvSpPr>
        <p:spPr bwMode="auto">
          <a:xfrm>
            <a:off x="1524001" y="-184666"/>
            <a:ext cx="184731" cy="369332"/>
          </a:xfrm>
          <a:prstGeom prst="rect">
            <a:avLst/>
          </a:prstGeom>
          <a:noFill/>
          <a:ln w="9525">
            <a:noFill/>
            <a:miter lim="800000"/>
            <a:headEnd/>
            <a:tailEnd/>
          </a:ln>
        </p:spPr>
        <p:txBody>
          <a:bodyPr wrap="none" anchor="ctr">
            <a:spAutoFit/>
          </a:bodyPr>
          <a:lstStyle/>
          <a:p>
            <a:endParaRPr lang="tr-TR">
              <a:latin typeface="Corbel" pitchFamily="34" charset="0"/>
            </a:endParaRPr>
          </a:p>
        </p:txBody>
      </p:sp>
      <p:graphicFrame>
        <p:nvGraphicFramePr>
          <p:cNvPr id="6" name="5 Diyagram"/>
          <p:cNvGraphicFramePr/>
          <p:nvPr>
            <p:extLst/>
          </p:nvPr>
        </p:nvGraphicFramePr>
        <p:xfrm>
          <a:off x="1594857" y="490535"/>
          <a:ext cx="8858280" cy="37465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3 Slayt Numarası Yer Tutucusu"/>
          <p:cNvSpPr>
            <a:spLocks noGrp="1"/>
          </p:cNvSpPr>
          <p:nvPr>
            <p:ph type="sldNum" sz="quarter" idx="12"/>
          </p:nvPr>
        </p:nvSpPr>
        <p:spPr/>
        <p:txBody>
          <a:bodyPr>
            <a:normAutofit/>
          </a:bodyPr>
          <a:lstStyle/>
          <a:p>
            <a:fld id="{8AE44F91-FB67-4AEB-BCB9-1D0429AB955F}" type="slidenum">
              <a:rPr lang="tr-TR" smtClean="0"/>
              <a:pPr/>
              <a:t>3</a:t>
            </a:fld>
            <a:endParaRPr lang="tr-TR"/>
          </a:p>
        </p:txBody>
      </p:sp>
      <p:sp>
        <p:nvSpPr>
          <p:cNvPr id="2" name="Dikdörtgen 1"/>
          <p:cNvSpPr/>
          <p:nvPr/>
        </p:nvSpPr>
        <p:spPr>
          <a:xfrm>
            <a:off x="2495600" y="4602025"/>
            <a:ext cx="7056794" cy="1754326"/>
          </a:xfrm>
          <a:prstGeom prst="rect">
            <a:avLst/>
          </a:prstGeom>
        </p:spPr>
        <p:txBody>
          <a:bodyPr wrap="square">
            <a:spAutoFit/>
          </a:bodyPr>
          <a:lstStyle/>
          <a:p>
            <a:r>
              <a:rPr lang="tr-TR" dirty="0">
                <a:latin typeface="Times New Roman" panose="02020603050405020304" pitchFamily="18" charset="0"/>
                <a:cs typeface="Times New Roman" panose="02020603050405020304" pitchFamily="18" charset="0"/>
              </a:rPr>
              <a:t>Nicel Değişken, değişik derecelerde az veya çok değerler alabilen değişkendir; yaş, boy uzunluğu, öğrenci sayısı, hava sıcaklığı vb.</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Nitel Değişken, gözlemden gözleme kalite ve çeşit yönünden farklılık gösteren değişkendir; kadın — erkek, evli — bekar, göz rengi, işçi — memur vb.</a:t>
            </a:r>
          </a:p>
        </p:txBody>
      </p:sp>
    </p:spTree>
    <p:extLst>
      <p:ext uri="{BB962C8B-B14F-4D97-AF65-F5344CB8AC3E}">
        <p14:creationId xmlns:p14="http://schemas.microsoft.com/office/powerpoint/2010/main" val="38873778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8"/>
          <p:cNvSpPr>
            <a:spLocks noChangeArrowheads="1"/>
          </p:cNvSpPr>
          <p:nvPr/>
        </p:nvSpPr>
        <p:spPr bwMode="auto">
          <a:xfrm>
            <a:off x="1524001" y="-184666"/>
            <a:ext cx="184731" cy="369332"/>
          </a:xfrm>
          <a:prstGeom prst="rect">
            <a:avLst/>
          </a:prstGeom>
          <a:noFill/>
          <a:ln w="9525">
            <a:noFill/>
            <a:miter lim="800000"/>
            <a:headEnd/>
            <a:tailEnd/>
          </a:ln>
        </p:spPr>
        <p:txBody>
          <a:bodyPr wrap="none" anchor="ctr">
            <a:spAutoFit/>
          </a:bodyPr>
          <a:lstStyle/>
          <a:p>
            <a:endParaRPr lang="tr-TR">
              <a:latin typeface="Corbel" pitchFamily="34" charset="0"/>
            </a:endParaRPr>
          </a:p>
        </p:txBody>
      </p:sp>
      <p:graphicFrame>
        <p:nvGraphicFramePr>
          <p:cNvPr id="6" name="5 Diyagram"/>
          <p:cNvGraphicFramePr/>
          <p:nvPr>
            <p:extLst/>
          </p:nvPr>
        </p:nvGraphicFramePr>
        <p:xfrm>
          <a:off x="1845604" y="260648"/>
          <a:ext cx="8858280" cy="37465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3 Slayt Numarası Yer Tutucusu"/>
          <p:cNvSpPr>
            <a:spLocks noGrp="1"/>
          </p:cNvSpPr>
          <p:nvPr>
            <p:ph type="sldNum" sz="quarter" idx="12"/>
          </p:nvPr>
        </p:nvSpPr>
        <p:spPr/>
        <p:txBody>
          <a:bodyPr>
            <a:normAutofit/>
          </a:bodyPr>
          <a:lstStyle/>
          <a:p>
            <a:fld id="{8AE44F91-FB67-4AEB-BCB9-1D0429AB955F}" type="slidenum">
              <a:rPr lang="tr-TR" smtClean="0"/>
              <a:pPr/>
              <a:t>4</a:t>
            </a:fld>
            <a:endParaRPr lang="tr-TR"/>
          </a:p>
        </p:txBody>
      </p:sp>
      <p:sp>
        <p:nvSpPr>
          <p:cNvPr id="5" name="Dikdörtgen 4"/>
          <p:cNvSpPr/>
          <p:nvPr/>
        </p:nvSpPr>
        <p:spPr>
          <a:xfrm>
            <a:off x="1724812" y="3789041"/>
            <a:ext cx="8742376" cy="3693319"/>
          </a:xfrm>
          <a:prstGeom prst="rect">
            <a:avLst/>
          </a:prstGeom>
        </p:spPr>
        <p:txBody>
          <a:bodyPr wrap="square">
            <a:spAutoFit/>
          </a:bodyPr>
          <a:lstStyle/>
          <a:p>
            <a:r>
              <a:rPr lang="tr-TR" dirty="0">
                <a:latin typeface="Times New Roman" panose="02020603050405020304" pitchFamily="18" charset="0"/>
                <a:cs typeface="Times New Roman" panose="02020603050405020304" pitchFamily="18" charset="0"/>
              </a:rPr>
              <a:t>Süreksiz </a:t>
            </a:r>
            <a:r>
              <a:rPr lang="tr-TR" dirty="0">
                <a:latin typeface="Times New Roman" panose="02020603050405020304" pitchFamily="18" charset="0"/>
                <a:cs typeface="Times New Roman" panose="02020603050405020304" pitchFamily="18" charset="0"/>
              </a:rPr>
              <a:t>ve Sürekli </a:t>
            </a:r>
            <a:r>
              <a:rPr lang="tr-TR" dirty="0">
                <a:latin typeface="Times New Roman" panose="02020603050405020304" pitchFamily="18" charset="0"/>
                <a:cs typeface="Times New Roman" panose="02020603050405020304" pitchFamily="18" charset="0"/>
              </a:rPr>
              <a:t>Değişken</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SÜREKSİZ DEĞİŞKEN: özel nümerik değerleri olan, orta değerleri olmayan değişkendir</a:t>
            </a:r>
            <a:r>
              <a:rPr lang="tr-TR"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Süreksiz değişken, tür yönünden değişiklik gösteren değişkendir. Buna göre bir nesne, birim veya birey, cinsiyet ve medeni durum gibi bir özelliğe sahiptir ya da değildir. Bu özelliklerden birinin diğerine göre daha az veya fazla İması olası değildir. Nitel değişkenlerin hemen hepsi süreksiz değişkenlerdir. </a:t>
            </a:r>
            <a:r>
              <a:rPr lang="tr-TR" dirty="0">
                <a:latin typeface="Times New Roman" panose="02020603050405020304" pitchFamily="18" charset="0"/>
                <a:cs typeface="Times New Roman" panose="02020603050405020304" pitchFamily="18" charset="0"/>
              </a:rPr>
              <a:t>Hane </a:t>
            </a:r>
            <a:r>
              <a:rPr lang="tr-TR" dirty="0">
                <a:latin typeface="Times New Roman" panose="02020603050405020304" pitchFamily="18" charset="0"/>
                <a:cs typeface="Times New Roman" panose="02020603050405020304" pitchFamily="18" charset="0"/>
              </a:rPr>
              <a:t>halkı sayısı, çocuk sayısı</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SÜREKLİ </a:t>
            </a:r>
            <a:r>
              <a:rPr lang="tr-TR" dirty="0">
                <a:latin typeface="Times New Roman" panose="02020603050405020304" pitchFamily="18" charset="0"/>
                <a:cs typeface="Times New Roman" panose="02020603050405020304" pitchFamily="18" charset="0"/>
              </a:rPr>
              <a:t>DEĞİŞKEN: Prensipte sonsuzdur, ölçüm özelliğine bağlı olarak </a:t>
            </a:r>
            <a:r>
              <a:rPr lang="tr-TR" dirty="0" err="1">
                <a:latin typeface="Times New Roman" panose="02020603050405020304" pitchFamily="18" charset="0"/>
                <a:cs typeface="Times New Roman" panose="02020603050405020304" pitchFamily="18" charset="0"/>
              </a:rPr>
              <a:t>aralıklandırmak</a:t>
            </a:r>
            <a:r>
              <a:rPr lang="tr-TR" dirty="0">
                <a:latin typeface="Times New Roman" panose="02020603050405020304" pitchFamily="18" charset="0"/>
                <a:cs typeface="Times New Roman" panose="02020603050405020304" pitchFamily="18" charset="0"/>
              </a:rPr>
              <a:t> mümkündür. Sürekli değişken, iki ayrı ölçüm arası kuramsal olarak sonsuz parçaya bölünebilen uzunluk, ağırlık, zaman, para vb. değişkenlerdir.</a:t>
            </a:r>
          </a:p>
          <a:p>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28867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fld id="{8AE44F91-FB67-4AEB-BCB9-1D0429AB955F}" type="slidenum">
              <a:rPr lang="tr-TR" smtClean="0"/>
              <a:pPr/>
              <a:t>5</a:t>
            </a:fld>
            <a:endParaRPr lang="tr-TR"/>
          </a:p>
        </p:txBody>
      </p:sp>
      <p:sp>
        <p:nvSpPr>
          <p:cNvPr id="3" name="Dikdörtgen 2"/>
          <p:cNvSpPr/>
          <p:nvPr/>
        </p:nvSpPr>
        <p:spPr>
          <a:xfrm>
            <a:off x="2207568" y="643248"/>
            <a:ext cx="7632848" cy="5909310"/>
          </a:xfrm>
          <a:prstGeom prst="rect">
            <a:avLst/>
          </a:prstGeom>
        </p:spPr>
        <p:txBody>
          <a:bodyPr wrap="square">
            <a:spAutoFit/>
          </a:bodyPr>
          <a:lstStyle/>
          <a:p>
            <a:r>
              <a:rPr lang="tr-TR" dirty="0">
                <a:latin typeface="Times New Roman" panose="02020603050405020304" pitchFamily="18" charset="0"/>
                <a:cs typeface="Times New Roman" panose="02020603050405020304" pitchFamily="18" charset="0"/>
              </a:rPr>
              <a:t>Bağımsız değişken Bağımlı Değişken ve Kontrol </a:t>
            </a:r>
            <a:r>
              <a:rPr lang="tr-TR" dirty="0">
                <a:latin typeface="Times New Roman" panose="02020603050405020304" pitchFamily="18" charset="0"/>
                <a:cs typeface="Times New Roman" panose="02020603050405020304" pitchFamily="18" charset="0"/>
              </a:rPr>
              <a:t>değişkeni</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BAĞIMSIZ DEĞİŞKEN: değeri rasgele oluşan, başka değişkenlerin değişimi üzerinde etkili olan değişken</a:t>
            </a:r>
          </a:p>
          <a:p>
            <a:r>
              <a:rPr lang="tr-TR" dirty="0">
                <a:latin typeface="Times New Roman" panose="02020603050405020304" pitchFamily="18" charset="0"/>
                <a:cs typeface="Times New Roman" panose="02020603050405020304" pitchFamily="18" charset="0"/>
              </a:rPr>
              <a:t>Bağımsız </a:t>
            </a:r>
            <a:r>
              <a:rPr lang="tr-TR" dirty="0">
                <a:latin typeface="Times New Roman" panose="02020603050405020304" pitchFamily="18" charset="0"/>
                <a:cs typeface="Times New Roman" panose="02020603050405020304" pitchFamily="18" charset="0"/>
              </a:rPr>
              <a:t>değişken, uyarıcı değişkendir, bir olayın nedeni olarak kabul edilen değişkendir</a:t>
            </a:r>
            <a:r>
              <a:rPr lang="tr-TR" dirty="0">
                <a:latin typeface="Times New Roman" panose="02020603050405020304" pitchFamily="18" charset="0"/>
                <a:cs typeface="Times New Roman" panose="02020603050405020304" pitchFamily="18" charset="0"/>
              </a:rPr>
              <a:t>.</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BAĞIMLI DEĞİŞKEN: değeri başka değişkenlerce belirlenen, dışsal faktörlerden etkilenerek değer alan değişkendir</a:t>
            </a:r>
          </a:p>
          <a:p>
            <a:r>
              <a:rPr lang="tr-TR" dirty="0">
                <a:latin typeface="Times New Roman" panose="02020603050405020304" pitchFamily="18" charset="0"/>
                <a:cs typeface="Times New Roman" panose="02020603050405020304" pitchFamily="18" charset="0"/>
              </a:rPr>
              <a:t>Bağımlı </a:t>
            </a:r>
            <a:r>
              <a:rPr lang="tr-TR" dirty="0">
                <a:latin typeface="Times New Roman" panose="02020603050405020304" pitchFamily="18" charset="0"/>
                <a:cs typeface="Times New Roman" panose="02020603050405020304" pitchFamily="18" charset="0"/>
              </a:rPr>
              <a:t>değişken, uyarılan değişkendir, sonuç olan değişkendir. İstatistikte her denemede bağımlı, bağımsız ve kontrol değişkenlerinden oluşan bir deneme düzeni vardır</a:t>
            </a:r>
            <a:r>
              <a:rPr lang="tr-TR" dirty="0">
                <a:latin typeface="Times New Roman" panose="02020603050405020304" pitchFamily="18" charset="0"/>
                <a:cs typeface="Times New Roman" panose="02020603050405020304" pitchFamily="18" charset="0"/>
              </a:rPr>
              <a:t>.</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DENEY GRUBU: Bağımsız değişkenin üzerinde uygulandığı alıcı grup</a:t>
            </a:r>
            <a:r>
              <a:rPr lang="tr-TR" dirty="0">
                <a:latin typeface="Times New Roman" panose="02020603050405020304" pitchFamily="18" charset="0"/>
                <a:cs typeface="Times New Roman" panose="02020603050405020304" pitchFamily="18" charset="0"/>
              </a:rPr>
              <a:t>.</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KONTROL GRUBU: Bağımsız değişkenin üzerinde uygulanmadığı grup.</a:t>
            </a:r>
          </a:p>
          <a:p>
            <a:r>
              <a:rPr lang="tr-TR" dirty="0">
                <a:latin typeface="Times New Roman" panose="02020603050405020304" pitchFamily="18" charset="0"/>
                <a:cs typeface="Times New Roman" panose="02020603050405020304" pitchFamily="18" charset="0"/>
              </a:rPr>
              <a:t>Kontrol </a:t>
            </a:r>
            <a:r>
              <a:rPr lang="tr-TR" dirty="0">
                <a:latin typeface="Times New Roman" panose="02020603050405020304" pitchFamily="18" charset="0"/>
                <a:cs typeface="Times New Roman" panose="02020603050405020304" pitchFamily="18" charset="0"/>
              </a:rPr>
              <a:t>değişkeni, bağımlı değişkeni etkileme olasılığı olan diğer değişkenlerdir.</a:t>
            </a:r>
          </a:p>
          <a:p>
            <a:r>
              <a:rPr lang="tr-TR" dirty="0">
                <a:latin typeface="Times New Roman" panose="02020603050405020304" pitchFamily="18" charset="0"/>
                <a:cs typeface="Times New Roman" panose="02020603050405020304" pitchFamily="18" charset="0"/>
              </a:rPr>
              <a:t>Reklamların satışlar üzerindeki etkilerinin ölçülmeye çalışıldığı bir deneyde, reklamlar bağımsız değişken, satışlar bağımlı değişken, reklam dışında satışlara etki etme olasılığı olan satış gücü çabaları, halkla ilişkiler, dağıtım çabaları vb. değişkenlerin her biri ise, kontrol değişkenidir. </a:t>
            </a:r>
          </a:p>
        </p:txBody>
      </p:sp>
    </p:spTree>
    <p:extLst>
      <p:ext uri="{BB962C8B-B14F-4D97-AF65-F5344CB8AC3E}">
        <p14:creationId xmlns:p14="http://schemas.microsoft.com/office/powerpoint/2010/main" val="21854685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a:spLocks noGrp="1"/>
          </p:cNvSpPr>
          <p:nvPr>
            <p:ph type="title"/>
          </p:nvPr>
        </p:nvSpPr>
        <p:spPr/>
        <p:txBody>
          <a:bodyPr/>
          <a:lstStyle/>
          <a:p>
            <a:pPr>
              <a:defRPr/>
            </a:pPr>
            <a:r>
              <a:rPr lang="tr-TR" dirty="0" smtClean="0">
                <a:solidFill>
                  <a:schemeClr val="tx2">
                    <a:satMod val="200000"/>
                  </a:schemeClr>
                </a:solidFill>
                <a:latin typeface="Constantia" panose="02030602050306030303" pitchFamily="18" charset="0"/>
                <a:cs typeface="Times New Roman" panose="02020603050405020304" pitchFamily="18" charset="0"/>
              </a:rPr>
              <a:t>TEMEL TANIMLAR</a:t>
            </a:r>
            <a:endParaRPr lang="tr-TR" dirty="0">
              <a:solidFill>
                <a:schemeClr val="tx2">
                  <a:satMod val="200000"/>
                </a:schemeClr>
              </a:solidFill>
              <a:latin typeface="Constantia" panose="02030602050306030303" pitchFamily="18" charset="0"/>
              <a:cs typeface="Times New Roman" panose="02020603050405020304" pitchFamily="18" charset="0"/>
            </a:endParaRPr>
          </a:p>
        </p:txBody>
      </p:sp>
      <p:sp>
        <p:nvSpPr>
          <p:cNvPr id="18434" name="2 İçerik Yer Tutucusu"/>
          <p:cNvSpPr>
            <a:spLocks noGrp="1"/>
          </p:cNvSpPr>
          <p:nvPr>
            <p:ph idx="1"/>
          </p:nvPr>
        </p:nvSpPr>
        <p:spPr>
          <a:xfrm>
            <a:off x="2158624" y="1553893"/>
            <a:ext cx="7772400" cy="4927600"/>
          </a:xfrm>
        </p:spPr>
        <p:txBody>
          <a:bodyPr>
            <a:normAutofit lnSpcReduction="10000"/>
          </a:bodyPr>
          <a:lstStyle/>
          <a:p>
            <a:r>
              <a:rPr lang="tr-TR" sz="1800" dirty="0">
                <a:latin typeface="Constantia" panose="02030602050306030303" pitchFamily="18" charset="0"/>
                <a:cs typeface="Times New Roman" panose="02020603050405020304" pitchFamily="18" charset="0"/>
              </a:rPr>
              <a:t>VERİ: toplanan materyal </a:t>
            </a:r>
          </a:p>
          <a:p>
            <a:pPr lvl="1"/>
            <a:r>
              <a:rPr lang="tr-TR" dirty="0" smtClean="0">
                <a:latin typeface="Constantia" panose="02030602050306030303" pitchFamily="18" charset="0"/>
                <a:cs typeface="Times New Roman" panose="02020603050405020304" pitchFamily="18" charset="0"/>
              </a:rPr>
              <a:t>Ölçüm, bilgi, belge, madde vb.</a:t>
            </a:r>
          </a:p>
          <a:p>
            <a:pPr lvl="1"/>
            <a:endParaRPr lang="tr-TR" dirty="0" smtClean="0">
              <a:latin typeface="Constantia" panose="02030602050306030303" pitchFamily="18" charset="0"/>
              <a:cs typeface="Times New Roman" panose="02020603050405020304" pitchFamily="18" charset="0"/>
            </a:endParaRPr>
          </a:p>
          <a:p>
            <a:r>
              <a:rPr lang="tr-TR" sz="1800" dirty="0">
                <a:latin typeface="Constantia" panose="02030602050306030303" pitchFamily="18" charset="0"/>
                <a:cs typeface="Times New Roman" panose="02020603050405020304" pitchFamily="18" charset="0"/>
              </a:rPr>
              <a:t>SABİT: örneklem içinde değişmeyen gözlemlerdir.</a:t>
            </a:r>
          </a:p>
          <a:p>
            <a:endParaRPr lang="tr-TR" sz="1800" dirty="0">
              <a:latin typeface="Constantia" panose="02030602050306030303" pitchFamily="18" charset="0"/>
              <a:cs typeface="Times New Roman" panose="02020603050405020304" pitchFamily="18" charset="0"/>
            </a:endParaRPr>
          </a:p>
          <a:p>
            <a:r>
              <a:rPr lang="tr-TR" sz="1800" dirty="0">
                <a:latin typeface="Constantia" panose="02030602050306030303" pitchFamily="18" charset="0"/>
                <a:cs typeface="Times New Roman" panose="02020603050405020304" pitchFamily="18" charset="0"/>
              </a:rPr>
              <a:t>KALİTATİF/QUALİTATİVE  DEĞİŞKEN: Örnekleri kalite, özellik ya da cinslerine göre sınıflandırır.</a:t>
            </a:r>
          </a:p>
          <a:p>
            <a:pPr lvl="1"/>
            <a:r>
              <a:rPr lang="tr-TR" dirty="0">
                <a:latin typeface="Constantia" panose="02030602050306030303" pitchFamily="18" charset="0"/>
                <a:cs typeface="Times New Roman" panose="02020603050405020304" pitchFamily="18" charset="0"/>
              </a:rPr>
              <a:t>Kan grubu, etnik grup </a:t>
            </a:r>
            <a:endParaRPr lang="tr-TR" dirty="0" smtClean="0">
              <a:latin typeface="Constantia" panose="02030602050306030303" pitchFamily="18" charset="0"/>
              <a:cs typeface="Times New Roman" panose="02020603050405020304" pitchFamily="18" charset="0"/>
            </a:endParaRPr>
          </a:p>
          <a:p>
            <a:pPr lvl="1"/>
            <a:endParaRPr lang="tr-TR" dirty="0">
              <a:latin typeface="Constantia" panose="02030602050306030303" pitchFamily="18" charset="0"/>
              <a:cs typeface="Times New Roman" panose="02020603050405020304" pitchFamily="18" charset="0"/>
            </a:endParaRPr>
          </a:p>
          <a:p>
            <a:r>
              <a:rPr lang="tr-TR" sz="1800" dirty="0">
                <a:latin typeface="Constantia" panose="02030602050306030303" pitchFamily="18" charset="0"/>
                <a:cs typeface="Times New Roman" panose="02020603050405020304" pitchFamily="18" charset="0"/>
              </a:rPr>
              <a:t>KANTİTATİF/QUANTİTATİVE (Numerik) DEĞİŞKEN: Örnekleri ölçüm ya da sayılarına göre sınıflandırır. </a:t>
            </a:r>
          </a:p>
          <a:p>
            <a:pPr lvl="1"/>
            <a:r>
              <a:rPr lang="tr-TR" dirty="0">
                <a:latin typeface="Constantia" panose="02030602050306030303" pitchFamily="18" charset="0"/>
                <a:cs typeface="Times New Roman" panose="02020603050405020304" pitchFamily="18" charset="0"/>
              </a:rPr>
              <a:t>Boy, </a:t>
            </a:r>
            <a:r>
              <a:rPr lang="tr-TR" dirty="0" smtClean="0">
                <a:latin typeface="Constantia" panose="02030602050306030303" pitchFamily="18" charset="0"/>
                <a:cs typeface="Times New Roman" panose="02020603050405020304" pitchFamily="18" charset="0"/>
              </a:rPr>
              <a:t>ağırlık</a:t>
            </a:r>
          </a:p>
          <a:p>
            <a:pPr lvl="1"/>
            <a:endParaRPr lang="tr-TR" dirty="0">
              <a:latin typeface="Constantia" panose="02030602050306030303" pitchFamily="18" charset="0"/>
              <a:cs typeface="Times New Roman" panose="02020603050405020304" pitchFamily="18" charset="0"/>
            </a:endParaRPr>
          </a:p>
          <a:p>
            <a:r>
              <a:rPr lang="tr-TR" sz="1800" dirty="0">
                <a:latin typeface="Constantia" panose="02030602050306030303" pitchFamily="18" charset="0"/>
                <a:cs typeface="Times New Roman" panose="02020603050405020304" pitchFamily="18" charset="0"/>
              </a:rPr>
              <a:t>SIRALI VERİ: hiyerarşi söz konusudur. Belirli bir aralık ölçüsü ile </a:t>
            </a:r>
            <a:r>
              <a:rPr lang="tr-TR" sz="1800" dirty="0" err="1">
                <a:latin typeface="Constantia" panose="02030602050306030303" pitchFamily="18" charset="0"/>
                <a:cs typeface="Times New Roman" panose="02020603050405020304" pitchFamily="18" charset="0"/>
              </a:rPr>
              <a:t>sıralandırılır</a:t>
            </a:r>
            <a:r>
              <a:rPr lang="tr-TR" sz="1800" dirty="0">
                <a:latin typeface="Constantia" panose="02030602050306030303" pitchFamily="18" charset="0"/>
                <a:cs typeface="Times New Roman" panose="02020603050405020304" pitchFamily="18" charset="0"/>
              </a:rPr>
              <a:t>.</a:t>
            </a:r>
          </a:p>
          <a:p>
            <a:endParaRPr lang="tr-TR" sz="1800" dirty="0">
              <a:latin typeface="Constantia" panose="02030602050306030303" pitchFamily="18" charset="0"/>
              <a:cs typeface="Times New Roman" panose="02020603050405020304" pitchFamily="18" charset="0"/>
            </a:endParaRPr>
          </a:p>
        </p:txBody>
      </p:sp>
      <p:sp>
        <p:nvSpPr>
          <p:cNvPr id="5" name="4 Slayt Numarası Yer Tutucusu"/>
          <p:cNvSpPr>
            <a:spLocks noGrp="1"/>
          </p:cNvSpPr>
          <p:nvPr>
            <p:ph type="sldNum" sz="quarter" idx="12"/>
          </p:nvPr>
        </p:nvSpPr>
        <p:spPr/>
        <p:txBody>
          <a:bodyPr>
            <a:normAutofit/>
          </a:bodyPr>
          <a:lstStyle/>
          <a:p>
            <a:fld id="{8AE44F91-FB67-4AEB-BCB9-1D0429AB955F}" type="slidenum">
              <a:rPr lang="tr-TR" smtClean="0"/>
              <a:pPr/>
              <a:t>6</a:t>
            </a:fld>
            <a:endParaRPr lang="tr-TR"/>
          </a:p>
        </p:txBody>
      </p:sp>
    </p:spTree>
    <p:extLst>
      <p:ext uri="{BB962C8B-B14F-4D97-AF65-F5344CB8AC3E}">
        <p14:creationId xmlns:p14="http://schemas.microsoft.com/office/powerpoint/2010/main" val="14438767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fld id="{8AE44F91-FB67-4AEB-BCB9-1D0429AB955F}" type="slidenum">
              <a:rPr lang="tr-TR" smtClean="0"/>
              <a:pPr/>
              <a:t>7</a:t>
            </a:fld>
            <a:endParaRPr lang="tr-TR"/>
          </a:p>
        </p:txBody>
      </p:sp>
      <p:sp>
        <p:nvSpPr>
          <p:cNvPr id="3" name="Dikdörtgen 2"/>
          <p:cNvSpPr/>
          <p:nvPr/>
        </p:nvSpPr>
        <p:spPr>
          <a:xfrm>
            <a:off x="2207568" y="1052736"/>
            <a:ext cx="7831782" cy="5355312"/>
          </a:xfrm>
          <a:prstGeom prst="rect">
            <a:avLst/>
          </a:prstGeom>
        </p:spPr>
        <p:txBody>
          <a:bodyPr wrap="square">
            <a:spAutoFit/>
          </a:bodyPr>
          <a:lstStyle/>
          <a:p>
            <a:r>
              <a:rPr lang="tr-TR" dirty="0">
                <a:latin typeface="Times New Roman" panose="02020603050405020304" pitchFamily="18" charset="0"/>
                <a:cs typeface="Times New Roman" panose="02020603050405020304" pitchFamily="18" charset="0"/>
              </a:rPr>
              <a:t>ÖLÇME VE ÖLÇEKLER</a:t>
            </a:r>
          </a:p>
          <a:p>
            <a:r>
              <a:rPr lang="tr-TR" dirty="0">
                <a:latin typeface="Times New Roman" panose="02020603050405020304" pitchFamily="18" charset="0"/>
                <a:cs typeface="Times New Roman" panose="02020603050405020304" pitchFamily="18" charset="0"/>
              </a:rPr>
              <a:t>Ölçme, birimlere veya bireylere, belirli bir özelliğe sahip oluş derecelerini belirtmek için, belirli kurallara bağlı kalarak simgesel değerler verme işlemidir</a:t>
            </a:r>
            <a:r>
              <a:rPr lang="tr-TR" dirty="0">
                <a:latin typeface="Times New Roman" panose="02020603050405020304" pitchFamily="18" charset="0"/>
                <a:cs typeface="Times New Roman" panose="02020603050405020304" pitchFamily="18" charset="0"/>
              </a:rPr>
              <a:t>.</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Ölçek, bireylerin veya birimlerin belirli bir özelliğe sahip oluş derecelerini belirlerken, yani ölçme işlemini yaparken kullanılan ölçü birimidir</a:t>
            </a:r>
            <a:r>
              <a:rPr lang="tr-TR" dirty="0">
                <a:latin typeface="Times New Roman" panose="02020603050405020304" pitchFamily="18" charset="0"/>
                <a:cs typeface="Times New Roman" panose="02020603050405020304" pitchFamily="18" charset="0"/>
              </a:rPr>
              <a:t>.</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Ölçekler; (l) </a:t>
            </a:r>
            <a:r>
              <a:rPr lang="tr-TR" dirty="0" err="1">
                <a:latin typeface="Times New Roman" panose="02020603050405020304" pitchFamily="18" charset="0"/>
                <a:cs typeface="Times New Roman" panose="02020603050405020304" pitchFamily="18" charset="0"/>
              </a:rPr>
              <a:t>İsimsel</a:t>
            </a:r>
            <a:r>
              <a:rPr lang="tr-TR" dirty="0">
                <a:latin typeface="Times New Roman" panose="02020603050405020304" pitchFamily="18" charset="0"/>
                <a:cs typeface="Times New Roman" panose="02020603050405020304" pitchFamily="18" charset="0"/>
              </a:rPr>
              <a:t> ölçek, (2) Sıralı ölçek, (3) Eşit aralıklı ölçek, (4) Oranlı ölçektir</a:t>
            </a:r>
            <a:r>
              <a:rPr lang="tr-TR" dirty="0">
                <a:latin typeface="Times New Roman" panose="02020603050405020304" pitchFamily="18" charset="0"/>
                <a:cs typeface="Times New Roman" panose="02020603050405020304" pitchFamily="18" charset="0"/>
              </a:rPr>
              <a:t>.</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İstatistiksel değişkenleri ölçerken, her ölçüme uygun ölçeği belirlemek, çok büyük bir öneme sahiptir. Bunun yapılabilmesi için, değişkenlerin özelliklerinin çok iyi bilinmesi, hangi konumda hangi ölçeğin uygun olacağının belirlenmesi gerekmektedir. Eğer bu yapılmazsa, araştırma için yararlı bilgiler toplanamaz veya değişkenler hakkında güvenilir tahminlerde bulunulamaz.</a:t>
            </a:r>
          </a:p>
          <a:p>
            <a:r>
              <a:rPr lang="tr-TR" dirty="0">
                <a:latin typeface="Times New Roman" panose="02020603050405020304" pitchFamily="18" charset="0"/>
                <a:cs typeface="Times New Roman" panose="02020603050405020304" pitchFamily="18" charset="0"/>
              </a:rPr>
              <a:t>En düşük ölçüm düzeyine sahip ölçek </a:t>
            </a:r>
            <a:r>
              <a:rPr lang="tr-TR" dirty="0" err="1">
                <a:latin typeface="Times New Roman" panose="02020603050405020304" pitchFamily="18" charset="0"/>
                <a:cs typeface="Times New Roman" panose="02020603050405020304" pitchFamily="18" charset="0"/>
              </a:rPr>
              <a:t>isimsel</a:t>
            </a:r>
            <a:r>
              <a:rPr lang="tr-TR" dirty="0">
                <a:latin typeface="Times New Roman" panose="02020603050405020304" pitchFamily="18" charset="0"/>
                <a:cs typeface="Times New Roman" panose="02020603050405020304" pitchFamily="18" charset="0"/>
              </a:rPr>
              <a:t> ölçektir. Çünkü bu ölçek matematiksel işlemlere en az uyan ölçektir. Eşit aralıklı ölçek, </a:t>
            </a:r>
            <a:r>
              <a:rPr lang="tr-TR" dirty="0" err="1">
                <a:latin typeface="Times New Roman" panose="02020603050405020304" pitchFamily="18" charset="0"/>
                <a:cs typeface="Times New Roman" panose="02020603050405020304" pitchFamily="18" charset="0"/>
              </a:rPr>
              <a:t>isimsel</a:t>
            </a:r>
            <a:r>
              <a:rPr lang="tr-TR" dirty="0">
                <a:latin typeface="Times New Roman" panose="02020603050405020304" pitchFamily="18" charset="0"/>
                <a:cs typeface="Times New Roman" panose="02020603050405020304" pitchFamily="18" charset="0"/>
              </a:rPr>
              <a:t> ve </a:t>
            </a:r>
            <a:r>
              <a:rPr lang="tr-TR" dirty="0">
                <a:latin typeface="Times New Roman" panose="02020603050405020304" pitchFamily="18" charset="0"/>
                <a:cs typeface="Times New Roman" panose="02020603050405020304" pitchFamily="18" charset="0"/>
              </a:rPr>
              <a:t>sıralı ölçekten </a:t>
            </a:r>
            <a:r>
              <a:rPr lang="tr-TR" dirty="0" err="1">
                <a:latin typeface="Times New Roman" panose="02020603050405020304" pitchFamily="18" charset="0"/>
                <a:cs typeface="Times New Roman" panose="02020603050405020304" pitchFamily="18" charset="0"/>
              </a:rPr>
              <a:t>hada</a:t>
            </a:r>
            <a:r>
              <a:rPr lang="tr-TR" dirty="0">
                <a:latin typeface="Times New Roman" panose="02020603050405020304" pitchFamily="18" charset="0"/>
                <a:cs typeface="Times New Roman" panose="02020603050405020304" pitchFamily="18" charset="0"/>
              </a:rPr>
              <a:t> yüksek ölçüm düzeyi sağlarken, oranlı ölçek, diğer hepsinden daha büyük bir ölçüm düzeyi sağlar.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21178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1952596" y="571480"/>
          <a:ext cx="8643966" cy="57848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2 Slayt Numarası Yer Tutucusu"/>
          <p:cNvSpPr>
            <a:spLocks noGrp="1"/>
          </p:cNvSpPr>
          <p:nvPr>
            <p:ph type="sldNum" sz="quarter" idx="12"/>
          </p:nvPr>
        </p:nvSpPr>
        <p:spPr/>
        <p:txBody>
          <a:bodyPr>
            <a:normAutofit/>
          </a:bodyPr>
          <a:lstStyle/>
          <a:p>
            <a:fld id="{8AE44F91-FB67-4AEB-BCB9-1D0429AB955F}" type="slidenum">
              <a:rPr lang="tr-TR" smtClean="0"/>
              <a:pPr/>
              <a:t>8</a:t>
            </a:fld>
            <a:endParaRPr lang="tr-TR"/>
          </a:p>
        </p:txBody>
      </p:sp>
    </p:spTree>
    <p:extLst>
      <p:ext uri="{BB962C8B-B14F-4D97-AF65-F5344CB8AC3E}">
        <p14:creationId xmlns:p14="http://schemas.microsoft.com/office/powerpoint/2010/main" val="36301031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fld id="{8AE44F91-FB67-4AEB-BCB9-1D0429AB955F}" type="slidenum">
              <a:rPr lang="tr-TR" smtClean="0"/>
              <a:pPr/>
              <a:t>9</a:t>
            </a:fld>
            <a:endParaRPr lang="tr-TR"/>
          </a:p>
        </p:txBody>
      </p:sp>
      <p:sp>
        <p:nvSpPr>
          <p:cNvPr id="3" name="Dikdörtgen 2"/>
          <p:cNvSpPr/>
          <p:nvPr/>
        </p:nvSpPr>
        <p:spPr>
          <a:xfrm>
            <a:off x="1524000" y="258168"/>
            <a:ext cx="6192688" cy="6463308"/>
          </a:xfrm>
          <a:prstGeom prst="rect">
            <a:avLst/>
          </a:prstGeom>
        </p:spPr>
        <p:txBody>
          <a:bodyPr wrap="square">
            <a:spAutoFit/>
          </a:bodyPr>
          <a:lstStyle/>
          <a:p>
            <a:r>
              <a:rPr lang="tr-TR" dirty="0" err="1">
                <a:latin typeface="Times New Roman" panose="02020603050405020304" pitchFamily="18" charset="0"/>
                <a:cs typeface="Times New Roman" panose="02020603050405020304" pitchFamily="18" charset="0"/>
              </a:rPr>
              <a:t>İsimsel</a:t>
            </a:r>
            <a:r>
              <a:rPr lang="tr-TR"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Ölçek</a:t>
            </a:r>
          </a:p>
          <a:p>
            <a:endParaRPr lang="tr-TR" dirty="0">
              <a:latin typeface="Times New Roman" panose="02020603050405020304" pitchFamily="18" charset="0"/>
              <a:cs typeface="Times New Roman" panose="02020603050405020304" pitchFamily="18" charset="0"/>
            </a:endParaRPr>
          </a:p>
          <a:p>
            <a:r>
              <a:rPr lang="tr-TR" dirty="0" err="1">
                <a:latin typeface="Times New Roman" panose="02020603050405020304" pitchFamily="18" charset="0"/>
                <a:cs typeface="Times New Roman" panose="02020603050405020304" pitchFamily="18" charset="0"/>
              </a:rPr>
              <a:t>İsimsel</a:t>
            </a:r>
            <a:r>
              <a:rPr lang="tr-TR" dirty="0">
                <a:latin typeface="Times New Roman" panose="02020603050405020304" pitchFamily="18" charset="0"/>
                <a:cs typeface="Times New Roman" panose="02020603050405020304" pitchFamily="18" charset="0"/>
              </a:rPr>
              <a:t> ölçek, bir birimin, bireyin veya bir kavramın sadece bir sınıfta olduğunu kabul eden ve her birini sadece bir sınıfta gösteren ölçektir.</a:t>
            </a:r>
          </a:p>
          <a:p>
            <a:r>
              <a:rPr lang="tr-TR" dirty="0" err="1">
                <a:latin typeface="Times New Roman" panose="02020603050405020304" pitchFamily="18" charset="0"/>
                <a:cs typeface="Times New Roman" panose="02020603050405020304" pitchFamily="18" charset="0"/>
              </a:rPr>
              <a:t>İsimsel</a:t>
            </a:r>
            <a:r>
              <a:rPr lang="tr-TR" dirty="0">
                <a:latin typeface="Times New Roman" panose="02020603050405020304" pitchFamily="18" charset="0"/>
                <a:cs typeface="Times New Roman" panose="02020603050405020304" pitchFamily="18" charset="0"/>
              </a:rPr>
              <a:t> ölçekte, değişkenlerin aldığı değerler, </a:t>
            </a:r>
            <a:r>
              <a:rPr lang="tr-TR" dirty="0" err="1">
                <a:latin typeface="Times New Roman" panose="02020603050405020304" pitchFamily="18" charset="0"/>
                <a:cs typeface="Times New Roman" panose="02020603050405020304" pitchFamily="18" charset="0"/>
              </a:rPr>
              <a:t>isimsel</a:t>
            </a:r>
            <a:r>
              <a:rPr lang="tr-TR" dirty="0">
                <a:latin typeface="Times New Roman" panose="02020603050405020304" pitchFamily="18" charset="0"/>
                <a:cs typeface="Times New Roman" panose="02020603050405020304" pitchFamily="18" charset="0"/>
              </a:rPr>
              <a:t> olarak gösterilir. </a:t>
            </a:r>
            <a:r>
              <a:rPr lang="tr-TR" dirty="0">
                <a:latin typeface="Times New Roman" panose="02020603050405020304" pitchFamily="18" charset="0"/>
                <a:cs typeface="Times New Roman" panose="02020603050405020304" pitchFamily="18" charset="0"/>
              </a:rPr>
              <a:t>Değişkenlerin </a:t>
            </a:r>
            <a:r>
              <a:rPr lang="tr-TR" dirty="0">
                <a:latin typeface="Times New Roman" panose="02020603050405020304" pitchFamily="18" charset="0"/>
                <a:cs typeface="Times New Roman" panose="02020603050405020304" pitchFamily="18" charset="0"/>
              </a:rPr>
              <a:t>seçenekleri arasında büyüklük küçüklük ilişkisi yoktur. Yukarıda belirtildiği gibi, matematiksel işlemlere en az uyan ölçektir. Bu değişkenler rakamla gösterilse bile, bunların herhangi bir sayısal değeri yoktur. Herhangi bir veriye verilen sayı, o grubun ismidir. </a:t>
            </a:r>
            <a:r>
              <a:rPr lang="tr-TR" dirty="0" err="1">
                <a:latin typeface="Times New Roman" panose="02020603050405020304" pitchFamily="18" charset="0"/>
                <a:cs typeface="Times New Roman" panose="02020603050405020304" pitchFamily="18" charset="0"/>
              </a:rPr>
              <a:t>Sınıflayıcı</a:t>
            </a:r>
            <a:r>
              <a:rPr lang="tr-TR" dirty="0">
                <a:latin typeface="Times New Roman" panose="02020603050405020304" pitchFamily="18" charset="0"/>
                <a:cs typeface="Times New Roman" panose="02020603050405020304" pitchFamily="18" charset="0"/>
              </a:rPr>
              <a:t> ölçek ve nominal ölçek olarak da adlandırılır</a:t>
            </a:r>
            <a:r>
              <a:rPr lang="tr-TR" dirty="0">
                <a:latin typeface="Times New Roman" panose="02020603050405020304" pitchFamily="18" charset="0"/>
                <a:cs typeface="Times New Roman" panose="02020603050405020304" pitchFamily="18" charset="0"/>
              </a:rPr>
              <a:t>.</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Bu ölçekte bir birim, birey veya ölçü sadece bir sınıfa dahildir. Zengin  fakir, evli bekar, erkek kız, işçi memur, yaz — kış, köy kent gibi değişkenler bu ölçekte kullanılan değişkenlerdir. </a:t>
            </a: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Çizelgedeki </a:t>
            </a:r>
            <a:r>
              <a:rPr lang="tr-TR" dirty="0">
                <a:latin typeface="Times New Roman" panose="02020603050405020304" pitchFamily="18" charset="0"/>
                <a:cs typeface="Times New Roman" panose="02020603050405020304" pitchFamily="18" charset="0"/>
              </a:rPr>
              <a:t>veriler, bir bölgedeki seçmenlerin demografik özelliklere göre sınıflandırılmasını göstermektedir. </a:t>
            </a:r>
            <a:r>
              <a:rPr lang="tr-TR" dirty="0" err="1">
                <a:latin typeface="Times New Roman" panose="02020603050405020304" pitchFamily="18" charset="0"/>
                <a:cs typeface="Times New Roman" panose="02020603050405020304" pitchFamily="18" charset="0"/>
              </a:rPr>
              <a:t>İsimsel</a:t>
            </a:r>
            <a:r>
              <a:rPr lang="tr-TR" dirty="0">
                <a:latin typeface="Times New Roman" panose="02020603050405020304" pitchFamily="18" charset="0"/>
                <a:cs typeface="Times New Roman" panose="02020603050405020304" pitchFamily="18" charset="0"/>
              </a:rPr>
              <a:t> ölçekle elde edilmiş verilerin çözümlenmesinde, genellikle yüzdeler, tepe değeri, </a:t>
            </a:r>
            <a:r>
              <a:rPr lang="tr-TR" dirty="0" err="1">
                <a:latin typeface="Times New Roman" panose="02020603050405020304" pitchFamily="18" charset="0"/>
                <a:cs typeface="Times New Roman" panose="02020603050405020304" pitchFamily="18" charset="0"/>
              </a:rPr>
              <a:t>binom</a:t>
            </a:r>
            <a:r>
              <a:rPr lang="tr-TR" dirty="0">
                <a:latin typeface="Times New Roman" panose="02020603050405020304" pitchFamily="18" charset="0"/>
                <a:cs typeface="Times New Roman" panose="02020603050405020304" pitchFamily="18" charset="0"/>
              </a:rPr>
              <a:t> ve Ki-kare gibi parametrik olmayan sınama teknikleri kullanılır. Bu kavram ve konular ilerleyen bölümlerde ayrıntılı anlatılacaktır.</a:t>
            </a:r>
          </a:p>
        </p:txBody>
      </p:sp>
      <p:graphicFrame>
        <p:nvGraphicFramePr>
          <p:cNvPr id="4" name="Tablo 3"/>
          <p:cNvGraphicFramePr>
            <a:graphicFrameLocks noGrp="1"/>
          </p:cNvGraphicFramePr>
          <p:nvPr>
            <p:extLst/>
          </p:nvPr>
        </p:nvGraphicFramePr>
        <p:xfrm>
          <a:off x="7666670" y="980728"/>
          <a:ext cx="2687960" cy="3876040"/>
        </p:xfrm>
        <a:graphic>
          <a:graphicData uri="http://schemas.openxmlformats.org/drawingml/2006/table">
            <a:tbl>
              <a:tblPr firstRow="1" bandRow="1">
                <a:tableStyleId>{5C22544A-7EE6-4342-B048-85BDC9FD1C3A}</a:tableStyleId>
              </a:tblPr>
              <a:tblGrid>
                <a:gridCol w="1343980"/>
                <a:gridCol w="1343980"/>
              </a:tblGrid>
              <a:tr h="370840">
                <a:tc>
                  <a:txBody>
                    <a:bodyPr/>
                    <a:lstStyle/>
                    <a:p>
                      <a:r>
                        <a:rPr lang="tr-TR" dirty="0" smtClean="0"/>
                        <a:t>Demografik özellikler </a:t>
                      </a:r>
                      <a:r>
                        <a:rPr lang="tr-TR" dirty="0" err="1" smtClean="0"/>
                        <a:t>X</a:t>
                      </a:r>
                      <a:r>
                        <a:rPr lang="tr-TR" baseline="-25000" dirty="0" err="1" smtClean="0"/>
                        <a:t>i</a:t>
                      </a:r>
                      <a:endParaRPr lang="tr-TR" dirty="0"/>
                    </a:p>
                  </a:txBody>
                  <a:tcPr/>
                </a:tc>
                <a:tc>
                  <a:txBody>
                    <a:bodyPr/>
                    <a:lstStyle/>
                    <a:p>
                      <a:r>
                        <a:rPr lang="tr-TR" dirty="0" smtClean="0"/>
                        <a:t>Frekans f</a:t>
                      </a:r>
                      <a:r>
                        <a:rPr lang="tr-TR" baseline="-25000" dirty="0" smtClean="0"/>
                        <a:t>i </a:t>
                      </a:r>
                      <a:endParaRPr lang="tr-TR" dirty="0"/>
                    </a:p>
                  </a:txBody>
                  <a:tcPr/>
                </a:tc>
              </a:tr>
              <a:tr h="370840">
                <a:tc>
                  <a:txBody>
                    <a:bodyPr/>
                    <a:lstStyle/>
                    <a:p>
                      <a:r>
                        <a:rPr lang="tr-TR" dirty="0" smtClean="0"/>
                        <a:t>İşçi</a:t>
                      </a:r>
                      <a:endParaRPr lang="tr-TR" dirty="0"/>
                    </a:p>
                  </a:txBody>
                  <a:tcPr/>
                </a:tc>
                <a:tc>
                  <a:txBody>
                    <a:bodyPr/>
                    <a:lstStyle/>
                    <a:p>
                      <a:r>
                        <a:rPr lang="tr-TR" dirty="0" smtClean="0"/>
                        <a:t>2700</a:t>
                      </a:r>
                      <a:endParaRPr lang="tr-TR" dirty="0"/>
                    </a:p>
                  </a:txBody>
                  <a:tcPr/>
                </a:tc>
              </a:tr>
              <a:tr h="370840">
                <a:tc>
                  <a:txBody>
                    <a:bodyPr/>
                    <a:lstStyle/>
                    <a:p>
                      <a:r>
                        <a:rPr lang="tr-TR" dirty="0" smtClean="0"/>
                        <a:t>Memur</a:t>
                      </a:r>
                      <a:endParaRPr lang="tr-TR" dirty="0"/>
                    </a:p>
                  </a:txBody>
                  <a:tcPr/>
                </a:tc>
                <a:tc>
                  <a:txBody>
                    <a:bodyPr/>
                    <a:lstStyle/>
                    <a:p>
                      <a:r>
                        <a:rPr lang="tr-TR" dirty="0" smtClean="0"/>
                        <a:t>680</a:t>
                      </a:r>
                      <a:endParaRPr lang="tr-TR" dirty="0"/>
                    </a:p>
                  </a:txBody>
                  <a:tcPr/>
                </a:tc>
              </a:tr>
              <a:tr h="370840">
                <a:tc>
                  <a:txBody>
                    <a:bodyPr/>
                    <a:lstStyle/>
                    <a:p>
                      <a:r>
                        <a:rPr lang="tr-TR" dirty="0" smtClean="0"/>
                        <a:t>Esnaf</a:t>
                      </a:r>
                      <a:endParaRPr lang="tr-TR" dirty="0"/>
                    </a:p>
                  </a:txBody>
                  <a:tcPr/>
                </a:tc>
                <a:tc>
                  <a:txBody>
                    <a:bodyPr/>
                    <a:lstStyle/>
                    <a:p>
                      <a:r>
                        <a:rPr lang="tr-TR" dirty="0" smtClean="0"/>
                        <a:t>235</a:t>
                      </a:r>
                      <a:endParaRPr lang="tr-TR" dirty="0"/>
                    </a:p>
                  </a:txBody>
                  <a:tcPr/>
                </a:tc>
              </a:tr>
              <a:tr h="370840">
                <a:tc>
                  <a:txBody>
                    <a:bodyPr/>
                    <a:lstStyle/>
                    <a:p>
                      <a:r>
                        <a:rPr lang="tr-TR" dirty="0" smtClean="0"/>
                        <a:t>Serbest meslek</a:t>
                      </a:r>
                      <a:endParaRPr lang="tr-TR" dirty="0"/>
                    </a:p>
                  </a:txBody>
                  <a:tcPr/>
                </a:tc>
                <a:tc>
                  <a:txBody>
                    <a:bodyPr/>
                    <a:lstStyle/>
                    <a:p>
                      <a:r>
                        <a:rPr lang="tr-TR" dirty="0" smtClean="0"/>
                        <a:t>185</a:t>
                      </a:r>
                      <a:endParaRPr lang="tr-TR" dirty="0"/>
                    </a:p>
                  </a:txBody>
                  <a:tcPr/>
                </a:tc>
              </a:tr>
              <a:tr h="370840">
                <a:tc>
                  <a:txBody>
                    <a:bodyPr/>
                    <a:lstStyle/>
                    <a:p>
                      <a:r>
                        <a:rPr lang="tr-TR" dirty="0" smtClean="0"/>
                        <a:t>Ev hanımı</a:t>
                      </a:r>
                      <a:endParaRPr lang="tr-TR" dirty="0"/>
                    </a:p>
                  </a:txBody>
                  <a:tcPr/>
                </a:tc>
                <a:tc>
                  <a:txBody>
                    <a:bodyPr/>
                    <a:lstStyle/>
                    <a:p>
                      <a:r>
                        <a:rPr lang="tr-TR" dirty="0" smtClean="0"/>
                        <a:t>1500</a:t>
                      </a:r>
                      <a:endParaRPr lang="tr-TR" dirty="0"/>
                    </a:p>
                  </a:txBody>
                  <a:tcPr/>
                </a:tc>
              </a:tr>
              <a:tr h="370840">
                <a:tc>
                  <a:txBody>
                    <a:bodyPr/>
                    <a:lstStyle/>
                    <a:p>
                      <a:r>
                        <a:rPr lang="tr-TR" dirty="0" smtClean="0"/>
                        <a:t>İşsiz</a:t>
                      </a:r>
                      <a:endParaRPr lang="tr-TR" dirty="0"/>
                    </a:p>
                  </a:txBody>
                  <a:tcPr/>
                </a:tc>
                <a:tc>
                  <a:txBody>
                    <a:bodyPr/>
                    <a:lstStyle/>
                    <a:p>
                      <a:r>
                        <a:rPr lang="tr-TR" dirty="0" smtClean="0"/>
                        <a:t>1234</a:t>
                      </a:r>
                      <a:endParaRPr lang="tr-TR" dirty="0"/>
                    </a:p>
                  </a:txBody>
                  <a:tcPr/>
                </a:tc>
              </a:tr>
              <a:tr h="370840">
                <a:tc>
                  <a:txBody>
                    <a:bodyPr/>
                    <a:lstStyle/>
                    <a:p>
                      <a:r>
                        <a:rPr lang="tr-TR" dirty="0" smtClean="0"/>
                        <a:t>Öğrenci</a:t>
                      </a:r>
                      <a:endParaRPr lang="tr-TR" dirty="0"/>
                    </a:p>
                  </a:txBody>
                  <a:tcPr/>
                </a:tc>
                <a:tc>
                  <a:txBody>
                    <a:bodyPr/>
                    <a:lstStyle/>
                    <a:p>
                      <a:r>
                        <a:rPr lang="tr-TR" dirty="0" smtClean="0"/>
                        <a:t>2220</a:t>
                      </a:r>
                      <a:endParaRPr lang="tr-TR" dirty="0"/>
                    </a:p>
                  </a:txBody>
                  <a:tcPr/>
                </a:tc>
              </a:tr>
              <a:tr h="370840">
                <a:tc>
                  <a:txBody>
                    <a:bodyPr/>
                    <a:lstStyle/>
                    <a:p>
                      <a:r>
                        <a:rPr lang="tr-TR" dirty="0" smtClean="0"/>
                        <a:t>Toplam</a:t>
                      </a:r>
                      <a:endParaRPr lang="tr-TR" dirty="0"/>
                    </a:p>
                  </a:txBody>
                  <a:tcPr/>
                </a:tc>
                <a:tc>
                  <a:txBody>
                    <a:bodyPr/>
                    <a:lstStyle/>
                    <a:p>
                      <a:r>
                        <a:rPr lang="tr-TR" dirty="0" smtClean="0"/>
                        <a:t>8754</a:t>
                      </a:r>
                      <a:endParaRPr lang="tr-TR" dirty="0"/>
                    </a:p>
                  </a:txBody>
                  <a:tcPr/>
                </a:tc>
              </a:tr>
            </a:tbl>
          </a:graphicData>
        </a:graphic>
      </p:graphicFrame>
    </p:spTree>
    <p:extLst>
      <p:ext uri="{BB962C8B-B14F-4D97-AF65-F5344CB8AC3E}">
        <p14:creationId xmlns:p14="http://schemas.microsoft.com/office/powerpoint/2010/main" val="22311950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1379</Words>
  <Application>Microsoft Office PowerPoint</Application>
  <PresentationFormat>Geniş ekran</PresentationFormat>
  <Paragraphs>176</Paragraphs>
  <Slides>12</Slides>
  <Notes>6</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12</vt:i4>
      </vt:variant>
    </vt:vector>
  </HeadingPairs>
  <TitlesOfParts>
    <vt:vector size="21" baseType="lpstr">
      <vt:lpstr>Arial</vt:lpstr>
      <vt:lpstr>Bell MT</vt:lpstr>
      <vt:lpstr>Calibri</vt:lpstr>
      <vt:lpstr>Calibri Light</vt:lpstr>
      <vt:lpstr>Constantia</vt:lpstr>
      <vt:lpstr>Corbel</vt:lpstr>
      <vt:lpstr>Times New Roman</vt:lpstr>
      <vt:lpstr>Wingdings</vt:lpstr>
      <vt:lpstr>Office Teması</vt:lpstr>
      <vt:lpstr>ANT 339 İSTATİSTİĞE GİRİŞ   III. HAFTA</vt:lpstr>
      <vt:lpstr>Data Türleri ve Kaynakları</vt:lpstr>
      <vt:lpstr>PowerPoint Sunusu</vt:lpstr>
      <vt:lpstr>PowerPoint Sunusu</vt:lpstr>
      <vt:lpstr>PowerPoint Sunusu</vt:lpstr>
      <vt:lpstr>TEMEL TANIMLAR</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 339 İSTATİSTİĞE GİRİŞ   III. HAFTA</dc:title>
  <dc:creator>Başak</dc:creator>
  <cp:lastModifiedBy>Başak</cp:lastModifiedBy>
  <cp:revision>2</cp:revision>
  <dcterms:created xsi:type="dcterms:W3CDTF">2020-02-11T07:38:06Z</dcterms:created>
  <dcterms:modified xsi:type="dcterms:W3CDTF">2020-02-11T07:39:44Z</dcterms:modified>
</cp:coreProperties>
</file>