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372" r:id="rId9"/>
    <p:sldId id="263" r:id="rId10"/>
    <p:sldId id="373" r:id="rId11"/>
    <p:sldId id="264" r:id="rId12"/>
    <p:sldId id="374" r:id="rId13"/>
    <p:sldId id="268" r:id="rId14"/>
    <p:sldId id="269" r:id="rId15"/>
    <p:sldId id="270" r:id="rId16"/>
    <p:sldId id="271" r:id="rId17"/>
    <p:sldId id="272" r:id="rId18"/>
    <p:sldId id="275" r:id="rId19"/>
    <p:sldId id="285" r:id="rId20"/>
    <p:sldId id="286" r:id="rId21"/>
    <p:sldId id="287" r:id="rId22"/>
    <p:sldId id="556" r:id="rId23"/>
    <p:sldId id="288" r:id="rId24"/>
    <p:sldId id="291" r:id="rId25"/>
    <p:sldId id="294" r:id="rId26"/>
    <p:sldId id="295" r:id="rId27"/>
    <p:sldId id="296" r:id="rId28"/>
    <p:sldId id="375" r:id="rId29"/>
    <p:sldId id="550" r:id="rId30"/>
    <p:sldId id="551" r:id="rId31"/>
    <p:sldId id="483" r:id="rId32"/>
    <p:sldId id="484" r:id="rId33"/>
    <p:sldId id="485" r:id="rId34"/>
    <p:sldId id="487" r:id="rId35"/>
    <p:sldId id="332" r:id="rId36"/>
    <p:sldId id="554" r:id="rId37"/>
    <p:sldId id="322" r:id="rId38"/>
    <p:sldId id="323" r:id="rId39"/>
    <p:sldId id="465" r:id="rId40"/>
    <p:sldId id="324" r:id="rId41"/>
    <p:sldId id="397" r:id="rId42"/>
    <p:sldId id="466" r:id="rId43"/>
    <p:sldId id="325" r:id="rId44"/>
    <p:sldId id="327" r:id="rId45"/>
    <p:sldId id="328" r:id="rId46"/>
    <p:sldId id="555" r:id="rId47"/>
    <p:sldId id="458" r:id="rId48"/>
    <p:sldId id="480" r:id="rId49"/>
    <p:sldId id="481" r:id="rId50"/>
    <p:sldId id="488" r:id="rId51"/>
    <p:sldId id="489" r:id="rId52"/>
    <p:sldId id="495" r:id="rId53"/>
    <p:sldId id="314" r:id="rId54"/>
    <p:sldId id="300" r:id="rId55"/>
    <p:sldId id="301" r:id="rId56"/>
    <p:sldId id="302" r:id="rId57"/>
    <p:sldId id="303" r:id="rId58"/>
    <p:sldId id="304" r:id="rId59"/>
    <p:sldId id="557" r:id="rId60"/>
    <p:sldId id="527" r:id="rId61"/>
    <p:sldId id="528" r:id="rId62"/>
    <p:sldId id="558" r:id="rId63"/>
    <p:sldId id="530" r:id="rId64"/>
    <p:sldId id="531" r:id="rId65"/>
    <p:sldId id="532" r:id="rId66"/>
    <p:sldId id="533" r:id="rId6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8" autoAdjust="0"/>
    <p:restoredTop sz="94660"/>
  </p:normalViewPr>
  <p:slideViewPr>
    <p:cSldViewPr snapToGrid="0">
      <p:cViewPr varScale="1">
        <p:scale>
          <a:sx n="66" d="100"/>
          <a:sy n="66" d="100"/>
        </p:scale>
        <p:origin x="656"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492496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84001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884614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95435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536070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39273953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525093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2337813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248801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1256933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C0E3CF-D50C-4050-B1FD-D453ADC4D9F5}" type="datetimeFigureOut">
              <a:rPr lang="tr-TR" smtClean="0"/>
              <a:pPr/>
              <a:t>13.11.2019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014358-E194-4B72-8CCD-3CB54CC5E688}" type="slidenum">
              <a:rPr lang="tr-TR" smtClean="0"/>
              <a:pPr/>
              <a:t>‹#›</a:t>
            </a:fld>
            <a:endParaRPr lang="tr-TR"/>
          </a:p>
        </p:txBody>
      </p:sp>
    </p:spTree>
    <p:extLst>
      <p:ext uri="{BB962C8B-B14F-4D97-AF65-F5344CB8AC3E}">
        <p14:creationId xmlns:p14="http://schemas.microsoft.com/office/powerpoint/2010/main" val="34975791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C0E3CF-D50C-4050-B1FD-D453ADC4D9F5}" type="datetimeFigureOut">
              <a:rPr lang="tr-TR" smtClean="0"/>
              <a:pPr/>
              <a:t>13.11.2019</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014358-E194-4B72-8CCD-3CB54CC5E688}" type="slidenum">
              <a:rPr lang="tr-TR" smtClean="0"/>
              <a:pPr/>
              <a:t>‹#›</a:t>
            </a:fld>
            <a:endParaRPr lang="tr-TR"/>
          </a:p>
        </p:txBody>
      </p:sp>
    </p:spTree>
    <p:extLst>
      <p:ext uri="{BB962C8B-B14F-4D97-AF65-F5344CB8AC3E}">
        <p14:creationId xmlns:p14="http://schemas.microsoft.com/office/powerpoint/2010/main" val="39155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t>Çocuk ve Ergen </a:t>
            </a:r>
            <a:r>
              <a:rPr lang="tr-TR" smtClean="0"/>
              <a:t>Psikiyatrisinde Konsültasyon-Liyazon ve Aciller</a:t>
            </a:r>
            <a:endParaRPr lang="tr-TR" dirty="0"/>
          </a:p>
        </p:txBody>
      </p:sp>
      <p:sp>
        <p:nvSpPr>
          <p:cNvPr id="3" name="Subtitle 2"/>
          <p:cNvSpPr>
            <a:spLocks noGrp="1"/>
          </p:cNvSpPr>
          <p:nvPr>
            <p:ph type="subTitle" idx="1"/>
          </p:nvPr>
        </p:nvSpPr>
        <p:spPr/>
        <p:txBody>
          <a:bodyPr/>
          <a:lstStyle/>
          <a:p>
            <a:r>
              <a:rPr lang="tr-TR" dirty="0" smtClean="0"/>
              <a:t>Doç. Dr. Özhan Yalçın</a:t>
            </a:r>
          </a:p>
          <a:p>
            <a:r>
              <a:rPr lang="tr-TR" dirty="0" smtClean="0"/>
              <a:t>Ankara Üniversitesi Tıp Fakültesi </a:t>
            </a:r>
          </a:p>
          <a:p>
            <a:r>
              <a:rPr lang="tr-TR" dirty="0" smtClean="0"/>
              <a:t>Çocuk ve Ergen Psikiyatrisi A.D.</a:t>
            </a:r>
            <a:endParaRPr lang="tr-TR" dirty="0"/>
          </a:p>
        </p:txBody>
      </p:sp>
    </p:spTree>
    <p:extLst>
      <p:ext uri="{BB962C8B-B14F-4D97-AF65-F5344CB8AC3E}">
        <p14:creationId xmlns:p14="http://schemas.microsoft.com/office/powerpoint/2010/main" val="18945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7-12 yaş</a:t>
            </a:r>
            <a:endParaRPr lang="tr-TR" dirty="0"/>
          </a:p>
        </p:txBody>
      </p:sp>
      <p:sp>
        <p:nvSpPr>
          <p:cNvPr id="3" name="Content Placeholder 2"/>
          <p:cNvSpPr>
            <a:spLocks noGrp="1"/>
          </p:cNvSpPr>
          <p:nvPr>
            <p:ph idx="1"/>
          </p:nvPr>
        </p:nvSpPr>
        <p:spPr/>
        <p:txBody>
          <a:bodyPr/>
          <a:lstStyle/>
          <a:p>
            <a:r>
              <a:rPr lang="tr-TR" dirty="0"/>
              <a:t>Durumu daha iyi olan çocuklar okul kitaplarından geri kaldıkları yerleri çalışabilirler, öğretmenden öğrendikleri ödevlerini yapabilirler, arkadaş ya da öğretmenine mektup yazabilirler.</a:t>
            </a:r>
          </a:p>
          <a:p>
            <a:r>
              <a:rPr lang="tr-TR" dirty="0"/>
              <a:t>Aslında en uyumlu oldukları dönem</a:t>
            </a:r>
          </a:p>
          <a:p>
            <a:r>
              <a:rPr lang="tr-TR" dirty="0"/>
              <a:t>Elektif cerrahiler için en uygun dönem</a:t>
            </a:r>
          </a:p>
          <a:p>
            <a:endParaRPr lang="tr-TR" dirty="0"/>
          </a:p>
        </p:txBody>
      </p:sp>
    </p:spTree>
    <p:extLst>
      <p:ext uri="{BB962C8B-B14F-4D97-AF65-F5344CB8AC3E}">
        <p14:creationId xmlns:p14="http://schemas.microsoft.com/office/powerpoint/2010/main" val="484159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Ergenlik dönemi</a:t>
            </a:r>
            <a:endParaRPr lang="tr-TR" dirty="0"/>
          </a:p>
        </p:txBody>
      </p:sp>
      <p:sp>
        <p:nvSpPr>
          <p:cNvPr id="3" name="Content Placeholder 2"/>
          <p:cNvSpPr>
            <a:spLocks noGrp="1"/>
          </p:cNvSpPr>
          <p:nvPr>
            <p:ph idx="1"/>
          </p:nvPr>
        </p:nvSpPr>
        <p:spPr/>
        <p:txBody>
          <a:bodyPr>
            <a:normAutofit/>
          </a:bodyPr>
          <a:lstStyle/>
          <a:p>
            <a:r>
              <a:rPr lang="tr-TR" dirty="0" smtClean="0"/>
              <a:t>Risk alma davranışı, tedaviye uyumsuzluk (DM…)</a:t>
            </a:r>
          </a:p>
          <a:p>
            <a:r>
              <a:rPr lang="tr-TR" dirty="0" smtClean="0"/>
              <a:t>İnkarın en fazla olduğu dönem</a:t>
            </a:r>
          </a:p>
          <a:p>
            <a:r>
              <a:rPr lang="tr-TR" dirty="0" smtClean="0"/>
              <a:t>Bağımsızlığın kaybolması, akranlarından ayrı kalma sonucu daha çocuksu davranışlar, karşı gelme, tedaviye uyumsuzluk, tedavi ekibi ile tartışmalar…</a:t>
            </a:r>
          </a:p>
          <a:p>
            <a:r>
              <a:rPr lang="tr-TR" dirty="0" smtClean="0"/>
              <a:t>Fiziksel-bedensel görünümde kötüleşme-değişim olmuşsa, bu durum bu yaş grubunda çok daha zor atlatılır.</a:t>
            </a:r>
          </a:p>
          <a:p>
            <a:r>
              <a:rPr lang="tr-TR" dirty="0" smtClean="0"/>
              <a:t>Hastalığı inkar ve sonucunda tedavi uyumunda bozulma çok sıktır.</a:t>
            </a:r>
          </a:p>
          <a:p>
            <a:endParaRPr lang="tr-TR" dirty="0"/>
          </a:p>
        </p:txBody>
      </p:sp>
    </p:spTree>
    <p:extLst>
      <p:ext uri="{BB962C8B-B14F-4D97-AF65-F5344CB8AC3E}">
        <p14:creationId xmlns:p14="http://schemas.microsoft.com/office/powerpoint/2010/main" val="1518221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Ergenlik dönemi</a:t>
            </a:r>
            <a:endParaRPr lang="tr-TR" dirty="0"/>
          </a:p>
        </p:txBody>
      </p:sp>
      <p:sp>
        <p:nvSpPr>
          <p:cNvPr id="3" name="Content Placeholder 2"/>
          <p:cNvSpPr>
            <a:spLocks noGrp="1"/>
          </p:cNvSpPr>
          <p:nvPr>
            <p:ph idx="1"/>
          </p:nvPr>
        </p:nvSpPr>
        <p:spPr/>
        <p:txBody>
          <a:bodyPr/>
          <a:lstStyle/>
          <a:p>
            <a:r>
              <a:rPr lang="tr-TR" dirty="0"/>
              <a:t>Ajitasyon ve depresyon sıktır</a:t>
            </a:r>
          </a:p>
          <a:p>
            <a:r>
              <a:rPr lang="tr-TR" dirty="0"/>
              <a:t>Hastane günlüğü tutmaları önerilebilir</a:t>
            </a:r>
          </a:p>
          <a:p>
            <a:r>
              <a:rPr lang="tr-TR" dirty="0"/>
              <a:t>Hastalıkları hakkında dürüst davranılmazsa daha fazla sorun çıkarırlar</a:t>
            </a:r>
          </a:p>
          <a:p>
            <a:r>
              <a:rPr lang="tr-TR" dirty="0"/>
              <a:t>Her konuda bilgileri olmalı</a:t>
            </a:r>
          </a:p>
          <a:p>
            <a:r>
              <a:rPr lang="tr-TR" dirty="0"/>
              <a:t>Ayrıntılı bilgi, psikooeğitim verilmeli</a:t>
            </a:r>
          </a:p>
          <a:p>
            <a:endParaRPr lang="tr-TR" dirty="0"/>
          </a:p>
        </p:txBody>
      </p:sp>
    </p:spTree>
    <p:extLst>
      <p:ext uri="{BB962C8B-B14F-4D97-AF65-F5344CB8AC3E}">
        <p14:creationId xmlns:p14="http://schemas.microsoft.com/office/powerpoint/2010/main" val="392334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Mizaç ve kişilik özellikleri</a:t>
            </a:r>
            <a:endParaRPr lang="tr-TR" dirty="0"/>
          </a:p>
        </p:txBody>
      </p:sp>
      <p:sp>
        <p:nvSpPr>
          <p:cNvPr id="3" name="Content Placeholder 2"/>
          <p:cNvSpPr>
            <a:spLocks noGrp="1"/>
          </p:cNvSpPr>
          <p:nvPr>
            <p:ph idx="1"/>
          </p:nvPr>
        </p:nvSpPr>
        <p:spPr/>
        <p:txBody>
          <a:bodyPr/>
          <a:lstStyle/>
          <a:p>
            <a:r>
              <a:rPr lang="tr-TR" dirty="0" smtClean="0"/>
              <a:t>Daha kaygılı çocukların tedavi yöntemlerine daha uyumlu olmaya eğilimli oldukları gösterilmiştir.</a:t>
            </a:r>
          </a:p>
          <a:p>
            <a:r>
              <a:rPr lang="tr-TR" dirty="0" smtClean="0"/>
              <a:t>Dışa dönük, kaygı düzeyi düşük çocuklar, içe dönük çocuklara göre hastalıktan daha az etkilenirler.</a:t>
            </a:r>
          </a:p>
          <a:p>
            <a:r>
              <a:rPr lang="tr-TR" dirty="0" smtClean="0"/>
              <a:t>İçe dönük çocuklarda endişe, belirsizlik korkusu, ölüm korkusu, suçluluk duyguları daha fazla oluşabilir. Bunlarla başa çıkmada kullandıkları en önemli savunma düzenekleri “regresyon” (huysuzluk, saldırgan davranışlar, aşırı ilgi beklentisi, çok ağlama) ve “inkar”dır (endişe arttıkça hasta olduğunu kabul etmeme, tedaviye uymama, hastaneden çıkmak isteme-ergenlerde). </a:t>
            </a:r>
            <a:endParaRPr lang="tr-TR" dirty="0"/>
          </a:p>
        </p:txBody>
      </p:sp>
    </p:spTree>
    <p:extLst>
      <p:ext uri="{BB962C8B-B14F-4D97-AF65-F5344CB8AC3E}">
        <p14:creationId xmlns:p14="http://schemas.microsoft.com/office/powerpoint/2010/main" val="28129216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Hastalığın kazanım şekli</a:t>
            </a:r>
            <a:endParaRPr lang="tr-TR" dirty="0"/>
          </a:p>
        </p:txBody>
      </p:sp>
      <p:sp>
        <p:nvSpPr>
          <p:cNvPr id="3" name="Content Placeholder 2"/>
          <p:cNvSpPr>
            <a:spLocks noGrp="1"/>
          </p:cNvSpPr>
          <p:nvPr>
            <p:ph idx="1"/>
          </p:nvPr>
        </p:nvSpPr>
        <p:spPr/>
        <p:txBody>
          <a:bodyPr>
            <a:normAutofit/>
          </a:bodyPr>
          <a:lstStyle/>
          <a:p>
            <a:r>
              <a:rPr lang="tr-TR" dirty="0" smtClean="0"/>
              <a:t>Konjenital bir hastalık ya da özür ise, çocuk hastalığı ve özrü yaşamının bir parçası olarak görür. </a:t>
            </a:r>
          </a:p>
          <a:p>
            <a:r>
              <a:rPr lang="tr-TR" dirty="0" smtClean="0"/>
              <a:t>Tedaviye uyum açısından bu durum olumlu olsa da gelişim basamaklarında aksamalara ve bağımlılığa yol açabilir. </a:t>
            </a:r>
          </a:p>
          <a:p>
            <a:r>
              <a:rPr lang="tr-TR" dirty="0" smtClean="0"/>
              <a:t>Aile, durumu akut tablolara göre daha fazla kabullenmiştir, tıbbi ekiple genelde olumlu ilişkiler kurarlar, fakat geçmişte tedavi ekipleriyle ilgili kötü deneyimleri varsa ya da çocuklarında nadir görülen, tıbbi ekibin çok iyi bilmediği bir hastalık varsa tam tersi bir durum söz konusu olabilir.</a:t>
            </a:r>
          </a:p>
          <a:p>
            <a:endParaRPr lang="tr-TR" dirty="0"/>
          </a:p>
        </p:txBody>
      </p:sp>
    </p:spTree>
    <p:extLst>
      <p:ext uri="{BB962C8B-B14F-4D97-AF65-F5344CB8AC3E}">
        <p14:creationId xmlns:p14="http://schemas.microsoft.com/office/powerpoint/2010/main" val="4001907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Hastalığın kazanım şekli</a:t>
            </a:r>
            <a:endParaRPr lang="tr-TR" dirty="0"/>
          </a:p>
        </p:txBody>
      </p:sp>
      <p:sp>
        <p:nvSpPr>
          <p:cNvPr id="3" name="Content Placeholder 2"/>
          <p:cNvSpPr>
            <a:spLocks noGrp="1"/>
          </p:cNvSpPr>
          <p:nvPr>
            <p:ph idx="1"/>
          </p:nvPr>
        </p:nvSpPr>
        <p:spPr/>
        <p:txBody>
          <a:bodyPr/>
          <a:lstStyle/>
          <a:p>
            <a:r>
              <a:rPr lang="tr-TR" dirty="0" smtClean="0"/>
              <a:t>Akut ciddi bir hastalık ya da kazaya bağlı bir özür söz konusuysa, çocuk ve aile yaşamları normal seyrinde giderken kendilerini aniden hiç tanımadıkları, bilmedikleri ve ağrılı işlemlerin olduğu bir ortamda bulurlar. </a:t>
            </a:r>
          </a:p>
          <a:p>
            <a:r>
              <a:rPr lang="tr-TR" dirty="0" smtClean="0"/>
              <a:t>Aile ve çocuk kendilerini bir kriz ortamı içinde bulur.</a:t>
            </a:r>
          </a:p>
          <a:p>
            <a:r>
              <a:rPr lang="tr-TR" dirty="0" smtClean="0"/>
              <a:t>Anne-baba kendilerini pasifize edilmiş ve çaresiz hisseder</a:t>
            </a:r>
          </a:p>
          <a:p>
            <a:r>
              <a:rPr lang="tr-TR" dirty="0" smtClean="0"/>
              <a:t>Anne-babalık becerilerinin sorunları ve hastalığı gidermekte işe yaramadığını görürler</a:t>
            </a:r>
          </a:p>
          <a:p>
            <a:r>
              <a:rPr lang="tr-TR" dirty="0" smtClean="0"/>
              <a:t>Suçluluk hissi («yanlış bir şey mi yaptık?», «birbirlerini suçlama»...)</a:t>
            </a:r>
          </a:p>
          <a:p>
            <a:endParaRPr lang="tr-TR" dirty="0"/>
          </a:p>
        </p:txBody>
      </p:sp>
    </p:spTree>
    <p:extLst>
      <p:ext uri="{BB962C8B-B14F-4D97-AF65-F5344CB8AC3E}">
        <p14:creationId xmlns:p14="http://schemas.microsoft.com/office/powerpoint/2010/main" val="4103961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Hastalık evresi</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Hastalığın başlangıcında şaşkınlık ve inanamama belirgindir.</a:t>
            </a:r>
          </a:p>
          <a:p>
            <a:r>
              <a:rPr lang="tr-TR" dirty="0" smtClean="0"/>
              <a:t>Erken tanı konması hasta ve ailenin tedavi ekibine daha fazla güven duymasına dolayısıyla da onlarla daha iyi ilişki kurulmasına, tedaviye daha fazla uyuma yol açar.</a:t>
            </a:r>
          </a:p>
          <a:p>
            <a:r>
              <a:rPr lang="tr-TR" dirty="0" smtClean="0"/>
              <a:t>Tedavi  sonucunda ikincil kazançlar ön plandaysa, çocuk bu kazanımlardan vazgeçmemek için hastalık halini sürdürmek isteyebilir. Bu durumlarda dikkatli olunmalı, aile uyarılmalı, çocuğun daha fazla regrese olmasına izin verilmemeli ve hastane dışındaki normal yaşamına en kısa zamanda dönüşü sağlanmalıdır.</a:t>
            </a:r>
          </a:p>
          <a:p>
            <a:r>
              <a:rPr lang="tr-TR" dirty="0" smtClean="0"/>
              <a:t>Hastalık kronikleşir ya da tekrarlayıcı bir hal aldıysa, ya da komplikasyonlar ortaya çıktıysa  çocuk ve ailede çaresizlik-umutsuzluk belirginleşir, tedavi ekibine güven duymama ve öfkenin onlara yöneltilmesi söz konusu olabilir</a:t>
            </a:r>
          </a:p>
          <a:p>
            <a:endParaRPr lang="tr-TR" dirty="0"/>
          </a:p>
        </p:txBody>
      </p:sp>
    </p:spTree>
    <p:extLst>
      <p:ext uri="{BB962C8B-B14F-4D97-AF65-F5344CB8AC3E}">
        <p14:creationId xmlns:p14="http://schemas.microsoft.com/office/powerpoint/2010/main" val="4165408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Hastalığa verilen tepkiler</a:t>
            </a:r>
            <a:endParaRPr lang="tr-TR" dirty="0"/>
          </a:p>
        </p:txBody>
      </p:sp>
      <p:sp>
        <p:nvSpPr>
          <p:cNvPr id="3" name="Content Placeholder 2"/>
          <p:cNvSpPr>
            <a:spLocks noGrp="1"/>
          </p:cNvSpPr>
          <p:nvPr>
            <p:ph idx="1"/>
          </p:nvPr>
        </p:nvSpPr>
        <p:spPr/>
        <p:txBody>
          <a:bodyPr/>
          <a:lstStyle/>
          <a:p>
            <a:r>
              <a:rPr lang="tr-TR" dirty="0" smtClean="0"/>
              <a:t>Ciddi bir hastalık karşısında aile ve çocuğun verdikleri tepkiler benzer evrelerden geçer</a:t>
            </a:r>
          </a:p>
          <a:p>
            <a:r>
              <a:rPr lang="tr-TR" b="1" dirty="0" smtClean="0"/>
              <a:t>1. Şaşkınlık evresi: </a:t>
            </a:r>
            <a:r>
              <a:rPr lang="tr-TR" dirty="0" smtClean="0"/>
              <a:t>inanamama, inkar</a:t>
            </a:r>
          </a:p>
          <a:p>
            <a:r>
              <a:rPr lang="tr-TR" b="1" dirty="0" smtClean="0"/>
              <a:t>2. Kızgınlık ve içerleme evresi: </a:t>
            </a:r>
            <a:r>
              <a:rPr lang="tr-TR" dirty="0" smtClean="0"/>
              <a:t>tedavi ekibini suçlama çok belirgindir</a:t>
            </a:r>
          </a:p>
          <a:p>
            <a:r>
              <a:rPr lang="tr-TR" b="1" dirty="0" smtClean="0"/>
              <a:t>3. Suçluluk evresi:</a:t>
            </a:r>
            <a:r>
              <a:rPr lang="tr-TR" dirty="0" smtClean="0"/>
              <a:t> Aile ve çocuk hastalığı kendi kabahatlerine yorabilirler, ebeveynler birbirini suçlar, hastalık genetik geçişliyse kendini suçlama çok yoğun olabilir</a:t>
            </a:r>
          </a:p>
          <a:p>
            <a:r>
              <a:rPr lang="tr-TR" b="1" dirty="0" smtClean="0"/>
              <a:t>4. Hastalığın Kabulü</a:t>
            </a:r>
          </a:p>
          <a:p>
            <a:endParaRPr lang="tr-TR" dirty="0"/>
          </a:p>
        </p:txBody>
      </p:sp>
    </p:spTree>
    <p:extLst>
      <p:ext uri="{BB962C8B-B14F-4D97-AF65-F5344CB8AC3E}">
        <p14:creationId xmlns:p14="http://schemas.microsoft.com/office/powerpoint/2010/main" val="3595606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Hastalık ve Aile</a:t>
            </a:r>
            <a:endParaRPr lang="tr-TR" dirty="0"/>
          </a:p>
        </p:txBody>
      </p:sp>
      <p:sp>
        <p:nvSpPr>
          <p:cNvPr id="3" name="Content Placeholder 2"/>
          <p:cNvSpPr>
            <a:spLocks noGrp="1"/>
          </p:cNvSpPr>
          <p:nvPr>
            <p:ph idx="1"/>
          </p:nvPr>
        </p:nvSpPr>
        <p:spPr/>
        <p:txBody>
          <a:bodyPr>
            <a:normAutofit lnSpcReduction="10000"/>
          </a:bodyPr>
          <a:lstStyle/>
          <a:p>
            <a:r>
              <a:rPr lang="tr-TR" dirty="0" smtClean="0"/>
              <a:t>Gene çocuklardan birinde ciddi-kronik bir hastalık varlığında, ailede en çok etkilenen bireylerden biri de kardeşlerdir. </a:t>
            </a:r>
          </a:p>
          <a:p>
            <a:r>
              <a:rPr lang="tr-TR" dirty="0" smtClean="0"/>
              <a:t>Bu çocukların ihmali ya da onlardan aşırı sorumluluk ve başarı </a:t>
            </a:r>
            <a:r>
              <a:rPr lang="tr-TR" dirty="0" smtClean="0"/>
              <a:t>beklemek veya tam tersi hiç sorumluluk vermemek </a:t>
            </a:r>
            <a:r>
              <a:rPr lang="tr-TR" dirty="0" smtClean="0"/>
              <a:t>gibi durumlar, kardeşlerde ciddi anlamda psikopatoloji olasılığını arttırır.</a:t>
            </a:r>
          </a:p>
          <a:p>
            <a:r>
              <a:rPr lang="tr-TR" dirty="0" smtClean="0"/>
              <a:t>Kardeşlerin hastane ziyaretlerine getirilmeleri ve bu konuda tedavi ekibinin desteği çok önemlidir</a:t>
            </a:r>
            <a:r>
              <a:rPr lang="tr-TR" dirty="0" smtClean="0"/>
              <a:t>.</a:t>
            </a:r>
          </a:p>
          <a:p>
            <a:r>
              <a:rPr lang="tr-TR" dirty="0" smtClean="0"/>
              <a:t>Nöropsikiyatrik bozukluğu olan bir kardeşe sahip olmak?</a:t>
            </a:r>
          </a:p>
          <a:p>
            <a:r>
              <a:rPr lang="tr-TR" dirty="0" smtClean="0"/>
              <a:t>Mortal seyredebilecek bir hastalığı olan kardeşe sahip olmak?</a:t>
            </a:r>
          </a:p>
          <a:p>
            <a:r>
              <a:rPr lang="tr-TR" dirty="0" smtClean="0"/>
              <a:t>Kardeş ölümü ardından ailede önceliklerin değişimi? </a:t>
            </a:r>
          </a:p>
          <a:p>
            <a:endParaRPr lang="tr-TR" dirty="0" smtClean="0"/>
          </a:p>
          <a:p>
            <a:endParaRPr lang="tr-TR" dirty="0" smtClean="0"/>
          </a:p>
          <a:p>
            <a:endParaRPr lang="tr-TR" dirty="0"/>
          </a:p>
        </p:txBody>
      </p:sp>
    </p:spTree>
    <p:extLst>
      <p:ext uri="{BB962C8B-B14F-4D97-AF65-F5344CB8AC3E}">
        <p14:creationId xmlns:p14="http://schemas.microsoft.com/office/powerpoint/2010/main" val="1865593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yaklaşım</a:t>
            </a:r>
            <a:endParaRPr lang="tr-TR" dirty="0"/>
          </a:p>
        </p:txBody>
      </p:sp>
      <p:sp>
        <p:nvSpPr>
          <p:cNvPr id="3" name="Content Placeholder 2"/>
          <p:cNvSpPr>
            <a:spLocks noGrp="1"/>
          </p:cNvSpPr>
          <p:nvPr>
            <p:ph idx="1"/>
          </p:nvPr>
        </p:nvSpPr>
        <p:spPr/>
        <p:txBody>
          <a:bodyPr>
            <a:normAutofit/>
          </a:bodyPr>
          <a:lstStyle/>
          <a:p>
            <a:r>
              <a:rPr lang="tr-TR" dirty="0" smtClean="0"/>
              <a:t>Hastaneye yatan çocuklar, fiziksel yönden zarar görme, ameliyat olma ve aileden ayrılma korkuları nedeniyle değişik derecelerde stres yaşarlar. </a:t>
            </a:r>
          </a:p>
          <a:p>
            <a:r>
              <a:rPr lang="tr-TR" dirty="0" smtClean="0"/>
              <a:t>Onların korku ve endişelerini azaltmak için daha önceden hastalıkları konusunda bilgilendirilmeleri ve hastane ortamını tanımaları sağlanmalıdır. </a:t>
            </a:r>
          </a:p>
          <a:p>
            <a:r>
              <a:rPr lang="tr-TR" dirty="0" smtClean="0"/>
              <a:t>Çocuklar genelde hastaneye hazırlanmadan hatta kandırılarak yatırılır. Bu daha tepkili olmalarına neden olur.</a:t>
            </a:r>
          </a:p>
          <a:p>
            <a:endParaRPr lang="tr-TR" dirty="0"/>
          </a:p>
        </p:txBody>
      </p:sp>
    </p:spTree>
    <p:extLst>
      <p:ext uri="{BB962C8B-B14F-4D97-AF65-F5344CB8AC3E}">
        <p14:creationId xmlns:p14="http://schemas.microsoft.com/office/powerpoint/2010/main" val="388529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Giriş</a:t>
            </a:r>
            <a:endParaRPr lang="tr-TR" dirty="0"/>
          </a:p>
        </p:txBody>
      </p:sp>
      <p:sp>
        <p:nvSpPr>
          <p:cNvPr id="3" name="Content Placeholder 2"/>
          <p:cNvSpPr>
            <a:spLocks noGrp="1"/>
          </p:cNvSpPr>
          <p:nvPr>
            <p:ph idx="1"/>
          </p:nvPr>
        </p:nvSpPr>
        <p:spPr/>
        <p:txBody>
          <a:bodyPr>
            <a:normAutofit lnSpcReduction="10000"/>
          </a:bodyPr>
          <a:lstStyle/>
          <a:p>
            <a:r>
              <a:rPr lang="tr-TR" altLang="tr-TR" dirty="0" smtClean="0">
                <a:cs typeface="Times New Roman" panose="02020603050405020304" pitchFamily="18" charset="0"/>
              </a:rPr>
              <a:t>Hastalıkların </a:t>
            </a:r>
            <a:r>
              <a:rPr lang="tr-TR" altLang="tr-TR" dirty="0" smtClean="0">
                <a:cs typeface="Times New Roman" panose="02020603050405020304" pitchFamily="18" charset="0"/>
              </a:rPr>
              <a:t>çocuklar için travmatik olduğu bilinse de, bu her çocukta ruhsal örselenme meydana geldiği anlamına gelmez</a:t>
            </a:r>
          </a:p>
          <a:p>
            <a:r>
              <a:rPr lang="tr-TR" dirty="0"/>
              <a:t>Kronik hastalığa sahip çocuklarda genel nüfusa oranla 2-4 kat daha fazla ruhsal sorun </a:t>
            </a:r>
            <a:r>
              <a:rPr lang="tr-TR" dirty="0" smtClean="0"/>
              <a:t>görülmekte</a:t>
            </a:r>
          </a:p>
          <a:p>
            <a:r>
              <a:rPr lang="tr-TR" dirty="0" smtClean="0"/>
              <a:t>Pediatrik onkolojik hastalıklarda sağ kalım hızla artmakta</a:t>
            </a:r>
          </a:p>
          <a:p>
            <a:r>
              <a:rPr lang="tr-TR" dirty="0" smtClean="0"/>
              <a:t>KLP artık sadece hasta çocuk değil, hastalıktan kurtulmuş çocuklar, gençler ve kardeşlerin üzerine de odaklanmış durumdadır (travma sonrası büyüme, KT-RT’ye bağlı bilişsel bozulmalar....)</a:t>
            </a:r>
          </a:p>
          <a:p>
            <a:r>
              <a:rPr lang="tr-TR" dirty="0" smtClean="0"/>
              <a:t>YD yoğunbakım ünitesinde uzun süre kalmış prematür bebekler (nörobiyolojik, psikososyal risk faktörleri...)</a:t>
            </a:r>
            <a:endParaRPr lang="tr-TR" dirty="0"/>
          </a:p>
          <a:p>
            <a:endParaRPr lang="tr-TR" altLang="tr-TR" dirty="0" smtClean="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2079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yaklaşım</a:t>
            </a:r>
            <a:endParaRPr lang="tr-TR" dirty="0"/>
          </a:p>
        </p:txBody>
      </p:sp>
      <p:sp>
        <p:nvSpPr>
          <p:cNvPr id="3" name="Content Placeholder 2"/>
          <p:cNvSpPr>
            <a:spLocks noGrp="1"/>
          </p:cNvSpPr>
          <p:nvPr>
            <p:ph idx="1"/>
          </p:nvPr>
        </p:nvSpPr>
        <p:spPr/>
        <p:txBody>
          <a:bodyPr/>
          <a:lstStyle/>
          <a:p>
            <a:r>
              <a:rPr lang="tr-TR" dirty="0" smtClean="0"/>
              <a:t>Daha önceden hastane-hastalanma temalı öykü kitapları okuyan, doktor seti gibi oyuncakları olan çocuklar hastaneye daha kolay uyum sağlarlar.</a:t>
            </a:r>
          </a:p>
          <a:p>
            <a:r>
              <a:rPr lang="tr-TR" dirty="0" smtClean="0"/>
              <a:t>Hastane deneyimi ve yapılacak işlemler konusunda bilgilendirilmeyen çocukların tepkileri hastaneye ilişkin daha önceden edindikleri  (TV-kitap-okul) kendi bilgilerine ya da hayal ve fantezilerine dayanır. </a:t>
            </a:r>
          </a:p>
          <a:p>
            <a:r>
              <a:rPr lang="tr-TR" dirty="0" smtClean="0"/>
              <a:t>Doğru bilgi verilmezse bu hayal ve fanteziler ki genelde yanlış ve korkunçturlar, çocuğun daha fazla karşı koymasına yol açar.</a:t>
            </a:r>
          </a:p>
          <a:p>
            <a:endParaRPr lang="tr-TR" dirty="0"/>
          </a:p>
        </p:txBody>
      </p:sp>
    </p:spTree>
    <p:extLst>
      <p:ext uri="{BB962C8B-B14F-4D97-AF65-F5344CB8AC3E}">
        <p14:creationId xmlns:p14="http://schemas.microsoft.com/office/powerpoint/2010/main" val="2653884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yaklaşım</a:t>
            </a:r>
            <a:endParaRPr lang="tr-TR" dirty="0"/>
          </a:p>
        </p:txBody>
      </p:sp>
      <p:sp>
        <p:nvSpPr>
          <p:cNvPr id="3" name="Content Placeholder 2"/>
          <p:cNvSpPr>
            <a:spLocks noGrp="1"/>
          </p:cNvSpPr>
          <p:nvPr>
            <p:ph idx="1"/>
          </p:nvPr>
        </p:nvSpPr>
        <p:spPr/>
        <p:txBody>
          <a:bodyPr>
            <a:normAutofit/>
          </a:bodyPr>
          <a:lstStyle/>
          <a:p>
            <a:r>
              <a:rPr lang="tr-TR" dirty="0" smtClean="0"/>
              <a:t>Her türlü girişim ayrıntılı olarak, onların anlayabileceği şekilde anlatılmalı, onu korkutan hayali-yanlış şeyler açıklığa kavuşturulmalıdır. Bu konuda dürüst olunmalı, canın yanabileceği ama cesur davranabilirse daha kısa sürede işlemin biteceği ya da daha kolay iyileşebileceği söylenmelidir.</a:t>
            </a:r>
          </a:p>
          <a:p>
            <a:r>
              <a:rPr lang="tr-TR" dirty="0" smtClean="0"/>
              <a:t>Girişim öncesi ve esnasında anne ya da babası yanında olmalıdır.</a:t>
            </a:r>
          </a:p>
          <a:p>
            <a:endParaRPr lang="tr-TR" dirty="0"/>
          </a:p>
        </p:txBody>
      </p:sp>
    </p:spTree>
    <p:extLst>
      <p:ext uri="{BB962C8B-B14F-4D97-AF65-F5344CB8AC3E}">
        <p14:creationId xmlns:p14="http://schemas.microsoft.com/office/powerpoint/2010/main" val="3958914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Genel Yaklaşım</a:t>
            </a:r>
            <a:endParaRPr lang="tr-TR" dirty="0"/>
          </a:p>
        </p:txBody>
      </p:sp>
      <p:sp>
        <p:nvSpPr>
          <p:cNvPr id="3" name="2 İçerik Yer Tutucusu"/>
          <p:cNvSpPr>
            <a:spLocks noGrp="1"/>
          </p:cNvSpPr>
          <p:nvPr>
            <p:ph idx="1"/>
          </p:nvPr>
        </p:nvSpPr>
        <p:spPr/>
        <p:txBody>
          <a:bodyPr/>
          <a:lstStyle/>
          <a:p>
            <a:r>
              <a:rPr lang="tr-TR" dirty="0" smtClean="0"/>
              <a:t>Ameliyat, operasyon ya da girişimlerin çok önceden söylenmesine gerek yoktur. Mesela ameliyat olacağını çocuğa aylar öncesinden söylemenin çocuğa bir yararı olmadığı gibi, korku ve fantezileri daha da artıp, daha kaygılı bir şekilde ameliyata girmesine de sebep olabilir.</a:t>
            </a:r>
          </a:p>
          <a:p>
            <a:r>
              <a:rPr lang="tr-TR" dirty="0" smtClean="0"/>
              <a:t>Ameliyatlardan 7-10 gün önce, küçük operasyonlardan 3-4 gün önce haber vermek yeterli olabilir. Fakat daha önceden doktora gidildiğinde, seçeneklerden birinin de ameliyat olduğunu çok önceden bilmelidir.</a:t>
            </a:r>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yaklaşım</a:t>
            </a:r>
            <a:endParaRPr lang="tr-TR" dirty="0"/>
          </a:p>
        </p:txBody>
      </p:sp>
      <p:sp>
        <p:nvSpPr>
          <p:cNvPr id="3" name="Content Placeholder 2"/>
          <p:cNvSpPr>
            <a:spLocks noGrp="1"/>
          </p:cNvSpPr>
          <p:nvPr>
            <p:ph idx="1"/>
          </p:nvPr>
        </p:nvSpPr>
        <p:spPr/>
        <p:txBody>
          <a:bodyPr>
            <a:normAutofit/>
          </a:bodyPr>
          <a:lstStyle/>
          <a:p>
            <a:r>
              <a:rPr lang="tr-TR" dirty="0" smtClean="0"/>
              <a:t>Eğer gelişim düzeylerine uygun şekilde sunulursa, çocukların hemen hemen her şey hakkında konuşabileceği fark edilir. Çoğu sağlık çalışanı, küçük çocukların kapasitelerini olduğunun daha altındaymış gibi tahmin eder ve onlarla iletişime geçmek için çabada bulunmaz.</a:t>
            </a:r>
          </a:p>
          <a:p>
            <a:r>
              <a:rPr lang="tr-TR" dirty="0" smtClean="0"/>
              <a:t>Sağlık çalışanları </a:t>
            </a:r>
            <a:r>
              <a:rPr lang="tr-TR" dirty="0" err="1" smtClean="0"/>
              <a:t>optimistik</a:t>
            </a:r>
            <a:r>
              <a:rPr lang="tr-TR" dirty="0" smtClean="0"/>
              <a:t> ve umut verici olmalı, çocuk ve aileye bunu aşılamalı, ama aynı zamanda boş yere de umut verilmemeli, boş vaatlerde bulunulmamalıdır</a:t>
            </a:r>
          </a:p>
          <a:p>
            <a:endParaRPr lang="tr-TR" dirty="0" smtClean="0"/>
          </a:p>
          <a:p>
            <a:endParaRPr lang="tr-TR" dirty="0"/>
          </a:p>
        </p:txBody>
      </p:sp>
    </p:spTree>
    <p:extLst>
      <p:ext uri="{BB962C8B-B14F-4D97-AF65-F5344CB8AC3E}">
        <p14:creationId xmlns:p14="http://schemas.microsoft.com/office/powerpoint/2010/main" val="31759815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Genel yaklaşım</a:t>
            </a:r>
            <a:endParaRPr lang="tr-TR" dirty="0"/>
          </a:p>
        </p:txBody>
      </p:sp>
      <p:sp>
        <p:nvSpPr>
          <p:cNvPr id="3" name="Content Placeholder 2"/>
          <p:cNvSpPr>
            <a:spLocks noGrp="1"/>
          </p:cNvSpPr>
          <p:nvPr>
            <p:ph idx="1"/>
          </p:nvPr>
        </p:nvSpPr>
        <p:spPr/>
        <p:txBody>
          <a:bodyPr/>
          <a:lstStyle/>
          <a:p>
            <a:r>
              <a:rPr lang="tr-TR" dirty="0" smtClean="0"/>
              <a:t>Kendini anlatmasına olanak verilmeli (“neden korktun canım” gibi…)</a:t>
            </a:r>
          </a:p>
          <a:p>
            <a:r>
              <a:rPr lang="tr-TR" b="1" u="sng" dirty="0" smtClean="0"/>
              <a:t>Duyguların konuşulmasını engelleyen bazı durumlar vardır:</a:t>
            </a:r>
          </a:p>
          <a:p>
            <a:r>
              <a:rPr lang="tr-TR" b="1" dirty="0" smtClean="0"/>
              <a:t>1. yapmacık şekilde hastayı reddetmek: </a:t>
            </a:r>
            <a:r>
              <a:rPr lang="tr-TR" dirty="0" smtClean="0"/>
              <a:t>“her şey çok güzel olacak”</a:t>
            </a:r>
          </a:p>
          <a:p>
            <a:r>
              <a:rPr lang="tr-TR" b="1" dirty="0" smtClean="0"/>
              <a:t>2. hastanın duygularını küçümsemek veya önem vermemek:</a:t>
            </a:r>
            <a:r>
              <a:rPr lang="tr-TR" dirty="0" smtClean="0"/>
              <a:t> “artık ölmek istiyorum”- “günümüz geldiğinde hepimiz öleceğiz”</a:t>
            </a:r>
          </a:p>
          <a:p>
            <a:r>
              <a:rPr lang="tr-TR" b="1" dirty="0" smtClean="0"/>
              <a:t>3. Problemi yok sayma: </a:t>
            </a:r>
            <a:r>
              <a:rPr lang="tr-TR" dirty="0" smtClean="0"/>
              <a:t>“hadi bundan konuşmayalım artık”, “erkek adam ağlar mı canım?”</a:t>
            </a:r>
          </a:p>
          <a:p>
            <a:r>
              <a:rPr lang="tr-TR" b="1" dirty="0" smtClean="0"/>
              <a:t>4. problemi reddetme: </a:t>
            </a:r>
            <a:r>
              <a:rPr lang="tr-TR" dirty="0" smtClean="0"/>
              <a:t>“sanırım ölüyorum”- “bunu da nerden çıkarıyorsun”</a:t>
            </a:r>
          </a:p>
          <a:p>
            <a:endParaRPr lang="tr-TR" dirty="0"/>
          </a:p>
        </p:txBody>
      </p:sp>
    </p:spTree>
    <p:extLst>
      <p:ext uri="{BB962C8B-B14F-4D97-AF65-F5344CB8AC3E}">
        <p14:creationId xmlns:p14="http://schemas.microsoft.com/office/powerpoint/2010/main" val="12679353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Terminal dönemdeki hastalara yaklaşım</a:t>
            </a:r>
            <a:endParaRPr lang="tr-TR" dirty="0"/>
          </a:p>
        </p:txBody>
      </p:sp>
      <p:sp>
        <p:nvSpPr>
          <p:cNvPr id="3" name="Content Placeholder 2"/>
          <p:cNvSpPr>
            <a:spLocks noGrp="1"/>
          </p:cNvSpPr>
          <p:nvPr>
            <p:ph idx="1"/>
          </p:nvPr>
        </p:nvSpPr>
        <p:spPr/>
        <p:txBody>
          <a:bodyPr/>
          <a:lstStyle/>
          <a:p>
            <a:r>
              <a:rPr lang="tr-TR" dirty="0" smtClean="0"/>
              <a:t>Tüm tıbbi ilerlemelere rağmen bazı hastalıklar sıklıkla ölümcüldür. Terminal dönem sıkıntıların en yoğun olduğu bakım sürecidir. Çocuklar bu dönemde sıklıkla bir şeylerin yolunda gitmediği anlar ama tam olarak adlandıramaz.</a:t>
            </a:r>
          </a:p>
          <a:p>
            <a:r>
              <a:rPr lang="tr-TR" dirty="0" smtClean="0"/>
              <a:t>Ergenlerse genelde her şeyin farkındadır.</a:t>
            </a:r>
          </a:p>
          <a:p>
            <a:r>
              <a:rPr lang="tr-TR" dirty="0" smtClean="0"/>
              <a:t>Bu dönemde hastanın yaşam kalitesi ön planda tutulmalı (ağrı kontrolü gibi..), gereksiz tektik ve girişimlerden kaçınılmalıdır</a:t>
            </a:r>
          </a:p>
          <a:p>
            <a:r>
              <a:rPr lang="tr-TR" dirty="0" smtClean="0"/>
              <a:t>Çocuklar 5-7 yaş arasında ölümün evrenselliğini anlarlar</a:t>
            </a:r>
          </a:p>
          <a:p>
            <a:r>
              <a:rPr lang="tr-TR" dirty="0" smtClean="0"/>
              <a:t>Ergenlik döneminde ölüm algısında bozulma olabilir</a:t>
            </a:r>
            <a:endParaRPr lang="tr-TR" dirty="0"/>
          </a:p>
        </p:txBody>
      </p:sp>
    </p:spTree>
    <p:extLst>
      <p:ext uri="{BB962C8B-B14F-4D97-AF65-F5344CB8AC3E}">
        <p14:creationId xmlns:p14="http://schemas.microsoft.com/office/powerpoint/2010/main" val="37510311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Terminal dönemdeki hastaya yaklaşım</a:t>
            </a:r>
            <a:endParaRPr lang="tr-TR" dirty="0"/>
          </a:p>
        </p:txBody>
      </p:sp>
      <p:sp>
        <p:nvSpPr>
          <p:cNvPr id="3" name="Content Placeholder 2"/>
          <p:cNvSpPr>
            <a:spLocks noGrp="1"/>
          </p:cNvSpPr>
          <p:nvPr>
            <p:ph idx="1"/>
          </p:nvPr>
        </p:nvSpPr>
        <p:spPr/>
        <p:txBody>
          <a:bodyPr/>
          <a:lstStyle/>
          <a:p>
            <a:r>
              <a:rPr lang="tr-TR" dirty="0" smtClean="0"/>
              <a:t>Ciddi bir hastalığı olan çocuklarda tanıyı gizlemek korku ve kaygıları önlemez, çünkü çocuk sözel olmayan iletişim, kulak misafiri olma yoluyla durumun ciddiyetinin farkındadır, belirsizlik ise onları daha fazla korkutur.</a:t>
            </a:r>
          </a:p>
          <a:p>
            <a:r>
              <a:rPr lang="tr-TR" dirty="0" smtClean="0"/>
              <a:t>Tedavi süreci içinde çocuklara ciddi bir hastalıkları olduğu aşamalı bir şekilde söylenebilir.</a:t>
            </a:r>
          </a:p>
          <a:p>
            <a:r>
              <a:rPr lang="tr-TR" dirty="0" smtClean="0"/>
              <a:t>Büyüsel ve ben merkezci düşünce nedeniyle özellikle küçük çocuklar ölümcül hastalık ya da ölümü kendi kabahatlerine yorabilirler, bundan dolayı hastalıklarına kendi hatalarının neden olmadığı sık olarak hatırlatılmalıdır.</a:t>
            </a:r>
          </a:p>
          <a:p>
            <a:endParaRPr lang="tr-TR" dirty="0"/>
          </a:p>
        </p:txBody>
      </p:sp>
    </p:spTree>
    <p:extLst>
      <p:ext uri="{BB962C8B-B14F-4D97-AF65-F5344CB8AC3E}">
        <p14:creationId xmlns:p14="http://schemas.microsoft.com/office/powerpoint/2010/main" val="36071804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Terminal dönemdeki hastaya yaklaşım</a:t>
            </a:r>
            <a:endParaRPr lang="tr-TR" dirty="0"/>
          </a:p>
        </p:txBody>
      </p:sp>
      <p:sp>
        <p:nvSpPr>
          <p:cNvPr id="3" name="Content Placeholder 2"/>
          <p:cNvSpPr>
            <a:spLocks noGrp="1"/>
          </p:cNvSpPr>
          <p:nvPr>
            <p:ph idx="1"/>
          </p:nvPr>
        </p:nvSpPr>
        <p:spPr/>
        <p:txBody>
          <a:bodyPr/>
          <a:lstStyle/>
          <a:p>
            <a:r>
              <a:rPr lang="tr-TR" dirty="0" smtClean="0"/>
              <a:t>Ölümcül hastalığı olan çocuklar terminal döneme girdiklerinde, ebeveynler ve sağlık çalışanları çocuk ile daha az zaman geçirmeye ve daha az iletişim kurmaya eğilimli olabilirler, bu çocukta var olan yalıtılmışlık duygusunu daha da arttırabilir. Buna dikkat edilmeli, bizim için zor olsa da onu yalnız bırakmamalıyız.</a:t>
            </a:r>
          </a:p>
          <a:p>
            <a:r>
              <a:rPr lang="tr-TR" dirty="0" smtClean="0"/>
              <a:t>Ebeveynlerin zamanından önce ölümü kabul edip, geri çekilmesinin çocuğu yaşarken bırakmak ve ölü saymak anlamına geldiği konusu aile ile olan görüşmelerde vurgulanmalı. Bu dönemde kardeş ziyaretlerinin yapılması da sağlanmalıdır.</a:t>
            </a:r>
          </a:p>
          <a:p>
            <a:r>
              <a:rPr lang="tr-TR" dirty="0" smtClean="0"/>
              <a:t>Kardeşlerde suçluluk hissi... Hayatta kalanın suçluluğu... Niye o?...</a:t>
            </a:r>
          </a:p>
          <a:p>
            <a:endParaRPr lang="tr-TR" dirty="0"/>
          </a:p>
        </p:txBody>
      </p:sp>
    </p:spTree>
    <p:extLst>
      <p:ext uri="{BB962C8B-B14F-4D97-AF65-F5344CB8AC3E}">
        <p14:creationId xmlns:p14="http://schemas.microsoft.com/office/powerpoint/2010/main" val="37159498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Terminal dönemdeki hasta</a:t>
            </a:r>
            <a:endParaRPr lang="tr-TR" dirty="0"/>
          </a:p>
        </p:txBody>
      </p:sp>
      <p:sp>
        <p:nvSpPr>
          <p:cNvPr id="3" name="Content Placeholder 2"/>
          <p:cNvSpPr>
            <a:spLocks noGrp="1"/>
          </p:cNvSpPr>
          <p:nvPr>
            <p:ph idx="1"/>
          </p:nvPr>
        </p:nvSpPr>
        <p:spPr/>
        <p:txBody>
          <a:bodyPr/>
          <a:lstStyle/>
          <a:p>
            <a:r>
              <a:rPr lang="tr-TR" dirty="0" smtClean="0"/>
              <a:t>Hastanın konforu çok önemli</a:t>
            </a:r>
          </a:p>
          <a:p>
            <a:r>
              <a:rPr lang="tr-TR" dirty="0" smtClean="0"/>
              <a:t>Opioid türevleri</a:t>
            </a:r>
          </a:p>
          <a:p>
            <a:r>
              <a:rPr lang="tr-TR" dirty="0" smtClean="0"/>
              <a:t>Antidepresanlar</a:t>
            </a:r>
          </a:p>
          <a:p>
            <a:r>
              <a:rPr lang="tr-TR" dirty="0" smtClean="0"/>
              <a:t>Sedatif antidepresanlar (mirtazapin, trazodon, mianserin..)</a:t>
            </a:r>
          </a:p>
          <a:p>
            <a:r>
              <a:rPr lang="tr-TR" dirty="0" smtClean="0"/>
              <a:t>Atipik antipsikotikler (risperidon, olanzapin, ketiapin...)</a:t>
            </a:r>
            <a:endParaRPr lang="tr-TR" dirty="0"/>
          </a:p>
        </p:txBody>
      </p:sp>
    </p:spTree>
    <p:extLst>
      <p:ext uri="{BB962C8B-B14F-4D97-AF65-F5344CB8AC3E}">
        <p14:creationId xmlns:p14="http://schemas.microsoft.com/office/powerpoint/2010/main" val="9301907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Yapay bozukluk</a:t>
            </a:r>
            <a:endParaRPr lang="tr-TR" dirty="0"/>
          </a:p>
        </p:txBody>
      </p:sp>
      <p:sp>
        <p:nvSpPr>
          <p:cNvPr id="3" name="Content Placeholder 2"/>
          <p:cNvSpPr>
            <a:spLocks noGrp="1"/>
          </p:cNvSpPr>
          <p:nvPr>
            <p:ph idx="1"/>
          </p:nvPr>
        </p:nvSpPr>
        <p:spPr/>
        <p:txBody>
          <a:bodyPr/>
          <a:lstStyle/>
          <a:p>
            <a:r>
              <a:rPr lang="tr-TR" dirty="0" smtClean="0"/>
              <a:t>Kişinin kendinde çıkar amacı olmadan bilinçli ve kasıtlı olarak hastalık bulguları ortaya çıkarması</a:t>
            </a:r>
          </a:p>
          <a:p>
            <a:r>
              <a:rPr lang="tr-TR" dirty="0" smtClean="0"/>
              <a:t>Konversiyon değildir</a:t>
            </a:r>
            <a:endParaRPr lang="tr-TR" dirty="0"/>
          </a:p>
        </p:txBody>
      </p:sp>
    </p:spTree>
    <p:extLst>
      <p:ext uri="{BB962C8B-B14F-4D97-AF65-F5344CB8AC3E}">
        <p14:creationId xmlns:p14="http://schemas.microsoft.com/office/powerpoint/2010/main" val="3930475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Giriş</a:t>
            </a:r>
            <a:endParaRPr lang="tr-TR" dirty="0"/>
          </a:p>
        </p:txBody>
      </p:sp>
      <p:sp>
        <p:nvSpPr>
          <p:cNvPr id="3" name="Content Placeholder 2"/>
          <p:cNvSpPr>
            <a:spLocks noGrp="1"/>
          </p:cNvSpPr>
          <p:nvPr>
            <p:ph idx="1"/>
          </p:nvPr>
        </p:nvSpPr>
        <p:spPr/>
        <p:txBody>
          <a:bodyPr>
            <a:normAutofit lnSpcReduction="10000"/>
          </a:bodyPr>
          <a:lstStyle/>
          <a:p>
            <a:r>
              <a:rPr lang="tr-TR" dirty="0" smtClean="0"/>
              <a:t>Hastalığın akut ya da kronik olması, hayatı tehdit edici olması ve görünür veya kalıcı engel-özre neden olması gibi hastalıkla ilgili etkenler, bir  çocuğun hastalığa veya hastaneye yatışa tepkisini belirler.</a:t>
            </a:r>
          </a:p>
          <a:p>
            <a:r>
              <a:rPr lang="tr-TR" dirty="0" smtClean="0"/>
              <a:t>Çocuğun mizaç ve kişilik organizasyonu, aile işlevselliği, yaşıt ilişkileri, kültürel inanç ve yaklaşımlar, aile yapısı, ailenin sosyokültürel ve ekonomik düzeyi de önemlidir.</a:t>
            </a:r>
          </a:p>
          <a:p>
            <a:r>
              <a:rPr lang="tr-TR" dirty="0" smtClean="0"/>
              <a:t>Kaygı, gerileme, duygudurum değişiklikleri vejetatif işlevlerdeki değişiklikler (uyku, iştah..) gibi hastalığa ve hastaneye yatışta olan bazı tepkiler her yaştaki kişiler için tipik olsa da, bazı tepkiler bireyin yaş ve gelişimsel düzeyine özgüdür.</a:t>
            </a:r>
          </a:p>
          <a:p>
            <a:endParaRPr lang="tr-TR" dirty="0"/>
          </a:p>
        </p:txBody>
      </p:sp>
    </p:spTree>
    <p:extLst>
      <p:ext uri="{BB962C8B-B14F-4D97-AF65-F5344CB8AC3E}">
        <p14:creationId xmlns:p14="http://schemas.microsoft.com/office/powerpoint/2010/main" val="24161882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Bakımverenin yapay bozukluğu</a:t>
            </a:r>
            <a:endParaRPr lang="tr-TR" dirty="0"/>
          </a:p>
        </p:txBody>
      </p:sp>
      <p:sp>
        <p:nvSpPr>
          <p:cNvPr id="3" name="Content Placeholder 2"/>
          <p:cNvSpPr>
            <a:spLocks noGrp="1"/>
          </p:cNvSpPr>
          <p:nvPr>
            <p:ph idx="1"/>
          </p:nvPr>
        </p:nvSpPr>
        <p:spPr/>
        <p:txBody>
          <a:bodyPr/>
          <a:lstStyle/>
          <a:p>
            <a:r>
              <a:rPr lang="tr-TR" dirty="0" smtClean="0"/>
              <a:t>Bakım verenin çıkar amacı olmadan bilinçli ve kasıtlı olarak hastalık bulguları ortaya çıkarması</a:t>
            </a:r>
          </a:p>
          <a:p>
            <a:r>
              <a:rPr lang="tr-TR" b="1" dirty="0" smtClean="0"/>
              <a:t>Munchausen by Proxy</a:t>
            </a:r>
            <a:endParaRPr lang="tr-TR" b="1" dirty="0"/>
          </a:p>
        </p:txBody>
      </p:sp>
    </p:spTree>
    <p:extLst>
      <p:ext uri="{BB962C8B-B14F-4D97-AF65-F5344CB8AC3E}">
        <p14:creationId xmlns:p14="http://schemas.microsoft.com/office/powerpoint/2010/main" val="7794041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Deliryum</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Genellikle tıbbi ve entoksikasyon, madde çekilmesi gibi nedenlerle oluşan, geri dönüşlü (ama mortal seyredebilir) santral sinir sitemi aktivitesinin etkilendiği, bilişin bozulduğu nöropsikiyatrik bulguların görüldüğü konfüzyonel durum</a:t>
            </a:r>
          </a:p>
          <a:p>
            <a:r>
              <a:rPr lang="tr-TR" dirty="0" smtClean="0"/>
              <a:t>Yoğun bakım hastaları</a:t>
            </a:r>
          </a:p>
          <a:p>
            <a:r>
              <a:rPr lang="tr-TR" dirty="0" smtClean="0"/>
              <a:t>Algı bozuklukları</a:t>
            </a:r>
          </a:p>
          <a:p>
            <a:r>
              <a:rPr lang="tr-TR" dirty="0" smtClean="0"/>
              <a:t>Sanrılar </a:t>
            </a:r>
          </a:p>
          <a:p>
            <a:r>
              <a:rPr lang="tr-TR" dirty="0" smtClean="0"/>
              <a:t>Afektif labilite</a:t>
            </a:r>
          </a:p>
          <a:p>
            <a:r>
              <a:rPr lang="tr-TR" dirty="0" smtClean="0"/>
              <a:t>Dikkat-konsantrasyon sorunları</a:t>
            </a:r>
          </a:p>
          <a:p>
            <a:r>
              <a:rPr lang="tr-TR" dirty="0" smtClean="0"/>
              <a:t>Düşünce bozuklukları</a:t>
            </a:r>
          </a:p>
          <a:p>
            <a:r>
              <a:rPr lang="tr-TR" dirty="0" smtClean="0"/>
              <a:t>Psikotik bulgular, gerçeği değerlendirmede bozulmalar</a:t>
            </a:r>
          </a:p>
          <a:p>
            <a:pPr marL="0" indent="0">
              <a:buNone/>
            </a:pPr>
            <a:endParaRPr lang="tr-TR" dirty="0"/>
          </a:p>
        </p:txBody>
      </p:sp>
    </p:spTree>
    <p:extLst>
      <p:ext uri="{BB962C8B-B14F-4D97-AF65-F5344CB8AC3E}">
        <p14:creationId xmlns:p14="http://schemas.microsoft.com/office/powerpoint/2010/main" val="1966941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Deliryum</a:t>
            </a:r>
            <a:endParaRPr lang="tr-TR" dirty="0"/>
          </a:p>
        </p:txBody>
      </p:sp>
      <p:sp>
        <p:nvSpPr>
          <p:cNvPr id="3" name="Content Placeholder 2"/>
          <p:cNvSpPr>
            <a:spLocks noGrp="1"/>
          </p:cNvSpPr>
          <p:nvPr>
            <p:ph idx="1"/>
          </p:nvPr>
        </p:nvSpPr>
        <p:spPr/>
        <p:txBody>
          <a:bodyPr>
            <a:normAutofit lnSpcReduction="10000"/>
          </a:bodyPr>
          <a:lstStyle/>
          <a:p>
            <a:r>
              <a:rPr lang="tr-TR" dirty="0" smtClean="0"/>
              <a:t>Hipoaktif tip, hiperaktif tip (gün içinde dalgalanmalar sık, gece daha bozulma..)</a:t>
            </a:r>
          </a:p>
          <a:p>
            <a:r>
              <a:rPr lang="tr-TR" dirty="0" smtClean="0"/>
              <a:t>Yer-kişi-zaman oryantasyonunda bozulma (ilk olarak zaman oryantasyonu, en son kişi oryantasyonu bozulur..)</a:t>
            </a:r>
          </a:p>
          <a:p>
            <a:r>
              <a:rPr lang="tr-TR" dirty="0" smtClean="0"/>
              <a:t>Çocuk ve yaşlılar daha duyarlı</a:t>
            </a:r>
          </a:p>
          <a:p>
            <a:r>
              <a:rPr lang="tr-TR" dirty="0" smtClean="0"/>
              <a:t>Dil-konuşmada bozulma</a:t>
            </a:r>
          </a:p>
          <a:p>
            <a:r>
              <a:rPr lang="tr-TR" dirty="0" smtClean="0"/>
              <a:t>Yazıda bozulma</a:t>
            </a:r>
          </a:p>
          <a:p>
            <a:r>
              <a:rPr lang="tr-TR" dirty="0" smtClean="0"/>
              <a:t>Uyku-uyanıklık döngüsünde bozulma, sirkadien ritmde bozulma</a:t>
            </a:r>
          </a:p>
          <a:p>
            <a:r>
              <a:rPr lang="tr-TR" dirty="0" smtClean="0"/>
              <a:t>Genelde akut-subakut başlangıçlı (risk faktörü olan hastalarda eşik altı belirtiler konusunda uyanık olunmalı)</a:t>
            </a:r>
            <a:endParaRPr lang="tr-TR" dirty="0"/>
          </a:p>
        </p:txBody>
      </p:sp>
    </p:spTree>
    <p:extLst>
      <p:ext uri="{BB962C8B-B14F-4D97-AF65-F5344CB8AC3E}">
        <p14:creationId xmlns:p14="http://schemas.microsoft.com/office/powerpoint/2010/main" val="36179356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Deliryum-etyoloji</a:t>
            </a:r>
            <a:endParaRPr lang="tr-TR" dirty="0"/>
          </a:p>
        </p:txBody>
      </p:sp>
      <p:sp>
        <p:nvSpPr>
          <p:cNvPr id="3" name="Content Placeholder 2"/>
          <p:cNvSpPr>
            <a:spLocks noGrp="1"/>
          </p:cNvSpPr>
          <p:nvPr>
            <p:ph sz="half" idx="1"/>
          </p:nvPr>
        </p:nvSpPr>
        <p:spPr/>
        <p:txBody>
          <a:bodyPr/>
          <a:lstStyle/>
          <a:p>
            <a:r>
              <a:rPr lang="tr-TR" dirty="0" smtClean="0"/>
              <a:t>Yoğun bakım hastaları</a:t>
            </a:r>
          </a:p>
          <a:p>
            <a:r>
              <a:rPr lang="tr-TR" dirty="0" smtClean="0"/>
              <a:t>Yanık hastaları</a:t>
            </a:r>
          </a:p>
          <a:p>
            <a:r>
              <a:rPr lang="tr-TR" dirty="0" smtClean="0"/>
              <a:t>Postoperatif dönem (ortopedi..)</a:t>
            </a:r>
          </a:p>
          <a:p>
            <a:r>
              <a:rPr lang="tr-TR" dirty="0" smtClean="0"/>
              <a:t>Entoksikasyon-withdrawal</a:t>
            </a:r>
          </a:p>
          <a:p>
            <a:r>
              <a:rPr lang="tr-TR" dirty="0" smtClean="0"/>
              <a:t>Metabolik-endokrin nedenler</a:t>
            </a:r>
          </a:p>
          <a:p>
            <a:r>
              <a:rPr lang="tr-TR" dirty="0" smtClean="0"/>
              <a:t>Travmatik beyin hasarı</a:t>
            </a:r>
          </a:p>
          <a:p>
            <a:r>
              <a:rPr lang="tr-TR" dirty="0" smtClean="0"/>
              <a:t>Paraneoplastik ensefalopati</a:t>
            </a:r>
          </a:p>
          <a:p>
            <a:endParaRPr lang="tr-TR" dirty="0"/>
          </a:p>
        </p:txBody>
      </p:sp>
      <p:sp>
        <p:nvSpPr>
          <p:cNvPr id="4" name="Content Placeholder 3"/>
          <p:cNvSpPr>
            <a:spLocks noGrp="1"/>
          </p:cNvSpPr>
          <p:nvPr>
            <p:ph sz="half" idx="2"/>
          </p:nvPr>
        </p:nvSpPr>
        <p:spPr/>
        <p:txBody>
          <a:bodyPr/>
          <a:lstStyle/>
          <a:p>
            <a:r>
              <a:rPr lang="tr-TR" dirty="0" smtClean="0"/>
              <a:t>Nöbetler</a:t>
            </a:r>
          </a:p>
          <a:p>
            <a:r>
              <a:rPr lang="tr-TR" dirty="0" smtClean="0"/>
              <a:t>Neoplastik hastalıklar</a:t>
            </a:r>
          </a:p>
          <a:p>
            <a:r>
              <a:rPr lang="tr-TR" dirty="0" smtClean="0"/>
              <a:t>İntrakranial enfeksiyonlar</a:t>
            </a:r>
          </a:p>
          <a:p>
            <a:r>
              <a:rPr lang="tr-TR" dirty="0" smtClean="0"/>
              <a:t>Sistemik enfeksiyonlar</a:t>
            </a:r>
          </a:p>
          <a:p>
            <a:r>
              <a:rPr lang="tr-TR" dirty="0" smtClean="0"/>
              <a:t>Serebrovasküler olaylar</a:t>
            </a:r>
          </a:p>
          <a:p>
            <a:r>
              <a:rPr lang="tr-TR" dirty="0" smtClean="0"/>
              <a:t>Organ yetmezliği</a:t>
            </a:r>
          </a:p>
          <a:p>
            <a:r>
              <a:rPr lang="tr-TR" dirty="0" smtClean="0"/>
              <a:t>Diğer SSS ve Sistemik nedenler</a:t>
            </a:r>
          </a:p>
          <a:p>
            <a:endParaRPr lang="tr-TR" dirty="0"/>
          </a:p>
        </p:txBody>
      </p:sp>
    </p:spTree>
    <p:extLst>
      <p:ext uri="{BB962C8B-B14F-4D97-AF65-F5344CB8AC3E}">
        <p14:creationId xmlns:p14="http://schemas.microsoft.com/office/powerpoint/2010/main" val="223782589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Deliryum tedavi</a:t>
            </a:r>
            <a:endParaRPr lang="tr-TR" dirty="0"/>
          </a:p>
        </p:txBody>
      </p:sp>
      <p:sp>
        <p:nvSpPr>
          <p:cNvPr id="3" name="Content Placeholder 2"/>
          <p:cNvSpPr>
            <a:spLocks noGrp="1"/>
          </p:cNvSpPr>
          <p:nvPr>
            <p:ph idx="1"/>
          </p:nvPr>
        </p:nvSpPr>
        <p:spPr/>
        <p:txBody>
          <a:bodyPr/>
          <a:lstStyle/>
          <a:p>
            <a:r>
              <a:rPr lang="tr-TR" b="1" u="sng" dirty="0" smtClean="0"/>
              <a:t>Çevre düzenlemesi (resim, oyuncak, hatırlatmalar, refakatçi, ışık..)</a:t>
            </a:r>
          </a:p>
          <a:p>
            <a:r>
              <a:rPr lang="tr-TR" b="1" u="sng" dirty="0" smtClean="0"/>
              <a:t>Haloperidol (oral</a:t>
            </a:r>
            <a:r>
              <a:rPr lang="tr-TR" u="sng" dirty="0" smtClean="0"/>
              <a:t>-IM-</a:t>
            </a:r>
            <a:r>
              <a:rPr lang="tr-TR" b="1" u="sng" dirty="0" smtClean="0"/>
              <a:t>IV</a:t>
            </a:r>
            <a:r>
              <a:rPr lang="tr-TR" u="sng" dirty="0" smtClean="0"/>
              <a:t>)</a:t>
            </a:r>
          </a:p>
          <a:p>
            <a:r>
              <a:rPr lang="tr-TR" dirty="0" smtClean="0"/>
              <a:t>İstisnai belli durumlarda lorazepam (benzodiazepin..)</a:t>
            </a:r>
          </a:p>
          <a:p>
            <a:r>
              <a:rPr lang="tr-TR" b="1" dirty="0" smtClean="0"/>
              <a:t>Atipik antipsikotikler </a:t>
            </a:r>
            <a:r>
              <a:rPr lang="tr-TR" dirty="0" smtClean="0"/>
              <a:t>(</a:t>
            </a:r>
            <a:r>
              <a:rPr lang="tr-TR" b="1" dirty="0" smtClean="0"/>
              <a:t>risperidon </a:t>
            </a:r>
            <a:r>
              <a:rPr lang="tr-TR" dirty="0" smtClean="0"/>
              <a:t>&gt; diğer atipik antipsikotikler..)</a:t>
            </a:r>
          </a:p>
          <a:p>
            <a:r>
              <a:rPr lang="tr-TR" dirty="0" smtClean="0"/>
              <a:t>En düşük dozlar</a:t>
            </a:r>
          </a:p>
          <a:p>
            <a:r>
              <a:rPr lang="tr-TR" dirty="0" smtClean="0"/>
              <a:t>Gerekmedikçe ilaç vermek zorunda değilsiniz</a:t>
            </a:r>
          </a:p>
          <a:p>
            <a:r>
              <a:rPr lang="tr-TR" dirty="0" smtClean="0"/>
              <a:t>Hipoaktif deliryum..modafinil, metilfenidat..</a:t>
            </a:r>
            <a:endParaRPr lang="tr-TR" dirty="0"/>
          </a:p>
        </p:txBody>
      </p:sp>
    </p:spTree>
    <p:extLst>
      <p:ext uri="{BB962C8B-B14F-4D97-AF65-F5344CB8AC3E}">
        <p14:creationId xmlns:p14="http://schemas.microsoft.com/office/powerpoint/2010/main" val="2150326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Kardiyoloji ve </a:t>
            </a:r>
            <a:r>
              <a:rPr lang="tr-TR" dirty="0" err="1" smtClean="0"/>
              <a:t>psikofarmakoloji</a:t>
            </a:r>
            <a:endParaRPr lang="tr-TR" dirty="0"/>
          </a:p>
        </p:txBody>
      </p:sp>
      <p:sp>
        <p:nvSpPr>
          <p:cNvPr id="3" name="Content Placeholder 2"/>
          <p:cNvSpPr>
            <a:spLocks noGrp="1"/>
          </p:cNvSpPr>
          <p:nvPr>
            <p:ph idx="1"/>
          </p:nvPr>
        </p:nvSpPr>
        <p:spPr/>
        <p:txBody>
          <a:bodyPr>
            <a:normAutofit/>
          </a:bodyPr>
          <a:lstStyle/>
          <a:p>
            <a:r>
              <a:rPr lang="tr-TR" dirty="0" smtClean="0"/>
              <a:t>Kardiyak hastalığı olanlarda </a:t>
            </a:r>
            <a:r>
              <a:rPr lang="tr-TR" b="1" dirty="0" smtClean="0"/>
              <a:t>ziprasidon, pimozid ve trisiklik antidepresanlar</a:t>
            </a:r>
            <a:r>
              <a:rPr lang="tr-TR" dirty="0" smtClean="0"/>
              <a:t> tehlikeli</a:t>
            </a:r>
          </a:p>
          <a:p>
            <a:r>
              <a:rPr lang="tr-TR" dirty="0" smtClean="0"/>
              <a:t>Ailede 40 yaşından önce kardiyak ölüm veya çocukta kardiyak hastalık-semptomatoloji varsa; atomoksetin-metilfenidat öncesi: çocuk kardiyoloji konsültasyonu</a:t>
            </a:r>
          </a:p>
          <a:p>
            <a:r>
              <a:rPr lang="tr-TR" dirty="0" smtClean="0"/>
              <a:t>Çocukta glokom, tedavi altında olmayan hipertiroidi, feokromasitoma: metilfenidat ve atomoksetin kontraendike</a:t>
            </a:r>
          </a:p>
          <a:p>
            <a:r>
              <a:rPr lang="tr-TR" b="1" dirty="0" smtClean="0"/>
              <a:t>Kan basıncında yükseklik: </a:t>
            </a:r>
            <a:r>
              <a:rPr lang="tr-TR" dirty="0" smtClean="0"/>
              <a:t>atomoksetin ve metilfenidat dikkatli kullanılmalı</a:t>
            </a:r>
          </a:p>
        </p:txBody>
      </p:sp>
    </p:spTree>
    <p:extLst>
      <p:ext uri="{BB962C8B-B14F-4D97-AF65-F5344CB8AC3E}">
        <p14:creationId xmlns:p14="http://schemas.microsoft.com/office/powerpoint/2010/main" val="24238677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Endokrinoloji</a:t>
            </a:r>
            <a:endParaRPr lang="tr-TR" dirty="0"/>
          </a:p>
        </p:txBody>
      </p:sp>
      <p:sp>
        <p:nvSpPr>
          <p:cNvPr id="3" name="Content Placeholder 2"/>
          <p:cNvSpPr>
            <a:spLocks noGrp="1"/>
          </p:cNvSpPr>
          <p:nvPr>
            <p:ph idx="1"/>
          </p:nvPr>
        </p:nvSpPr>
        <p:spPr/>
        <p:txBody>
          <a:bodyPr>
            <a:normAutofit lnSpcReduction="10000"/>
          </a:bodyPr>
          <a:lstStyle/>
          <a:p>
            <a:r>
              <a:rPr lang="tr-TR" b="1" dirty="0" smtClean="0"/>
              <a:t>En fazladan en aza prolaktin artışı yapanlar</a:t>
            </a:r>
          </a:p>
          <a:p>
            <a:r>
              <a:rPr lang="tr-TR" b="1" i="1" dirty="0" smtClean="0"/>
              <a:t>Risperidon, paliperidon, amisülpirid (EN FAZLA)</a:t>
            </a:r>
          </a:p>
          <a:p>
            <a:r>
              <a:rPr lang="tr-TR" dirty="0" smtClean="0"/>
              <a:t>Olanzapin</a:t>
            </a:r>
          </a:p>
          <a:p>
            <a:r>
              <a:rPr lang="tr-TR" dirty="0" smtClean="0"/>
              <a:t>Ziprasidon</a:t>
            </a:r>
          </a:p>
          <a:p>
            <a:r>
              <a:rPr lang="tr-TR" dirty="0" smtClean="0"/>
              <a:t>Ketiapin, klozapin</a:t>
            </a:r>
          </a:p>
          <a:p>
            <a:r>
              <a:rPr lang="tr-TR" b="1" i="1" dirty="0" smtClean="0"/>
              <a:t>Aripiprazol (EN AZ)</a:t>
            </a:r>
          </a:p>
          <a:p>
            <a:endParaRPr lang="tr-TR" dirty="0"/>
          </a:p>
          <a:p>
            <a:r>
              <a:rPr lang="tr-TR" dirty="0" smtClean="0"/>
              <a:t>Düşük doz aripiprazol, diğer AP’lere bağlı hiperprolaktinemiyi azaltabilirler</a:t>
            </a:r>
            <a:endParaRPr lang="tr-TR" dirty="0"/>
          </a:p>
        </p:txBody>
      </p:sp>
    </p:spTree>
    <p:extLst>
      <p:ext uri="{BB962C8B-B14F-4D97-AF65-F5344CB8AC3E}">
        <p14:creationId xmlns:p14="http://schemas.microsoft.com/office/powerpoint/2010/main" val="32666204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Transplantasyon servisleri </a:t>
            </a:r>
            <a:endParaRPr lang="tr-TR" b="1" dirty="0"/>
          </a:p>
        </p:txBody>
      </p:sp>
      <p:sp>
        <p:nvSpPr>
          <p:cNvPr id="3" name="Content Placeholder 2"/>
          <p:cNvSpPr>
            <a:spLocks noGrp="1"/>
          </p:cNvSpPr>
          <p:nvPr>
            <p:ph idx="1"/>
          </p:nvPr>
        </p:nvSpPr>
        <p:spPr/>
        <p:txBody>
          <a:bodyPr>
            <a:normAutofit fontScale="92500" lnSpcReduction="20000"/>
          </a:bodyPr>
          <a:lstStyle/>
          <a:p>
            <a:r>
              <a:rPr lang="tr-TR" b="1" u="sng" dirty="0" smtClean="0"/>
              <a:t>Transplantasyon için tereddüt edilmesi ve tedaviden sonra tekrar değerlendirilmesi gereken durumlar;</a:t>
            </a:r>
          </a:p>
          <a:p>
            <a:r>
              <a:rPr lang="tr-TR" dirty="0" smtClean="0"/>
              <a:t>aktif psikotik bozukluk</a:t>
            </a:r>
          </a:p>
          <a:p>
            <a:r>
              <a:rPr lang="tr-TR" dirty="0" smtClean="0"/>
              <a:t>aktif suisid fikri</a:t>
            </a:r>
          </a:p>
          <a:p>
            <a:r>
              <a:rPr lang="tr-TR" dirty="0" smtClean="0"/>
              <a:t>ciddi suisidal depresyon</a:t>
            </a:r>
          </a:p>
          <a:p>
            <a:r>
              <a:rPr lang="tr-TR" dirty="0" smtClean="0"/>
              <a:t>aktif madde kullanımı-bağımlılığı</a:t>
            </a:r>
          </a:p>
          <a:p>
            <a:endParaRPr lang="tr-TR" dirty="0" smtClean="0"/>
          </a:p>
          <a:p>
            <a:endParaRPr lang="tr-TR" dirty="0"/>
          </a:p>
          <a:p>
            <a:r>
              <a:rPr lang="tr-TR" dirty="0" smtClean="0"/>
              <a:t>Otizm-MR kontraendikasyon değildir.</a:t>
            </a:r>
          </a:p>
          <a:p>
            <a:r>
              <a:rPr lang="tr-TR" dirty="0" smtClean="0"/>
              <a:t>Aktif psikotik durumda olmayan bipolar ve SCH hastalarında postop dönemin normallere benzediğine dair yayınlar var</a:t>
            </a:r>
            <a:endParaRPr lang="tr-TR" dirty="0"/>
          </a:p>
        </p:txBody>
      </p:sp>
    </p:spTree>
    <p:extLst>
      <p:ext uri="{BB962C8B-B14F-4D97-AF65-F5344CB8AC3E}">
        <p14:creationId xmlns:p14="http://schemas.microsoft.com/office/powerpoint/2010/main" val="41148078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Transplantasyon-immünsüresif ilaçlar nöropsikiyatrik yan etkiler</a:t>
            </a:r>
            <a:endParaRPr lang="tr-TR" dirty="0"/>
          </a:p>
        </p:txBody>
      </p:sp>
      <p:sp>
        <p:nvSpPr>
          <p:cNvPr id="3" name="Content Placeholder 2"/>
          <p:cNvSpPr>
            <a:spLocks noGrp="1"/>
          </p:cNvSpPr>
          <p:nvPr>
            <p:ph idx="1"/>
          </p:nvPr>
        </p:nvSpPr>
        <p:spPr/>
        <p:txBody>
          <a:bodyPr>
            <a:normAutofit lnSpcReduction="10000"/>
          </a:bodyPr>
          <a:lstStyle/>
          <a:p>
            <a:r>
              <a:rPr lang="tr-TR" b="1" dirty="0" smtClean="0"/>
              <a:t>Kortikostereoidler: </a:t>
            </a:r>
            <a:r>
              <a:rPr lang="tr-TR" dirty="0" smtClean="0"/>
              <a:t>depresyon, mani, psikoz, afektif labillite, anksiyete</a:t>
            </a:r>
          </a:p>
          <a:p>
            <a:r>
              <a:rPr lang="tr-TR" b="1" dirty="0" smtClean="0"/>
              <a:t>Siklosporin: </a:t>
            </a:r>
            <a:r>
              <a:rPr lang="tr-TR" dirty="0" smtClean="0"/>
              <a:t>deliryum, görsel-işitsel hallüsinasyonlar, psikoz</a:t>
            </a:r>
          </a:p>
          <a:p>
            <a:r>
              <a:rPr lang="tr-TR" b="1" dirty="0" smtClean="0"/>
              <a:t>Takrolimus: </a:t>
            </a:r>
            <a:r>
              <a:rPr lang="tr-TR" dirty="0" smtClean="0"/>
              <a:t>deliryum, görsel-işitsel hallüsinasyonlar, psikoz, epileptik nöbet, akinetik mutizm, beyaz cevher değişiklikleri</a:t>
            </a:r>
          </a:p>
          <a:p>
            <a:r>
              <a:rPr lang="tr-TR" b="1" dirty="0" smtClean="0"/>
              <a:t>Mikofenolat mofetil: </a:t>
            </a:r>
            <a:r>
              <a:rPr lang="tr-TR" dirty="0" smtClean="0"/>
              <a:t>anksiyete, depresyon, sedasyon</a:t>
            </a:r>
          </a:p>
          <a:p>
            <a:r>
              <a:rPr lang="tr-TR" b="1" dirty="0" smtClean="0"/>
              <a:t>OKT3 (muromonab CD3): </a:t>
            </a:r>
            <a:r>
              <a:rPr lang="tr-TR" dirty="0" smtClean="0"/>
              <a:t>hallüsinasyonlar, aseptik menenjit</a:t>
            </a:r>
          </a:p>
          <a:p>
            <a:r>
              <a:rPr lang="tr-TR" dirty="0" smtClean="0"/>
              <a:t>İMMUNSÜPRESAN AJANLAR ÇOK ATİPİK TABLOLAR YAPABİLİRLER</a:t>
            </a:r>
          </a:p>
          <a:p>
            <a:endParaRPr lang="tr-TR" dirty="0"/>
          </a:p>
          <a:p>
            <a:r>
              <a:rPr lang="tr-TR" dirty="0" smtClean="0"/>
              <a:t>Psikofarmakolojik ilaçlarla etkileşim için dikkat!!</a:t>
            </a:r>
            <a:endParaRPr lang="tr-TR" dirty="0"/>
          </a:p>
        </p:txBody>
      </p:sp>
    </p:spTree>
    <p:extLst>
      <p:ext uri="{BB962C8B-B14F-4D97-AF65-F5344CB8AC3E}">
        <p14:creationId xmlns:p14="http://schemas.microsoft.com/office/powerpoint/2010/main" val="26230754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Anti NMDA-r ensefaliti</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Paraneoplastik olabilir (en sık over teratomu)</a:t>
            </a:r>
          </a:p>
          <a:p>
            <a:r>
              <a:rPr lang="tr-TR" dirty="0" smtClean="0"/>
              <a:t>Diğer otoimmün ensefalitlere göre daha hızlı başlar</a:t>
            </a:r>
          </a:p>
          <a:p>
            <a:r>
              <a:rPr lang="tr-TR" dirty="0" smtClean="0"/>
              <a:t>BOS’ta: Antikor aranır</a:t>
            </a:r>
          </a:p>
          <a:p>
            <a:r>
              <a:rPr lang="tr-TR" dirty="0" smtClean="0"/>
              <a:t>Psikiyatrik, bilişsel bulgular, basınçlı konuşma, sözcük sayısında azalma veya mutizm, hareket bozuklukları, diskinezi, rijidite, anormal postür alma, katatoni, bilinç bulanıklığı, otonomik disfonksiyon, hipoventilasyon</a:t>
            </a:r>
          </a:p>
          <a:p>
            <a:r>
              <a:rPr lang="tr-TR" dirty="0" smtClean="0"/>
              <a:t>Psikiyatrik prodrom zamanla nörolojik bulgura döner</a:t>
            </a:r>
          </a:p>
          <a:p>
            <a:r>
              <a:rPr lang="tr-TR" b="1" dirty="0" smtClean="0"/>
              <a:t>EEG: </a:t>
            </a:r>
            <a:r>
              <a:rPr lang="tr-TR" dirty="0" smtClean="0"/>
              <a:t>Fokal veya difüz yavaşlama, düzensiz aktivite, extreme delta brush</a:t>
            </a:r>
          </a:p>
          <a:p>
            <a:r>
              <a:rPr lang="tr-TR" b="1" dirty="0" smtClean="0"/>
              <a:t>Tdv:</a:t>
            </a:r>
            <a:r>
              <a:rPr lang="tr-TR" dirty="0" smtClean="0"/>
              <a:t> KS, IVIG, Plazmaferez, rituximab, siklofosfadamid</a:t>
            </a:r>
          </a:p>
          <a:p>
            <a:r>
              <a:rPr lang="tr-TR" dirty="0" smtClean="0"/>
              <a:t>Psikoz, ajitasyon sıktır: benzodiazepinler?? AAP’ler</a:t>
            </a:r>
          </a:p>
          <a:p>
            <a:r>
              <a:rPr lang="tr-TR" b="1" dirty="0" smtClean="0"/>
              <a:t>AAP’ler ile NMS sık </a:t>
            </a:r>
            <a:r>
              <a:rPr lang="tr-TR" dirty="0" smtClean="0"/>
              <a:t>(ketiapin? Aripiprazol?)</a:t>
            </a:r>
            <a:endParaRPr lang="tr-TR" dirty="0"/>
          </a:p>
        </p:txBody>
      </p:sp>
    </p:spTree>
    <p:extLst>
      <p:ext uri="{BB962C8B-B14F-4D97-AF65-F5344CB8AC3E}">
        <p14:creationId xmlns:p14="http://schemas.microsoft.com/office/powerpoint/2010/main" val="921074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0-18 ay </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Hastalığı ya da sakatlığı olduğunu ayırt edemez.</a:t>
            </a:r>
          </a:p>
          <a:p>
            <a:r>
              <a:rPr lang="tr-TR" dirty="0" smtClean="0"/>
              <a:t>Anneden ayrı kalmak, temel güven duygusunun kazanılmasını engelleyebilir.</a:t>
            </a:r>
          </a:p>
          <a:p>
            <a:r>
              <a:rPr lang="tr-TR" dirty="0" smtClean="0"/>
              <a:t>Bağlanma örüntüsünde bozulmalar. (birincil bağlanma ve temel güven duygusunun kazanıldığı dönem)</a:t>
            </a:r>
          </a:p>
          <a:p>
            <a:r>
              <a:rPr lang="tr-TR" dirty="0" smtClean="0"/>
              <a:t>Emme işlevinde bozulma, beslenme zorlukları.</a:t>
            </a:r>
          </a:p>
          <a:p>
            <a:r>
              <a:rPr lang="tr-TR" dirty="0" smtClean="0"/>
              <a:t>Çevreyi araştırma ve öğrenme merakında azalma, içe dönme, apati, gelişimsel basamaklarda yavaşlama (motor-dil-etkileşimsel becerilerde kazanım yavaşlaması veya gerileme)</a:t>
            </a:r>
          </a:p>
          <a:p>
            <a:r>
              <a:rPr lang="tr-TR" dirty="0" smtClean="0"/>
              <a:t>Bebekler, doğrudan kendilerine bakım veren kişilerin duygularını yansıtırlar. Gergin ve sıkıntılı bir annenin bebeği, çocuğunu yatıştırabilen rahat ve olumlu bir annenin bebeğine göre daha huzursuz olacaktır.</a:t>
            </a:r>
          </a:p>
          <a:p>
            <a:r>
              <a:rPr lang="tr-TR" dirty="0" smtClean="0"/>
              <a:t>4-6 ay: gelişimsel aksamalar</a:t>
            </a:r>
          </a:p>
          <a:p>
            <a:r>
              <a:rPr lang="tr-TR" dirty="0" smtClean="0"/>
              <a:t>12-15 ay: ayrılma ile ilgili sorunlar, ayrılırken dikkat!</a:t>
            </a:r>
          </a:p>
          <a:p>
            <a:endParaRPr lang="tr-TR" dirty="0"/>
          </a:p>
        </p:txBody>
      </p:sp>
    </p:spTree>
    <p:extLst>
      <p:ext uri="{BB962C8B-B14F-4D97-AF65-F5344CB8AC3E}">
        <p14:creationId xmlns:p14="http://schemas.microsoft.com/office/powerpoint/2010/main" val="210228819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Epilepsi ve psikiyatri</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Otizm (ergenlik döneminde risk artışı) </a:t>
            </a:r>
          </a:p>
          <a:p>
            <a:r>
              <a:rPr lang="tr-TR" dirty="0" smtClean="0"/>
              <a:t>MR</a:t>
            </a:r>
          </a:p>
          <a:p>
            <a:r>
              <a:rPr lang="tr-TR" dirty="0" smtClean="0"/>
              <a:t>DEHB</a:t>
            </a:r>
          </a:p>
          <a:p>
            <a:r>
              <a:rPr lang="tr-TR" dirty="0" smtClean="0"/>
              <a:t>ÖÖG</a:t>
            </a:r>
          </a:p>
          <a:p>
            <a:r>
              <a:rPr lang="tr-TR" b="1" i="1" dirty="0" smtClean="0"/>
              <a:t>Depresyon: lamotrijin koruyucu olabilir</a:t>
            </a:r>
          </a:p>
          <a:p>
            <a:r>
              <a:rPr lang="tr-TR" b="1" dirty="0" smtClean="0"/>
              <a:t>Anksiyete bozuklukları</a:t>
            </a:r>
            <a:r>
              <a:rPr lang="tr-TR" b="1" u="sng" dirty="0" smtClean="0"/>
              <a:t>: l</a:t>
            </a:r>
            <a:r>
              <a:rPr lang="tr-TR" b="1" i="1" u="sng" dirty="0" smtClean="0"/>
              <a:t>amotrijin </a:t>
            </a:r>
            <a:r>
              <a:rPr lang="tr-TR" b="1" i="1" dirty="0" smtClean="0"/>
              <a:t>işe yarayabilir, </a:t>
            </a:r>
            <a:r>
              <a:rPr lang="tr-TR" b="1" i="1" dirty="0" err="1" smtClean="0"/>
              <a:t>gabapentin</a:t>
            </a:r>
            <a:r>
              <a:rPr lang="tr-TR" b="1" i="1" dirty="0" smtClean="0"/>
              <a:t>? </a:t>
            </a:r>
            <a:r>
              <a:rPr lang="tr-TR" b="1" i="1" dirty="0" err="1" smtClean="0"/>
              <a:t>pregabalin</a:t>
            </a:r>
            <a:r>
              <a:rPr lang="tr-TR" b="1" i="1" dirty="0" smtClean="0"/>
              <a:t>?</a:t>
            </a:r>
          </a:p>
          <a:p>
            <a:r>
              <a:rPr lang="tr-TR" dirty="0" smtClean="0"/>
              <a:t>Psikotik bozukluklar ve şizofreni</a:t>
            </a:r>
          </a:p>
          <a:p>
            <a:r>
              <a:rPr lang="tr-TR" b="1" dirty="0" smtClean="0"/>
              <a:t>Epilepsi’de psikoz %5-10 (TLE %10-15)</a:t>
            </a:r>
          </a:p>
          <a:p>
            <a:r>
              <a:rPr lang="tr-TR" dirty="0" err="1" smtClean="0"/>
              <a:t>İnteriktal</a:t>
            </a:r>
            <a:r>
              <a:rPr lang="tr-TR" dirty="0" smtClean="0"/>
              <a:t> psikoz %5, </a:t>
            </a:r>
            <a:r>
              <a:rPr lang="tr-TR" dirty="0" err="1" smtClean="0"/>
              <a:t>postiktal</a:t>
            </a:r>
            <a:r>
              <a:rPr lang="tr-TR" dirty="0" smtClean="0"/>
              <a:t> psikoz %2</a:t>
            </a:r>
          </a:p>
          <a:p>
            <a:r>
              <a:rPr lang="tr-TR" dirty="0" smtClean="0"/>
              <a:t>İntihar:</a:t>
            </a:r>
            <a:r>
              <a:rPr lang="tr-TR" i="1" dirty="0" smtClean="0"/>
              <a:t> lamotrijin, valproik asit koruyucu olabilir</a:t>
            </a:r>
          </a:p>
        </p:txBody>
      </p:sp>
    </p:spTree>
    <p:extLst>
      <p:ext uri="{BB962C8B-B14F-4D97-AF65-F5344CB8AC3E}">
        <p14:creationId xmlns:p14="http://schemas.microsoft.com/office/powerpoint/2010/main" val="19788977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Epilepsi</a:t>
            </a:r>
            <a:endParaRPr lang="tr-TR" dirty="0"/>
          </a:p>
        </p:txBody>
      </p:sp>
      <p:sp>
        <p:nvSpPr>
          <p:cNvPr id="3" name="Content Placeholder 2"/>
          <p:cNvSpPr>
            <a:spLocks noGrp="1"/>
          </p:cNvSpPr>
          <p:nvPr>
            <p:ph idx="1"/>
          </p:nvPr>
        </p:nvSpPr>
        <p:spPr/>
        <p:txBody>
          <a:bodyPr/>
          <a:lstStyle/>
          <a:p>
            <a:r>
              <a:rPr lang="tr-TR" b="1" dirty="0" smtClean="0"/>
              <a:t>Epileptik cerrahi: </a:t>
            </a:r>
            <a:r>
              <a:rPr lang="tr-TR" dirty="0" smtClean="0"/>
              <a:t>WADA testi + ayrıntılı nöropsikolojik testler</a:t>
            </a:r>
          </a:p>
          <a:p>
            <a:r>
              <a:rPr lang="tr-TR" dirty="0" smtClean="0"/>
              <a:t>Frontal ve temporal nöbetlerde psikiyatrik belirtiler sık</a:t>
            </a:r>
          </a:p>
          <a:p>
            <a:r>
              <a:rPr lang="tr-TR" b="1" dirty="0" smtClean="0"/>
              <a:t>Frontal nöbetler: </a:t>
            </a:r>
            <a:r>
              <a:rPr lang="tr-TR" dirty="0" smtClean="0"/>
              <a:t>konversiyon ile karışır</a:t>
            </a:r>
          </a:p>
          <a:p>
            <a:r>
              <a:rPr lang="tr-TR" b="1" u="sng" dirty="0" smtClean="0"/>
              <a:t>Konversiyon: ön dil ısırması, Epilepsi: lateral dil ısırması</a:t>
            </a:r>
          </a:p>
          <a:p>
            <a:r>
              <a:rPr lang="tr-TR" b="1" dirty="0" smtClean="0"/>
              <a:t>Preiktal psikoz: </a:t>
            </a:r>
            <a:r>
              <a:rPr lang="tr-TR" dirty="0" smtClean="0"/>
              <a:t>fronto-temporal nöbetler, dini uğraşlar</a:t>
            </a:r>
          </a:p>
          <a:p>
            <a:r>
              <a:rPr lang="tr-TR" b="1" dirty="0" smtClean="0"/>
              <a:t>İktal psikoz: </a:t>
            </a:r>
            <a:r>
              <a:rPr lang="tr-TR" dirty="0" smtClean="0"/>
              <a:t>hallüsinasyonlar, paranoid düşünceler, depersonalizasyon, derealizasyon, disosiasyon, füg, otoskopi</a:t>
            </a:r>
          </a:p>
          <a:p>
            <a:r>
              <a:rPr lang="tr-TR" b="1" dirty="0" smtClean="0"/>
              <a:t>İnteriktal psikoz: </a:t>
            </a:r>
            <a:r>
              <a:rPr lang="tr-TR" dirty="0" smtClean="0"/>
              <a:t>temporal lob epilepsilerinde sık, sıcak affekt, dini uğraşlar, görsel hallüsinasyonlar</a:t>
            </a:r>
          </a:p>
          <a:p>
            <a:endParaRPr lang="tr-TR" dirty="0"/>
          </a:p>
        </p:txBody>
      </p:sp>
    </p:spTree>
    <p:extLst>
      <p:ext uri="{BB962C8B-B14F-4D97-AF65-F5344CB8AC3E}">
        <p14:creationId xmlns:p14="http://schemas.microsoft.com/office/powerpoint/2010/main" val="210449981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Epilepsi</a:t>
            </a:r>
            <a:endParaRPr lang="tr-TR" dirty="0"/>
          </a:p>
        </p:txBody>
      </p:sp>
      <p:sp>
        <p:nvSpPr>
          <p:cNvPr id="3" name="Content Placeholder 2"/>
          <p:cNvSpPr>
            <a:spLocks noGrp="1"/>
          </p:cNvSpPr>
          <p:nvPr>
            <p:ph idx="1"/>
          </p:nvPr>
        </p:nvSpPr>
        <p:spPr/>
        <p:txBody>
          <a:bodyPr>
            <a:normAutofit/>
          </a:bodyPr>
          <a:lstStyle/>
          <a:p>
            <a:r>
              <a:rPr lang="tr-TR" b="1" dirty="0" err="1" smtClean="0"/>
              <a:t>Temporal</a:t>
            </a:r>
            <a:r>
              <a:rPr lang="tr-TR" b="1" dirty="0" smtClean="0"/>
              <a:t> nöbet: </a:t>
            </a:r>
            <a:r>
              <a:rPr lang="tr-TR" dirty="0" smtClean="0"/>
              <a:t>işitsel, olfaktör hallüsinasyon, epigastrik yükselme hissi, boşluk hissi, bulantı, saldırganlıkla da gidebilir</a:t>
            </a:r>
          </a:p>
          <a:p>
            <a:r>
              <a:rPr lang="tr-TR" b="1" dirty="0" smtClean="0"/>
              <a:t>Kompleks parsiyel nöbetler: </a:t>
            </a:r>
            <a:r>
              <a:rPr lang="tr-TR" dirty="0" smtClean="0"/>
              <a:t>otomatizma, kısa postiktal konfüzyon, auralar (motor, duyusal, psişik, visceral bulgular, hallüsinasyonlar, dejavu, jamais vu, panik, depersonalizasyon)</a:t>
            </a:r>
          </a:p>
          <a:p>
            <a:endParaRPr lang="tr-TR" dirty="0"/>
          </a:p>
        </p:txBody>
      </p:sp>
    </p:spTree>
    <p:extLst>
      <p:ext uri="{BB962C8B-B14F-4D97-AF65-F5344CB8AC3E}">
        <p14:creationId xmlns:p14="http://schemas.microsoft.com/office/powerpoint/2010/main" val="14837839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Epilepsi-psikofarmakolojik tedaviler</a:t>
            </a:r>
            <a:endParaRPr lang="tr-TR" dirty="0"/>
          </a:p>
        </p:txBody>
      </p:sp>
      <p:sp>
        <p:nvSpPr>
          <p:cNvPr id="3" name="Content Placeholder 2"/>
          <p:cNvSpPr>
            <a:spLocks noGrp="1"/>
          </p:cNvSpPr>
          <p:nvPr>
            <p:ph idx="1"/>
          </p:nvPr>
        </p:nvSpPr>
        <p:spPr/>
        <p:txBody>
          <a:bodyPr>
            <a:normAutofit/>
          </a:bodyPr>
          <a:lstStyle/>
          <a:p>
            <a:r>
              <a:rPr lang="tr-TR" b="1" i="1" u="sng" dirty="0" smtClean="0"/>
              <a:t>Klorpromazin önerilmez</a:t>
            </a:r>
          </a:p>
          <a:p>
            <a:r>
              <a:rPr lang="tr-TR" b="1" i="1" u="sng" dirty="0" smtClean="0"/>
              <a:t>Bupropion, trisiklik antidepresanlar (imipramin, amitriptilin, klomipramin) önerilmez</a:t>
            </a:r>
          </a:p>
          <a:p>
            <a:r>
              <a:rPr lang="tr-TR" b="1" u="sng" dirty="0" smtClean="0"/>
              <a:t>Atipik antipsikotiklerden: risperidon, aripiprazol, paliperidon, amisülpirid daha iyi olabilir</a:t>
            </a:r>
          </a:p>
          <a:p>
            <a:r>
              <a:rPr lang="tr-TR" dirty="0" smtClean="0"/>
              <a:t>Klasik antipiskotiklerden: </a:t>
            </a:r>
            <a:r>
              <a:rPr lang="tr-TR" b="1" dirty="0" smtClean="0"/>
              <a:t>haloperidol, pimozid </a:t>
            </a:r>
            <a:r>
              <a:rPr lang="tr-TR" dirty="0" smtClean="0"/>
              <a:t>daha iyi olabilir</a:t>
            </a:r>
          </a:p>
          <a:p>
            <a:r>
              <a:rPr lang="tr-TR" b="1" u="sng" dirty="0"/>
              <a:t>Epilepside epileptik eşiği en çok düşüren antipsikotikler:</a:t>
            </a:r>
            <a:r>
              <a:rPr lang="tr-TR" u="sng" dirty="0"/>
              <a:t> klozapin ve </a:t>
            </a:r>
            <a:r>
              <a:rPr lang="tr-TR" u="sng" dirty="0" smtClean="0"/>
              <a:t>klorpromazin</a:t>
            </a:r>
          </a:p>
          <a:p>
            <a:r>
              <a:rPr lang="tr-TR" dirty="0" smtClean="0"/>
              <a:t>Fluoksetin, paroksetin, sertralin, trazodon güvenilir</a:t>
            </a:r>
            <a:endParaRPr lang="tr-TR" dirty="0"/>
          </a:p>
          <a:p>
            <a:endParaRPr lang="tr-TR" dirty="0"/>
          </a:p>
        </p:txBody>
      </p:sp>
    </p:spTree>
    <p:extLst>
      <p:ext uri="{BB962C8B-B14F-4D97-AF65-F5344CB8AC3E}">
        <p14:creationId xmlns:p14="http://schemas.microsoft.com/office/powerpoint/2010/main" val="34397693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Antiepileptikler ve psikiyatrik bulgular</a:t>
            </a:r>
            <a:endParaRPr lang="tr-TR" dirty="0"/>
          </a:p>
        </p:txBody>
      </p:sp>
      <p:sp>
        <p:nvSpPr>
          <p:cNvPr id="3" name="Content Placeholder 2"/>
          <p:cNvSpPr>
            <a:spLocks noGrp="1"/>
          </p:cNvSpPr>
          <p:nvPr>
            <p:ph idx="1"/>
          </p:nvPr>
        </p:nvSpPr>
        <p:spPr/>
        <p:txBody>
          <a:bodyPr/>
          <a:lstStyle/>
          <a:p>
            <a:r>
              <a:rPr lang="tr-TR" b="1" dirty="0" smtClean="0"/>
              <a:t>Fenobarbital: </a:t>
            </a:r>
            <a:r>
              <a:rPr lang="tr-TR" dirty="0" smtClean="0"/>
              <a:t>bilişsel bozulma, hiperaktivite, irritabilite, depresyon, IQ düşüklüğü</a:t>
            </a:r>
          </a:p>
          <a:p>
            <a:r>
              <a:rPr lang="tr-TR" b="1" dirty="0" smtClean="0"/>
              <a:t>Fenitoin: </a:t>
            </a:r>
            <a:r>
              <a:rPr lang="tr-TR" dirty="0" smtClean="0"/>
              <a:t>bilişsel yıkım</a:t>
            </a:r>
          </a:p>
          <a:p>
            <a:r>
              <a:rPr lang="tr-TR" b="1" dirty="0" smtClean="0"/>
              <a:t>Karbamazepin: </a:t>
            </a:r>
            <a:r>
              <a:rPr lang="tr-TR" dirty="0" smtClean="0"/>
              <a:t>otizmde davranışlarda bozulma, bilişsel bozulma</a:t>
            </a:r>
          </a:p>
          <a:p>
            <a:r>
              <a:rPr lang="tr-TR" b="1" dirty="0" smtClean="0"/>
              <a:t>Okskarbazepin: </a:t>
            </a:r>
            <a:r>
              <a:rPr lang="tr-TR" dirty="0" smtClean="0"/>
              <a:t>irritabilite</a:t>
            </a:r>
          </a:p>
          <a:p>
            <a:r>
              <a:rPr lang="tr-TR" b="1" dirty="0" smtClean="0"/>
              <a:t>Valproat: </a:t>
            </a:r>
            <a:r>
              <a:rPr lang="tr-TR" dirty="0" smtClean="0"/>
              <a:t>bilişsel bozulma, hiperaktivite, irritabilite, disinhibisyon</a:t>
            </a:r>
          </a:p>
          <a:p>
            <a:r>
              <a:rPr lang="tr-TR" b="1" dirty="0" smtClean="0"/>
              <a:t>Benzodiazepinler-klonazepam: </a:t>
            </a:r>
            <a:r>
              <a:rPr lang="tr-TR" dirty="0" smtClean="0"/>
              <a:t>özellikle küçük çocuklarda disinhibisyon, dikkatte bozulma, hiperaktivite, irritabilite</a:t>
            </a:r>
            <a:endParaRPr lang="tr-TR" dirty="0"/>
          </a:p>
        </p:txBody>
      </p:sp>
    </p:spTree>
    <p:extLst>
      <p:ext uri="{BB962C8B-B14F-4D97-AF65-F5344CB8AC3E}">
        <p14:creationId xmlns:p14="http://schemas.microsoft.com/office/powerpoint/2010/main" val="29720376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Antiepileptikler ve psikiyatrik bulgular</a:t>
            </a:r>
            <a:endParaRPr lang="tr-TR" dirty="0"/>
          </a:p>
        </p:txBody>
      </p:sp>
      <p:sp>
        <p:nvSpPr>
          <p:cNvPr id="3" name="Content Placeholder 2"/>
          <p:cNvSpPr>
            <a:spLocks noGrp="1"/>
          </p:cNvSpPr>
          <p:nvPr>
            <p:ph idx="1"/>
          </p:nvPr>
        </p:nvSpPr>
        <p:spPr/>
        <p:txBody>
          <a:bodyPr>
            <a:normAutofit/>
          </a:bodyPr>
          <a:lstStyle/>
          <a:p>
            <a:r>
              <a:rPr lang="tr-TR" b="1" dirty="0" smtClean="0"/>
              <a:t>Gabapentin: </a:t>
            </a:r>
            <a:r>
              <a:rPr lang="tr-TR" dirty="0" smtClean="0"/>
              <a:t>anksiyete, huzursuz bacak sendomu ve nöropatik ağrıyı azaltabilir ama özellikle çocuklarda </a:t>
            </a:r>
            <a:r>
              <a:rPr lang="tr-TR" dirty="0" err="1" smtClean="0"/>
              <a:t>deavranışsal</a:t>
            </a:r>
            <a:r>
              <a:rPr lang="tr-TR" dirty="0" smtClean="0"/>
              <a:t> </a:t>
            </a:r>
            <a:r>
              <a:rPr lang="tr-TR" dirty="0" err="1" smtClean="0"/>
              <a:t>disinhibisyon</a:t>
            </a:r>
            <a:r>
              <a:rPr lang="tr-TR" dirty="0" smtClean="0"/>
              <a:t>, </a:t>
            </a:r>
            <a:r>
              <a:rPr lang="tr-TR" dirty="0" err="1" smtClean="0"/>
              <a:t>hiperaktivite</a:t>
            </a:r>
            <a:r>
              <a:rPr lang="tr-TR" dirty="0" smtClean="0"/>
              <a:t>, otistik bulgularda artış yapabilir</a:t>
            </a:r>
          </a:p>
          <a:p>
            <a:r>
              <a:rPr lang="tr-TR" b="1" dirty="0" err="1" smtClean="0"/>
              <a:t>Pregabalin</a:t>
            </a:r>
            <a:r>
              <a:rPr lang="tr-TR" b="1" dirty="0" smtClean="0"/>
              <a:t>: </a:t>
            </a:r>
            <a:r>
              <a:rPr lang="tr-TR" dirty="0" err="1" smtClean="0"/>
              <a:t>anksiyete</a:t>
            </a:r>
            <a:r>
              <a:rPr lang="tr-TR" dirty="0" smtClean="0"/>
              <a:t>, huzursuz bacak </a:t>
            </a:r>
            <a:r>
              <a:rPr lang="tr-TR" dirty="0" err="1" smtClean="0"/>
              <a:t>sendomu</a:t>
            </a:r>
            <a:r>
              <a:rPr lang="tr-TR" dirty="0" smtClean="0"/>
              <a:t> ve </a:t>
            </a:r>
            <a:r>
              <a:rPr lang="tr-TR" dirty="0" err="1" smtClean="0"/>
              <a:t>nöropatik</a:t>
            </a:r>
            <a:r>
              <a:rPr lang="tr-TR" dirty="0" smtClean="0"/>
              <a:t> ağrıyı azaltabilir </a:t>
            </a:r>
          </a:p>
          <a:p>
            <a:r>
              <a:rPr lang="tr-TR" b="1" dirty="0" err="1" smtClean="0"/>
              <a:t>Lamotrijin</a:t>
            </a:r>
            <a:r>
              <a:rPr lang="tr-TR" b="1" dirty="0" smtClean="0"/>
              <a:t>: </a:t>
            </a:r>
            <a:r>
              <a:rPr lang="tr-TR" dirty="0" smtClean="0"/>
              <a:t>otizmde en az davranışsal bozulma yapan antiepileptik, bilişsel bozulma en az yapan antiepileptik, epilepside depresif bulgular ve suisidaliteyi azaltabilir, epileptik psikozda sanrı ve </a:t>
            </a:r>
            <a:r>
              <a:rPr lang="tr-TR" dirty="0" err="1" smtClean="0"/>
              <a:t>hallüsinasyonları</a:t>
            </a:r>
            <a:r>
              <a:rPr lang="tr-TR" dirty="0" smtClean="0"/>
              <a:t> azaltabilir</a:t>
            </a:r>
          </a:p>
        </p:txBody>
      </p:sp>
    </p:spTree>
    <p:extLst>
      <p:ext uri="{BB962C8B-B14F-4D97-AF65-F5344CB8AC3E}">
        <p14:creationId xmlns:p14="http://schemas.microsoft.com/office/powerpoint/2010/main" val="28387324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Antiepileptikler</a:t>
            </a:r>
            <a:r>
              <a:rPr lang="tr-TR" dirty="0" smtClean="0"/>
              <a:t> ve psikiyatrik bulgular</a:t>
            </a:r>
            <a:endParaRPr lang="tr-TR" dirty="0"/>
          </a:p>
        </p:txBody>
      </p:sp>
      <p:sp>
        <p:nvSpPr>
          <p:cNvPr id="3" name="2 İçerik Yer Tutucusu"/>
          <p:cNvSpPr>
            <a:spLocks noGrp="1"/>
          </p:cNvSpPr>
          <p:nvPr>
            <p:ph idx="1"/>
          </p:nvPr>
        </p:nvSpPr>
        <p:spPr/>
        <p:txBody>
          <a:bodyPr/>
          <a:lstStyle/>
          <a:p>
            <a:r>
              <a:rPr lang="tr-TR" b="1" dirty="0" err="1" smtClean="0"/>
              <a:t>Topiramat</a:t>
            </a:r>
            <a:r>
              <a:rPr lang="tr-TR" b="1" dirty="0" smtClean="0"/>
              <a:t>: </a:t>
            </a:r>
            <a:r>
              <a:rPr lang="tr-TR" dirty="0" smtClean="0"/>
              <a:t>yeni kuşak </a:t>
            </a:r>
            <a:r>
              <a:rPr lang="tr-TR" dirty="0" err="1" smtClean="0"/>
              <a:t>antipsikotikler</a:t>
            </a:r>
            <a:r>
              <a:rPr lang="tr-TR" dirty="0" smtClean="0"/>
              <a:t> içinde en fazla bilişsel bozulma yapar, dil- konuşma bozuklukları yapabilir, otizmde bazı belirtiler ayrıca tik ve </a:t>
            </a:r>
            <a:r>
              <a:rPr lang="tr-TR" dirty="0" err="1" smtClean="0"/>
              <a:t>kompülsiyonlara</a:t>
            </a:r>
            <a:r>
              <a:rPr lang="tr-TR" dirty="0" smtClean="0"/>
              <a:t> iyi gelebilir </a:t>
            </a:r>
          </a:p>
          <a:p>
            <a:r>
              <a:rPr lang="tr-TR" b="1" dirty="0" err="1" smtClean="0"/>
              <a:t>Levatirasetam</a:t>
            </a:r>
            <a:r>
              <a:rPr lang="tr-TR" b="1" dirty="0" smtClean="0"/>
              <a:t>: </a:t>
            </a:r>
            <a:r>
              <a:rPr lang="tr-TR" dirty="0" err="1" smtClean="0"/>
              <a:t>dual</a:t>
            </a:r>
            <a:r>
              <a:rPr lang="tr-TR" dirty="0" smtClean="0"/>
              <a:t> etki: DEHB ve otistik çocuklarda bazı hastalarda dikkat davranışlarda düzelme yapsa da, bir çok çocukta da </a:t>
            </a:r>
            <a:r>
              <a:rPr lang="tr-TR" dirty="0" err="1" smtClean="0"/>
              <a:t>irritabilite</a:t>
            </a:r>
            <a:r>
              <a:rPr lang="tr-TR" dirty="0" smtClean="0"/>
              <a:t>, </a:t>
            </a:r>
            <a:r>
              <a:rPr lang="tr-TR" dirty="0" err="1" smtClean="0"/>
              <a:t>anksiyete</a:t>
            </a:r>
            <a:r>
              <a:rPr lang="tr-TR" dirty="0" smtClean="0"/>
              <a:t> ve depresyon yapabilir</a:t>
            </a:r>
          </a:p>
          <a:p>
            <a:endParaRPr lang="tr-TR"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Antiepileptikler bilişsel yıkım</a:t>
            </a:r>
            <a:endParaRPr lang="tr-TR" dirty="0"/>
          </a:p>
        </p:txBody>
      </p:sp>
      <p:sp>
        <p:nvSpPr>
          <p:cNvPr id="3" name="Content Placeholder 2"/>
          <p:cNvSpPr>
            <a:spLocks noGrp="1"/>
          </p:cNvSpPr>
          <p:nvPr>
            <p:ph idx="1"/>
          </p:nvPr>
        </p:nvSpPr>
        <p:spPr/>
        <p:txBody>
          <a:bodyPr>
            <a:normAutofit lnSpcReduction="10000"/>
          </a:bodyPr>
          <a:lstStyle/>
          <a:p>
            <a:r>
              <a:rPr lang="tr-TR" b="1" dirty="0" smtClean="0"/>
              <a:t>Topiramat (en fazla)</a:t>
            </a:r>
          </a:p>
          <a:p>
            <a:r>
              <a:rPr lang="tr-TR" dirty="0" smtClean="0"/>
              <a:t>Zonisamide</a:t>
            </a:r>
          </a:p>
          <a:p>
            <a:r>
              <a:rPr lang="tr-TR" dirty="0" smtClean="0"/>
              <a:t>Fenitoin</a:t>
            </a:r>
          </a:p>
          <a:p>
            <a:r>
              <a:rPr lang="tr-TR" dirty="0" smtClean="0"/>
              <a:t>Okskarbazepin</a:t>
            </a:r>
          </a:p>
          <a:p>
            <a:r>
              <a:rPr lang="tr-TR" dirty="0" smtClean="0"/>
              <a:t>Levatirasetam</a:t>
            </a:r>
          </a:p>
          <a:p>
            <a:r>
              <a:rPr lang="tr-TR" dirty="0" smtClean="0"/>
              <a:t>Karbamazepin</a:t>
            </a:r>
          </a:p>
          <a:p>
            <a:r>
              <a:rPr lang="tr-TR" dirty="0" smtClean="0"/>
              <a:t>Valproat</a:t>
            </a:r>
          </a:p>
          <a:p>
            <a:r>
              <a:rPr lang="tr-TR" dirty="0" smtClean="0"/>
              <a:t>Gabapentin, pregabalin</a:t>
            </a:r>
          </a:p>
          <a:p>
            <a:r>
              <a:rPr lang="tr-TR" b="1" dirty="0" smtClean="0"/>
              <a:t>Lamotrijin (en az)</a:t>
            </a:r>
            <a:endParaRPr lang="tr-TR" b="1" dirty="0"/>
          </a:p>
        </p:txBody>
      </p:sp>
    </p:spTree>
    <p:extLst>
      <p:ext uri="{BB962C8B-B14F-4D97-AF65-F5344CB8AC3E}">
        <p14:creationId xmlns:p14="http://schemas.microsoft.com/office/powerpoint/2010/main" val="20168626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Landau-Klefner sendromu</a:t>
            </a:r>
            <a:endParaRPr lang="tr-TR" dirty="0"/>
          </a:p>
        </p:txBody>
      </p:sp>
      <p:sp>
        <p:nvSpPr>
          <p:cNvPr id="3" name="Content Placeholder 2"/>
          <p:cNvSpPr>
            <a:spLocks noGrp="1"/>
          </p:cNvSpPr>
          <p:nvPr>
            <p:ph idx="1"/>
          </p:nvPr>
        </p:nvSpPr>
        <p:spPr/>
        <p:txBody>
          <a:bodyPr>
            <a:normAutofit lnSpcReduction="10000"/>
          </a:bodyPr>
          <a:lstStyle/>
          <a:p>
            <a:r>
              <a:rPr lang="tr-TR" b="1" dirty="0" smtClean="0"/>
              <a:t>Alıcı dil daha önce bozulur</a:t>
            </a:r>
          </a:p>
          <a:p>
            <a:r>
              <a:rPr lang="tr-TR" dirty="0" smtClean="0"/>
              <a:t>İrritabilite</a:t>
            </a:r>
          </a:p>
          <a:p>
            <a:r>
              <a:rPr lang="tr-TR" dirty="0" smtClean="0"/>
              <a:t>Dikkat eksikliği, hiperaktivite</a:t>
            </a:r>
          </a:p>
          <a:p>
            <a:r>
              <a:rPr lang="tr-TR" dirty="0" smtClean="0"/>
              <a:t>Otistik özellikler</a:t>
            </a:r>
          </a:p>
          <a:p>
            <a:r>
              <a:rPr lang="tr-TR" dirty="0" smtClean="0"/>
              <a:t>3-8 yaş arası</a:t>
            </a:r>
          </a:p>
          <a:p>
            <a:r>
              <a:rPr lang="tr-TR" dirty="0" smtClean="0"/>
              <a:t>Sentrotemporal diken + continous spike and waves in sleep</a:t>
            </a:r>
          </a:p>
          <a:p>
            <a:r>
              <a:rPr lang="tr-TR" dirty="0" smtClean="0"/>
              <a:t>Electrical status epilepticus of sleep (ESES)</a:t>
            </a:r>
          </a:p>
          <a:p>
            <a:r>
              <a:rPr lang="tr-TR" dirty="0" smtClean="0"/>
              <a:t>Uyku başlangıcında sık diken ve yavaş dalgalar</a:t>
            </a:r>
          </a:p>
          <a:p>
            <a:r>
              <a:rPr lang="tr-TR" dirty="0" smtClean="0"/>
              <a:t>N-REM boyunca süren temporal dikenler</a:t>
            </a:r>
            <a:endParaRPr lang="tr-TR" dirty="0"/>
          </a:p>
        </p:txBody>
      </p:sp>
    </p:spTree>
    <p:extLst>
      <p:ext uri="{BB962C8B-B14F-4D97-AF65-F5344CB8AC3E}">
        <p14:creationId xmlns:p14="http://schemas.microsoft.com/office/powerpoint/2010/main" val="32289251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Nöroloji-CSWS</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ESES paterni ayrıca «continous spike waves in slow wave sleep» (CSWS) epilepsi paterninde de görülür</a:t>
            </a:r>
          </a:p>
          <a:p>
            <a:r>
              <a:rPr lang="tr-TR" dirty="0" smtClean="0"/>
              <a:t>Burada regresyon sadece dilde başlamaz, daha global regresyon olur</a:t>
            </a:r>
          </a:p>
          <a:p>
            <a:r>
              <a:rPr lang="tr-TR" dirty="0" smtClean="0"/>
              <a:t>EEG dikenleri de frontalde daha fazladır</a:t>
            </a:r>
          </a:p>
          <a:p>
            <a:r>
              <a:rPr lang="tr-TR" dirty="0" smtClean="0"/>
              <a:t>Bunlarda alıcı dil kısmen daha iyi</a:t>
            </a:r>
          </a:p>
          <a:p>
            <a:r>
              <a:rPr lang="tr-TR" dirty="0" smtClean="0"/>
              <a:t>Dislektik sorunlar</a:t>
            </a:r>
          </a:p>
          <a:p>
            <a:r>
              <a:rPr lang="tr-TR" dirty="0" smtClean="0"/>
              <a:t>İfade edici dil sorunları</a:t>
            </a:r>
          </a:p>
          <a:p>
            <a:endParaRPr lang="tr-TR" dirty="0"/>
          </a:p>
          <a:p>
            <a:r>
              <a:rPr lang="tr-TR" b="1" dirty="0" smtClean="0"/>
              <a:t>ESES ile giden LKS ve CSWS’de eğer EEG sorunları 18 ay üstü devam ederse prognoz kötü</a:t>
            </a:r>
          </a:p>
          <a:p>
            <a:r>
              <a:rPr lang="tr-TR" b="1" dirty="0" smtClean="0"/>
              <a:t>%45-70 kalıcı dil ve bilişsel bozukluklar</a:t>
            </a:r>
          </a:p>
          <a:p>
            <a:endParaRPr lang="tr-TR" dirty="0"/>
          </a:p>
        </p:txBody>
      </p:sp>
    </p:spTree>
    <p:extLst>
      <p:ext uri="{BB962C8B-B14F-4D97-AF65-F5344CB8AC3E}">
        <p14:creationId xmlns:p14="http://schemas.microsoft.com/office/powerpoint/2010/main" val="13568113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18-36 ay </a:t>
            </a:r>
            <a:endParaRPr lang="tr-TR" dirty="0"/>
          </a:p>
        </p:txBody>
      </p:sp>
      <p:sp>
        <p:nvSpPr>
          <p:cNvPr id="3" name="Content Placeholder 2"/>
          <p:cNvSpPr>
            <a:spLocks noGrp="1"/>
          </p:cNvSpPr>
          <p:nvPr>
            <p:ph idx="1"/>
          </p:nvPr>
        </p:nvSpPr>
        <p:spPr/>
        <p:txBody>
          <a:bodyPr/>
          <a:lstStyle/>
          <a:p>
            <a:r>
              <a:rPr lang="tr-TR" dirty="0" smtClean="0"/>
              <a:t>Uyku ve beslenme zorlukları</a:t>
            </a:r>
          </a:p>
          <a:p>
            <a:r>
              <a:rPr lang="tr-TR" dirty="0" smtClean="0"/>
              <a:t>Regresyon</a:t>
            </a:r>
          </a:p>
          <a:p>
            <a:r>
              <a:rPr lang="tr-TR" dirty="0" smtClean="0"/>
              <a:t>Temel bilişsel becerilerin kazanımında duraklama ya da gerileme.</a:t>
            </a:r>
          </a:p>
          <a:p>
            <a:r>
              <a:rPr lang="tr-TR" dirty="0" smtClean="0"/>
              <a:t>Uzun süreli hastaneye yatış ve kronik hastalıklar bu dönemde kendilik duygusu gelişimini bozarak, çocukların pasif ve aşırı derecede bağımlı bir görünüm sergilemelerine yol açabilirler.</a:t>
            </a:r>
          </a:p>
          <a:p>
            <a:endParaRPr lang="tr-TR" dirty="0"/>
          </a:p>
        </p:txBody>
      </p:sp>
    </p:spTree>
    <p:extLst>
      <p:ext uri="{BB962C8B-B14F-4D97-AF65-F5344CB8AC3E}">
        <p14:creationId xmlns:p14="http://schemas.microsoft.com/office/powerpoint/2010/main" val="14626896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Serebral palsy</a:t>
            </a:r>
            <a:endParaRPr lang="tr-TR" dirty="0"/>
          </a:p>
        </p:txBody>
      </p:sp>
      <p:sp>
        <p:nvSpPr>
          <p:cNvPr id="3" name="Content Placeholder 2"/>
          <p:cNvSpPr>
            <a:spLocks noGrp="1"/>
          </p:cNvSpPr>
          <p:nvPr>
            <p:ph idx="1"/>
          </p:nvPr>
        </p:nvSpPr>
        <p:spPr/>
        <p:txBody>
          <a:bodyPr/>
          <a:lstStyle/>
          <a:p>
            <a:r>
              <a:rPr lang="tr-TR" dirty="0" smtClean="0"/>
              <a:t>Her zaman bilişsel gerilik olmayabilir</a:t>
            </a:r>
          </a:p>
          <a:p>
            <a:r>
              <a:rPr lang="tr-TR" dirty="0" smtClean="0"/>
              <a:t>Koreoatetoik CP: dil bozukluğu belirgin olsa da, sandığınızdan zeki olabilirler</a:t>
            </a:r>
          </a:p>
          <a:p>
            <a:r>
              <a:rPr lang="tr-TR" dirty="0" smtClean="0"/>
              <a:t>AAP: ketiapin...</a:t>
            </a:r>
          </a:p>
          <a:p>
            <a:r>
              <a:rPr lang="tr-TR" dirty="0" smtClean="0"/>
              <a:t>Aripiprazol dikkat!!!! akatizi</a:t>
            </a:r>
            <a:endParaRPr lang="tr-TR" dirty="0"/>
          </a:p>
        </p:txBody>
      </p:sp>
    </p:spTree>
    <p:extLst>
      <p:ext uri="{BB962C8B-B14F-4D97-AF65-F5344CB8AC3E}">
        <p14:creationId xmlns:p14="http://schemas.microsoft.com/office/powerpoint/2010/main" val="25835479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Hidrosefali</a:t>
            </a:r>
            <a:endParaRPr lang="tr-TR" dirty="0"/>
          </a:p>
        </p:txBody>
      </p:sp>
      <p:sp>
        <p:nvSpPr>
          <p:cNvPr id="3" name="Content Placeholder 2"/>
          <p:cNvSpPr>
            <a:spLocks noGrp="1"/>
          </p:cNvSpPr>
          <p:nvPr>
            <p:ph idx="1"/>
          </p:nvPr>
        </p:nvSpPr>
        <p:spPr/>
        <p:txBody>
          <a:bodyPr/>
          <a:lstStyle/>
          <a:p>
            <a:r>
              <a:rPr lang="tr-TR" dirty="0" smtClean="0"/>
              <a:t>Bilişsel bozukluk, MR nadir değil</a:t>
            </a:r>
          </a:p>
          <a:p>
            <a:r>
              <a:rPr lang="tr-TR" dirty="0" smtClean="0"/>
              <a:t>Kognitif yelpaze çok geniş</a:t>
            </a:r>
          </a:p>
          <a:p>
            <a:r>
              <a:rPr lang="tr-TR" dirty="0" smtClean="0"/>
              <a:t>İrritabilite olabilir</a:t>
            </a:r>
          </a:p>
          <a:p>
            <a:r>
              <a:rPr lang="tr-TR" dirty="0" smtClean="0"/>
              <a:t>Anksiyete</a:t>
            </a:r>
          </a:p>
          <a:p>
            <a:r>
              <a:rPr lang="tr-TR" b="1" dirty="0" smtClean="0"/>
              <a:t>Ani davranışsal bozulma, akademik bozulma: şant disfonksiyonu</a:t>
            </a:r>
          </a:p>
          <a:p>
            <a:r>
              <a:rPr lang="tr-TR" dirty="0" smtClean="0"/>
              <a:t>Otizm daha sık</a:t>
            </a:r>
            <a:endParaRPr lang="tr-TR" dirty="0"/>
          </a:p>
        </p:txBody>
      </p:sp>
    </p:spTree>
    <p:extLst>
      <p:ext uri="{BB962C8B-B14F-4D97-AF65-F5344CB8AC3E}">
        <p14:creationId xmlns:p14="http://schemas.microsoft.com/office/powerpoint/2010/main" val="109363861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Spina bifida occulta</a:t>
            </a:r>
            <a:endParaRPr lang="tr-TR" dirty="0"/>
          </a:p>
        </p:txBody>
      </p:sp>
      <p:sp>
        <p:nvSpPr>
          <p:cNvPr id="3" name="Content Placeholder 2"/>
          <p:cNvSpPr>
            <a:spLocks noGrp="1"/>
          </p:cNvSpPr>
          <p:nvPr>
            <p:ph idx="1"/>
          </p:nvPr>
        </p:nvSpPr>
        <p:spPr/>
        <p:txBody>
          <a:bodyPr/>
          <a:lstStyle/>
          <a:p>
            <a:r>
              <a:rPr lang="tr-TR" dirty="0" smtClean="0"/>
              <a:t>Sakral kıl, çöküklük, gamze, ben...</a:t>
            </a:r>
          </a:p>
          <a:p>
            <a:r>
              <a:rPr lang="tr-TR" dirty="0" smtClean="0"/>
              <a:t>İlk yıllarda asemptomatik</a:t>
            </a:r>
          </a:p>
          <a:p>
            <a:r>
              <a:rPr lang="tr-TR" dirty="0" smtClean="0"/>
              <a:t>Yavaşça gelişen alt ekstremite güçsüzlüğü</a:t>
            </a:r>
          </a:p>
          <a:p>
            <a:r>
              <a:rPr lang="tr-TR" dirty="0" smtClean="0"/>
              <a:t>Tuvalet sorunları</a:t>
            </a:r>
          </a:p>
          <a:p>
            <a:r>
              <a:rPr lang="tr-TR" dirty="0" smtClean="0"/>
              <a:t>Yürüyüş bozuklukları</a:t>
            </a:r>
          </a:p>
          <a:p>
            <a:r>
              <a:rPr lang="tr-TR" dirty="0" smtClean="0"/>
              <a:t>kabızlık</a:t>
            </a:r>
            <a:endParaRPr lang="tr-TR" dirty="0"/>
          </a:p>
        </p:txBody>
      </p:sp>
    </p:spTree>
    <p:extLst>
      <p:ext uri="{BB962C8B-B14F-4D97-AF65-F5344CB8AC3E}">
        <p14:creationId xmlns:p14="http://schemas.microsoft.com/office/powerpoint/2010/main" val="254993634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 davranışı</a:t>
            </a:r>
            <a:endParaRPr lang="tr-TR" dirty="0"/>
          </a:p>
        </p:txBody>
      </p:sp>
      <p:sp>
        <p:nvSpPr>
          <p:cNvPr id="3" name="Content Placeholder 2"/>
          <p:cNvSpPr>
            <a:spLocks noGrp="1"/>
          </p:cNvSpPr>
          <p:nvPr>
            <p:ph sz="half" idx="1"/>
          </p:nvPr>
        </p:nvSpPr>
        <p:spPr/>
        <p:txBody>
          <a:bodyPr>
            <a:normAutofit fontScale="92500" lnSpcReduction="10000"/>
          </a:bodyPr>
          <a:lstStyle/>
          <a:p>
            <a:r>
              <a:rPr lang="tr-TR" dirty="0" smtClean="0"/>
              <a:t>Majör depresyon</a:t>
            </a:r>
          </a:p>
          <a:p>
            <a:r>
              <a:rPr lang="tr-TR" dirty="0" smtClean="0"/>
              <a:t>TSSB</a:t>
            </a:r>
          </a:p>
          <a:p>
            <a:r>
              <a:rPr lang="tr-TR" dirty="0" smtClean="0"/>
              <a:t>Sınırda-borderline kişilik &gt; antisosyal, histrionik, narsistik, şizoid </a:t>
            </a:r>
          </a:p>
          <a:p>
            <a:r>
              <a:rPr lang="tr-TR" dirty="0" smtClean="0"/>
              <a:t>LGBT</a:t>
            </a:r>
          </a:p>
          <a:p>
            <a:r>
              <a:rPr lang="tr-TR" b="1" u="sng" dirty="0" smtClean="0"/>
              <a:t>Bipolar afektif bozukluk tip II </a:t>
            </a:r>
            <a:r>
              <a:rPr lang="tr-TR" dirty="0" smtClean="0"/>
              <a:t>&gt; I</a:t>
            </a:r>
          </a:p>
          <a:p>
            <a:r>
              <a:rPr lang="tr-TR" dirty="0" smtClean="0"/>
              <a:t>Anksiyete bozuklukları</a:t>
            </a:r>
          </a:p>
          <a:p>
            <a:r>
              <a:rPr lang="tr-TR" dirty="0" smtClean="0"/>
              <a:t>Yüksek işlevli OSB-Asperger sendromu (bizar-ciddi girişimler)</a:t>
            </a:r>
          </a:p>
          <a:p>
            <a:endParaRPr lang="tr-TR" dirty="0"/>
          </a:p>
        </p:txBody>
      </p:sp>
      <p:sp>
        <p:nvSpPr>
          <p:cNvPr id="4" name="Content Placeholder 3"/>
          <p:cNvSpPr>
            <a:spLocks noGrp="1"/>
          </p:cNvSpPr>
          <p:nvPr>
            <p:ph sz="half" idx="2"/>
          </p:nvPr>
        </p:nvSpPr>
        <p:spPr/>
        <p:txBody>
          <a:bodyPr>
            <a:normAutofit fontScale="92500" lnSpcReduction="10000"/>
          </a:bodyPr>
          <a:lstStyle/>
          <a:p>
            <a:r>
              <a:rPr lang="tr-TR" dirty="0" smtClean="0"/>
              <a:t>Psikotik bozukluklar-şizofreni</a:t>
            </a:r>
          </a:p>
          <a:p>
            <a:r>
              <a:rPr lang="tr-TR" dirty="0" smtClean="0"/>
              <a:t>OKB-dinsel-cinsel-simetri-düzenleme-söyleme/itiraf etme bulguları</a:t>
            </a:r>
          </a:p>
          <a:p>
            <a:r>
              <a:rPr lang="tr-TR" dirty="0" smtClean="0"/>
              <a:t>Disosiyatif bozukluklar</a:t>
            </a:r>
          </a:p>
          <a:p>
            <a:r>
              <a:rPr lang="tr-TR" dirty="0" smtClean="0"/>
              <a:t>DEHB-Yüksek dürtüsellik</a:t>
            </a:r>
          </a:p>
          <a:p>
            <a:r>
              <a:rPr lang="tr-TR" dirty="0" smtClean="0"/>
              <a:t>Yüksek izolasyonun eşlik ettiği sosyal anksiyete bozukluğu</a:t>
            </a:r>
          </a:p>
          <a:p>
            <a:r>
              <a:rPr lang="tr-TR" dirty="0" smtClean="0"/>
              <a:t>Alkol-madde kullanım bzouklukları</a:t>
            </a:r>
          </a:p>
          <a:p>
            <a:r>
              <a:rPr lang="tr-TR" dirty="0" smtClean="0"/>
              <a:t>Anksiyete bozuklukları...yüksek anksiyete duyarlılığı</a:t>
            </a:r>
          </a:p>
          <a:p>
            <a:endParaRPr lang="tr-TR" dirty="0"/>
          </a:p>
        </p:txBody>
      </p:sp>
    </p:spTree>
    <p:extLst>
      <p:ext uri="{BB962C8B-B14F-4D97-AF65-F5344CB8AC3E}">
        <p14:creationId xmlns:p14="http://schemas.microsoft.com/office/powerpoint/2010/main" val="38760901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 davranışı</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Kendine zarar vermesini söyleyen hallüsinataur yaşantılar</a:t>
            </a:r>
          </a:p>
          <a:p>
            <a:r>
              <a:rPr lang="tr-TR" dirty="0" smtClean="0"/>
              <a:t>Self-mutilasyon</a:t>
            </a:r>
          </a:p>
          <a:p>
            <a:r>
              <a:rPr lang="tr-TR" dirty="0" smtClean="0"/>
              <a:t>Daha önceki intihar girişimleri</a:t>
            </a:r>
          </a:p>
          <a:p>
            <a:r>
              <a:rPr lang="tr-TR" dirty="0" smtClean="0"/>
              <a:t>İntihar niyetinden bahsetme</a:t>
            </a:r>
          </a:p>
          <a:p>
            <a:r>
              <a:rPr lang="tr-TR" dirty="0" smtClean="0"/>
              <a:t>Kişilerle kendince vedalaşmaların başlaması..mektup bırakma...eşyasını verme...</a:t>
            </a:r>
          </a:p>
          <a:p>
            <a:r>
              <a:rPr lang="tr-TR" dirty="0" smtClean="0"/>
              <a:t>Çocukluk çağı olumsuz yaşam olayları (istismar..ihmal..)</a:t>
            </a:r>
          </a:p>
          <a:p>
            <a:r>
              <a:rPr lang="tr-TR" dirty="0" smtClean="0"/>
              <a:t>Yüksek yenilik arayışı mizaç özelliği</a:t>
            </a:r>
          </a:p>
          <a:p>
            <a:r>
              <a:rPr lang="tr-TR" dirty="0" smtClean="0"/>
              <a:t>Çaresizlik</a:t>
            </a:r>
          </a:p>
          <a:p>
            <a:r>
              <a:rPr lang="tr-TR" dirty="0" smtClean="0"/>
              <a:t>Umutsuzluk </a:t>
            </a:r>
          </a:p>
          <a:p>
            <a:endParaRPr lang="tr-TR" dirty="0"/>
          </a:p>
        </p:txBody>
      </p:sp>
    </p:spTree>
    <p:extLst>
      <p:ext uri="{BB962C8B-B14F-4D97-AF65-F5344CB8AC3E}">
        <p14:creationId xmlns:p14="http://schemas.microsoft.com/office/powerpoint/2010/main" val="367965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 davranışı</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Ailede intihar öyküsü</a:t>
            </a:r>
          </a:p>
          <a:p>
            <a:r>
              <a:rPr lang="tr-TR" dirty="0" smtClean="0"/>
              <a:t>Ailede duygudurum bozukluğu öyküsü</a:t>
            </a:r>
          </a:p>
          <a:p>
            <a:r>
              <a:rPr lang="tr-TR" dirty="0" smtClean="0"/>
              <a:t>Yakın zamanda çevrede intihar</a:t>
            </a:r>
          </a:p>
          <a:p>
            <a:r>
              <a:rPr lang="tr-TR" dirty="0" smtClean="0"/>
              <a:t>Sosyal medya-teknoloji ile ilgili riskler</a:t>
            </a:r>
          </a:p>
          <a:p>
            <a:r>
              <a:rPr lang="tr-TR" dirty="0" smtClean="0"/>
              <a:t>Diabetes mellitus, epilepsi..</a:t>
            </a:r>
          </a:p>
          <a:p>
            <a:r>
              <a:rPr lang="tr-TR" dirty="0" smtClean="0"/>
              <a:t>Akran zorbalığı</a:t>
            </a:r>
          </a:p>
          <a:p>
            <a:r>
              <a:rPr lang="tr-TR" dirty="0" smtClean="0"/>
              <a:t>Evde silah bulunması (ağır psikopatoloji şart değil)</a:t>
            </a:r>
          </a:p>
          <a:p>
            <a:r>
              <a:rPr lang="tr-TR" dirty="0" smtClean="0"/>
              <a:t>Göçmen-mülteci olmak</a:t>
            </a:r>
            <a:endParaRPr lang="tr-TR" dirty="0"/>
          </a:p>
          <a:p>
            <a:r>
              <a:rPr lang="tr-TR" dirty="0" smtClean="0"/>
              <a:t>Değersizlik hissi</a:t>
            </a:r>
          </a:p>
          <a:p>
            <a:r>
              <a:rPr lang="tr-TR" dirty="0" smtClean="0"/>
              <a:t>Kendini suçlama</a:t>
            </a:r>
          </a:p>
          <a:p>
            <a:r>
              <a:rPr lang="tr-TR" dirty="0" smtClean="0"/>
              <a:t>Madde-alkol kullanımı</a:t>
            </a:r>
            <a:endParaRPr lang="tr-TR" dirty="0"/>
          </a:p>
        </p:txBody>
      </p:sp>
    </p:spTree>
    <p:extLst>
      <p:ext uri="{BB962C8B-B14F-4D97-AF65-F5344CB8AC3E}">
        <p14:creationId xmlns:p14="http://schemas.microsoft.com/office/powerpoint/2010/main" val="383519463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İntihar-Risk değerlendirmesi</a:t>
            </a:r>
            <a:endParaRPr lang="tr-TR" dirty="0"/>
          </a:p>
        </p:txBody>
      </p:sp>
      <p:sp>
        <p:nvSpPr>
          <p:cNvPr id="3" name="Content Placeholder 2"/>
          <p:cNvSpPr>
            <a:spLocks noGrp="1"/>
          </p:cNvSpPr>
          <p:nvPr>
            <p:ph idx="1"/>
          </p:nvPr>
        </p:nvSpPr>
        <p:spPr/>
        <p:txBody>
          <a:bodyPr>
            <a:normAutofit/>
          </a:bodyPr>
          <a:lstStyle/>
          <a:p>
            <a:r>
              <a:rPr lang="tr-TR" dirty="0" smtClean="0"/>
              <a:t>Şekil (ası, ateşli silah...) </a:t>
            </a:r>
          </a:p>
          <a:p>
            <a:r>
              <a:rPr lang="tr-TR" dirty="0" smtClean="0"/>
              <a:t>Niyet</a:t>
            </a:r>
          </a:p>
          <a:p>
            <a:r>
              <a:rPr lang="tr-TR" dirty="0" smtClean="0"/>
              <a:t>Pişmanlık</a:t>
            </a:r>
          </a:p>
          <a:p>
            <a:r>
              <a:rPr lang="tr-TR" dirty="0" smtClean="0"/>
              <a:t>Ne zaman fark edildiği?</a:t>
            </a:r>
          </a:p>
          <a:p>
            <a:r>
              <a:rPr lang="tr-TR" dirty="0" smtClean="0"/>
              <a:t>Girişim sonrası yalnız kalma... Başkaları tarafından bulunma... Bulunulmayacağı bir yere gitme...</a:t>
            </a:r>
          </a:p>
          <a:p>
            <a:r>
              <a:rPr lang="tr-TR" dirty="0" smtClean="0"/>
              <a:t>Birilerine haber vermesi</a:t>
            </a:r>
          </a:p>
          <a:p>
            <a:r>
              <a:rPr lang="tr-TR" dirty="0" smtClean="0"/>
              <a:t>Ağır bir girişim sonrası her şey çok yolundaymış gibi davranma</a:t>
            </a:r>
          </a:p>
        </p:txBody>
      </p:sp>
    </p:spTree>
    <p:extLst>
      <p:ext uri="{BB962C8B-B14F-4D97-AF65-F5344CB8AC3E}">
        <p14:creationId xmlns:p14="http://schemas.microsoft.com/office/powerpoint/2010/main" val="3183061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İntihar-Risk değerlendirmesi</a:t>
            </a:r>
            <a:endParaRPr lang="tr-TR" dirty="0"/>
          </a:p>
        </p:txBody>
      </p:sp>
      <p:sp>
        <p:nvSpPr>
          <p:cNvPr id="3" name="Content Placeholder 2"/>
          <p:cNvSpPr>
            <a:spLocks noGrp="1"/>
          </p:cNvSpPr>
          <p:nvPr>
            <p:ph idx="1"/>
          </p:nvPr>
        </p:nvSpPr>
        <p:spPr/>
        <p:txBody>
          <a:bodyPr>
            <a:normAutofit lnSpcReduction="10000"/>
          </a:bodyPr>
          <a:lstStyle/>
          <a:p>
            <a:r>
              <a:rPr lang="tr-TR" dirty="0" smtClean="0"/>
              <a:t>Dürtüsellik? Planlı?</a:t>
            </a:r>
          </a:p>
          <a:p>
            <a:r>
              <a:rPr lang="tr-TR" dirty="0" smtClean="0"/>
              <a:t>Seçtiği metodun öldürücü olma potansiyeli hakkında ne biiyor? (yaş, MR..)</a:t>
            </a:r>
          </a:p>
          <a:p>
            <a:r>
              <a:rPr lang="tr-TR" dirty="0" smtClean="0"/>
              <a:t>Psikopatoloji</a:t>
            </a:r>
          </a:p>
          <a:p>
            <a:r>
              <a:rPr lang="tr-TR" dirty="0" smtClean="0"/>
              <a:t>Hallüsinatuar yaşantılar</a:t>
            </a:r>
          </a:p>
          <a:p>
            <a:r>
              <a:rPr lang="tr-TR" dirty="0" smtClean="0"/>
              <a:t>Önceki girişimler</a:t>
            </a:r>
          </a:p>
          <a:p>
            <a:r>
              <a:rPr lang="tr-TR" dirty="0" smtClean="0"/>
              <a:t>Ailede tamamlanmış intihar</a:t>
            </a:r>
          </a:p>
          <a:p>
            <a:r>
              <a:rPr lang="tr-TR" dirty="0" smtClean="0"/>
              <a:t>Mektup bırakma</a:t>
            </a:r>
          </a:p>
          <a:p>
            <a:r>
              <a:rPr lang="tr-TR" dirty="0" smtClean="0"/>
              <a:t>Yeni bir psikososyal stres-travma-terkedilme yaşamış olmak</a:t>
            </a:r>
          </a:p>
          <a:p>
            <a:endParaRPr lang="tr-TR" dirty="0"/>
          </a:p>
        </p:txBody>
      </p:sp>
    </p:spTree>
    <p:extLst>
      <p:ext uri="{BB962C8B-B14F-4D97-AF65-F5344CB8AC3E}">
        <p14:creationId xmlns:p14="http://schemas.microsoft.com/office/powerpoint/2010/main" val="343801585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İntihar-Tedavi</a:t>
            </a:r>
            <a:endParaRPr lang="tr-TR" dirty="0"/>
          </a:p>
        </p:txBody>
      </p:sp>
      <p:sp>
        <p:nvSpPr>
          <p:cNvPr id="3" name="Content Placeholder 2"/>
          <p:cNvSpPr>
            <a:spLocks noGrp="1"/>
          </p:cNvSpPr>
          <p:nvPr>
            <p:ph idx="1"/>
          </p:nvPr>
        </p:nvSpPr>
        <p:spPr/>
        <p:txBody>
          <a:bodyPr/>
          <a:lstStyle/>
          <a:p>
            <a:r>
              <a:rPr lang="tr-TR" b="1" i="1" u="sng" dirty="0" smtClean="0"/>
              <a:t>Şizofreni-klozapin</a:t>
            </a:r>
          </a:p>
          <a:p>
            <a:r>
              <a:rPr lang="tr-TR" dirty="0" smtClean="0"/>
              <a:t>Ketiapin XR-Depresyon</a:t>
            </a:r>
          </a:p>
          <a:p>
            <a:r>
              <a:rPr lang="tr-TR" dirty="0" smtClean="0"/>
              <a:t>İntihar girişimi sonrası SSRI’lar dikkatli kullanılmalı (antipsikotiklerle beraber?)</a:t>
            </a:r>
          </a:p>
          <a:p>
            <a:r>
              <a:rPr lang="tr-TR" b="1" dirty="0" smtClean="0"/>
              <a:t>BENZODİAZEPİNLER-DİSİNHİBİSYON-RİSKİ DAHA DA ARTTIRABİLİR</a:t>
            </a:r>
          </a:p>
          <a:p>
            <a:r>
              <a:rPr lang="tr-TR" b="1" i="1" u="sng" dirty="0" smtClean="0"/>
              <a:t>Lityum-bipolar afektif bozukluk</a:t>
            </a:r>
          </a:p>
          <a:p>
            <a:r>
              <a:rPr lang="tr-TR" dirty="0" smtClean="0"/>
              <a:t>Ketiapin dışındaki diğer atipik antipsikotikler (risperidon, olanzapin..)</a:t>
            </a:r>
          </a:p>
          <a:p>
            <a:r>
              <a:rPr lang="tr-TR" i="1" u="sng" dirty="0" smtClean="0"/>
              <a:t>Lamotrijin-Bipolar bozukluk-Epilepsi</a:t>
            </a:r>
          </a:p>
        </p:txBody>
      </p:sp>
    </p:spTree>
    <p:extLst>
      <p:ext uri="{BB962C8B-B14F-4D97-AF65-F5344CB8AC3E}">
        <p14:creationId xmlns:p14="http://schemas.microsoft.com/office/powerpoint/2010/main" val="30282596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Nöroleptik malign sendrom (NMS)</a:t>
            </a:r>
          </a:p>
        </p:txBody>
      </p:sp>
      <p:sp>
        <p:nvSpPr>
          <p:cNvPr id="3" name="Content Placeholder 2"/>
          <p:cNvSpPr>
            <a:spLocks noGrp="1"/>
          </p:cNvSpPr>
          <p:nvPr>
            <p:ph sz="half" idx="1"/>
          </p:nvPr>
        </p:nvSpPr>
        <p:spPr/>
        <p:txBody>
          <a:bodyPr>
            <a:normAutofit/>
          </a:bodyPr>
          <a:lstStyle/>
          <a:p>
            <a:r>
              <a:rPr lang="tr-TR" dirty="0"/>
              <a:t>Intramüsküler tipik antipsikotikler &gt; oral tipik antipsikotikler &gt; oral atipik antipsikotikler</a:t>
            </a:r>
          </a:p>
          <a:p>
            <a:r>
              <a:rPr lang="tr-TR" dirty="0"/>
              <a:t>Aripiprazol atipik bulgular</a:t>
            </a:r>
          </a:p>
          <a:p>
            <a:r>
              <a:rPr lang="tr-TR" dirty="0"/>
              <a:t>CPK yüksekliği</a:t>
            </a:r>
          </a:p>
          <a:p>
            <a:r>
              <a:rPr lang="tr-TR" dirty="0"/>
              <a:t>Genel durumda bozulma</a:t>
            </a:r>
          </a:p>
          <a:p>
            <a:r>
              <a:rPr lang="tr-TR" dirty="0"/>
              <a:t>Katatonik özellikler</a:t>
            </a:r>
          </a:p>
          <a:p>
            <a:r>
              <a:rPr lang="tr-TR" dirty="0"/>
              <a:t>Bilişsel bozulma</a:t>
            </a:r>
          </a:p>
          <a:p>
            <a:endParaRPr lang="tr-TR" dirty="0"/>
          </a:p>
        </p:txBody>
      </p:sp>
      <p:sp>
        <p:nvSpPr>
          <p:cNvPr id="4" name="Content Placeholder 3"/>
          <p:cNvSpPr>
            <a:spLocks noGrp="1"/>
          </p:cNvSpPr>
          <p:nvPr>
            <p:ph sz="half" idx="2"/>
          </p:nvPr>
        </p:nvSpPr>
        <p:spPr/>
        <p:txBody>
          <a:bodyPr>
            <a:normAutofit/>
          </a:bodyPr>
          <a:lstStyle/>
          <a:p>
            <a:r>
              <a:rPr lang="tr-TR" dirty="0"/>
              <a:t>Rijidite</a:t>
            </a:r>
          </a:p>
          <a:p>
            <a:r>
              <a:rPr lang="tr-TR" dirty="0" smtClean="0"/>
              <a:t>Ateş </a:t>
            </a:r>
            <a:endParaRPr lang="tr-TR" dirty="0"/>
          </a:p>
          <a:p>
            <a:r>
              <a:rPr lang="tr-TR" dirty="0"/>
              <a:t>Otonomik instabilite</a:t>
            </a:r>
          </a:p>
          <a:p>
            <a:r>
              <a:rPr lang="tr-TR" dirty="0"/>
              <a:t>% 9 mortal</a:t>
            </a:r>
          </a:p>
          <a:p>
            <a:r>
              <a:rPr lang="tr-TR" dirty="0"/>
              <a:t>IV hidrasyon, dializ</a:t>
            </a:r>
          </a:p>
          <a:p>
            <a:r>
              <a:rPr lang="tr-TR" dirty="0"/>
              <a:t>Dantrolen</a:t>
            </a:r>
          </a:p>
          <a:p>
            <a:r>
              <a:rPr lang="tr-TR" b="1" dirty="0">
                <a:solidFill>
                  <a:srgbClr val="FF0000"/>
                </a:solidFill>
              </a:rPr>
              <a:t>Bromokriptin</a:t>
            </a:r>
          </a:p>
          <a:p>
            <a:endParaRPr lang="tr-TR" dirty="0"/>
          </a:p>
        </p:txBody>
      </p:sp>
    </p:spTree>
    <p:extLst>
      <p:ext uri="{BB962C8B-B14F-4D97-AF65-F5344CB8AC3E}">
        <p14:creationId xmlns:p14="http://schemas.microsoft.com/office/powerpoint/2010/main" val="15205608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3-6 yaş</a:t>
            </a:r>
            <a:endParaRPr lang="tr-TR" dirty="0"/>
          </a:p>
        </p:txBody>
      </p:sp>
      <p:sp>
        <p:nvSpPr>
          <p:cNvPr id="3" name="Content Placeholder 2"/>
          <p:cNvSpPr>
            <a:spLocks noGrp="1"/>
          </p:cNvSpPr>
          <p:nvPr>
            <p:ph idx="1"/>
          </p:nvPr>
        </p:nvSpPr>
        <p:spPr/>
        <p:txBody>
          <a:bodyPr>
            <a:normAutofit fontScale="85000" lnSpcReduction="20000"/>
          </a:bodyPr>
          <a:lstStyle/>
          <a:p>
            <a:r>
              <a:rPr lang="tr-TR" dirty="0" smtClean="0"/>
              <a:t>Oyun çağı çocuğu.</a:t>
            </a:r>
          </a:p>
          <a:p>
            <a:r>
              <a:rPr lang="tr-TR" dirty="0" smtClean="0"/>
              <a:t>Büyüsel düşünce</a:t>
            </a:r>
          </a:p>
          <a:p>
            <a:r>
              <a:rPr lang="tr-TR" dirty="0" smtClean="0"/>
              <a:t>Ayrılık anksiyetesi</a:t>
            </a:r>
          </a:p>
          <a:p>
            <a:r>
              <a:rPr lang="tr-TR" dirty="0" smtClean="0"/>
              <a:t>Terk edilme ve bedensel zarar görme, ağrı duyma korkuları çok yoğundur.</a:t>
            </a:r>
          </a:p>
          <a:p>
            <a:r>
              <a:rPr lang="tr-TR" dirty="0" smtClean="0"/>
              <a:t>Garip korkuları olabilir (kan alınırken, vücudundaki tüm kan alınacak zannedebilir)</a:t>
            </a:r>
          </a:p>
          <a:p>
            <a:r>
              <a:rPr lang="tr-TR" dirty="0" smtClean="0"/>
              <a:t>Çocuk daha önceden hekim, hemşire, iğne gibi şeylerle korkutulduysa, çok daha fazla sorun yaşanır.</a:t>
            </a:r>
          </a:p>
          <a:p>
            <a:r>
              <a:rPr lang="tr-TR" dirty="0" smtClean="0"/>
              <a:t>Okul çağına gelmemiş çocuklar için hastaneye yatış daha olumsuz etkiler gösterir.</a:t>
            </a:r>
          </a:p>
          <a:p>
            <a:r>
              <a:rPr lang="tr-TR" dirty="0" smtClean="0"/>
              <a:t>Benmerkezcilik ön planda, hastalanma, hastaneye yatış ve ağrılı işlemleri kötü bir davranışın sonuçları (suçlanma-cezalandırılma) gibi görebilirler</a:t>
            </a:r>
          </a:p>
          <a:p>
            <a:r>
              <a:rPr lang="tr-TR" dirty="0" smtClean="0"/>
              <a:t>Kandırılmamalıdırlar. (“hiç canın acımayacak” yerine “biraz canın acıyabilir ama çok uzun sürmeyecek”…)</a:t>
            </a:r>
          </a:p>
          <a:p>
            <a:endParaRPr lang="tr-TR" dirty="0"/>
          </a:p>
        </p:txBody>
      </p:sp>
    </p:spTree>
    <p:extLst>
      <p:ext uri="{BB962C8B-B14F-4D97-AF65-F5344CB8AC3E}">
        <p14:creationId xmlns:p14="http://schemas.microsoft.com/office/powerpoint/2010/main" val="417002391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Ekstrapiramidal sistem yan etkileri-antipsikotikler</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distoni</a:t>
            </a:r>
          </a:p>
          <a:p>
            <a:r>
              <a:rPr lang="tr-TR" dirty="0" smtClean="0"/>
              <a:t>Tortikolis</a:t>
            </a:r>
          </a:p>
          <a:p>
            <a:r>
              <a:rPr lang="tr-TR" dirty="0" smtClean="0"/>
              <a:t>Okülokrijik kriz</a:t>
            </a:r>
          </a:p>
          <a:p>
            <a:r>
              <a:rPr lang="tr-TR" dirty="0" smtClean="0"/>
              <a:t>Parkinsonizm</a:t>
            </a:r>
          </a:p>
          <a:p>
            <a:r>
              <a:rPr lang="tr-TR" dirty="0" smtClean="0"/>
              <a:t>Akinezi</a:t>
            </a:r>
          </a:p>
          <a:p>
            <a:r>
              <a:rPr lang="tr-TR" dirty="0" smtClean="0"/>
              <a:t>Hareketlerde yavaşlama</a:t>
            </a:r>
          </a:p>
          <a:p>
            <a:r>
              <a:rPr lang="tr-TR" dirty="0" smtClean="0"/>
              <a:t>Maske yüz</a:t>
            </a:r>
          </a:p>
          <a:p>
            <a:r>
              <a:rPr lang="tr-TR" dirty="0" smtClean="0"/>
              <a:t>Tremor</a:t>
            </a:r>
          </a:p>
          <a:p>
            <a:r>
              <a:rPr lang="tr-TR" dirty="0" smtClean="0"/>
              <a:t>Rijidite</a:t>
            </a:r>
          </a:p>
          <a:p>
            <a:r>
              <a:rPr lang="tr-TR" dirty="0" smtClean="0"/>
              <a:t>Çekilme diskinezisi</a:t>
            </a:r>
          </a:p>
          <a:p>
            <a:endParaRPr lang="tr-TR" dirty="0" smtClean="0"/>
          </a:p>
          <a:p>
            <a:endParaRPr lang="tr-TR" dirty="0"/>
          </a:p>
        </p:txBody>
      </p:sp>
    </p:spTree>
    <p:extLst>
      <p:ext uri="{BB962C8B-B14F-4D97-AF65-F5344CB8AC3E}">
        <p14:creationId xmlns:p14="http://schemas.microsoft.com/office/powerpoint/2010/main" val="36272452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EPS tedavi</a:t>
            </a:r>
            <a:endParaRPr lang="tr-TR" dirty="0"/>
          </a:p>
        </p:txBody>
      </p:sp>
      <p:sp>
        <p:nvSpPr>
          <p:cNvPr id="3" name="Content Placeholder 2"/>
          <p:cNvSpPr>
            <a:spLocks noGrp="1"/>
          </p:cNvSpPr>
          <p:nvPr>
            <p:ph idx="1"/>
          </p:nvPr>
        </p:nvSpPr>
        <p:spPr/>
        <p:txBody>
          <a:bodyPr/>
          <a:lstStyle/>
          <a:p>
            <a:r>
              <a:rPr lang="tr-TR" dirty="0" smtClean="0"/>
              <a:t>Difenhidramin  (antikolinerjik) (çocuklarda) (12.5-50 mg)</a:t>
            </a:r>
          </a:p>
          <a:p>
            <a:r>
              <a:rPr lang="tr-TR" b="1" dirty="0" smtClean="0">
                <a:solidFill>
                  <a:srgbClr val="FF0000"/>
                </a:solidFill>
              </a:rPr>
              <a:t>Propranolol (akatizi)</a:t>
            </a:r>
          </a:p>
          <a:p>
            <a:r>
              <a:rPr lang="tr-TR" dirty="0" smtClean="0"/>
              <a:t>Benzodiazepinler (akatizi &gt; distoni, rijidie)</a:t>
            </a:r>
          </a:p>
          <a:p>
            <a:r>
              <a:rPr lang="tr-TR" b="1" u="sng" dirty="0" smtClean="0">
                <a:solidFill>
                  <a:srgbClr val="FF0000"/>
                </a:solidFill>
              </a:rPr>
              <a:t>Biperiden (oral 1-6 mg, IM 5 mg) (antikolinerjik)</a:t>
            </a:r>
          </a:p>
          <a:p>
            <a:endParaRPr lang="tr-TR" dirty="0"/>
          </a:p>
        </p:txBody>
      </p:sp>
    </p:spTree>
    <p:extLst>
      <p:ext uri="{BB962C8B-B14F-4D97-AF65-F5344CB8AC3E}">
        <p14:creationId xmlns:p14="http://schemas.microsoft.com/office/powerpoint/2010/main" val="13690092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Ajitasyon-eksitasyon</a:t>
            </a:r>
          </a:p>
        </p:txBody>
      </p:sp>
      <p:sp>
        <p:nvSpPr>
          <p:cNvPr id="3" name="Content Placeholder 2"/>
          <p:cNvSpPr>
            <a:spLocks noGrp="1"/>
          </p:cNvSpPr>
          <p:nvPr>
            <p:ph sz="half" idx="1"/>
          </p:nvPr>
        </p:nvSpPr>
        <p:spPr/>
        <p:txBody>
          <a:bodyPr/>
          <a:lstStyle/>
          <a:p>
            <a:r>
              <a:rPr lang="tr-TR" dirty="0"/>
              <a:t>DEHB</a:t>
            </a:r>
          </a:p>
          <a:p>
            <a:r>
              <a:rPr lang="tr-TR" dirty="0"/>
              <a:t>KOKGB</a:t>
            </a:r>
          </a:p>
          <a:p>
            <a:r>
              <a:rPr lang="tr-TR" dirty="0"/>
              <a:t>Davranım bozukluğu</a:t>
            </a:r>
          </a:p>
          <a:p>
            <a:r>
              <a:rPr lang="tr-TR" dirty="0"/>
              <a:t>Yıkıcı duygudurumu düzenleyememe bozukluğu</a:t>
            </a:r>
          </a:p>
          <a:p>
            <a:r>
              <a:rPr lang="tr-TR" dirty="0"/>
              <a:t>Şizofreni ve diğer psikotik bozukluklar</a:t>
            </a:r>
          </a:p>
          <a:p>
            <a:r>
              <a:rPr lang="tr-TR" dirty="0"/>
              <a:t>Kişilik bozuklukları (borderline, antisosyal)</a:t>
            </a:r>
          </a:p>
          <a:p>
            <a:endParaRPr lang="tr-TR" dirty="0"/>
          </a:p>
        </p:txBody>
      </p:sp>
      <p:sp>
        <p:nvSpPr>
          <p:cNvPr id="4" name="Content Placeholder 3"/>
          <p:cNvSpPr>
            <a:spLocks noGrp="1"/>
          </p:cNvSpPr>
          <p:nvPr>
            <p:ph sz="half" idx="2"/>
          </p:nvPr>
        </p:nvSpPr>
        <p:spPr/>
        <p:txBody>
          <a:bodyPr/>
          <a:lstStyle/>
          <a:p>
            <a:r>
              <a:rPr lang="tr-TR" dirty="0"/>
              <a:t>Alkol-madde kullanım bozuklukları</a:t>
            </a:r>
          </a:p>
          <a:p>
            <a:r>
              <a:rPr lang="tr-TR" dirty="0"/>
              <a:t>Mani</a:t>
            </a:r>
          </a:p>
          <a:p>
            <a:r>
              <a:rPr lang="tr-TR" dirty="0"/>
              <a:t>Otizm</a:t>
            </a:r>
          </a:p>
          <a:p>
            <a:r>
              <a:rPr lang="tr-TR" dirty="0"/>
              <a:t>Zihinsel yetersizlikler</a:t>
            </a:r>
          </a:p>
          <a:p>
            <a:r>
              <a:rPr lang="tr-TR" dirty="0" smtClean="0"/>
              <a:t>Otizm (medikal problemler dışlanmalı)</a:t>
            </a:r>
            <a:endParaRPr lang="tr-TR" dirty="0"/>
          </a:p>
          <a:p>
            <a:endParaRPr lang="tr-TR" dirty="0"/>
          </a:p>
        </p:txBody>
      </p:sp>
    </p:spTree>
    <p:extLst>
      <p:ext uri="{BB962C8B-B14F-4D97-AF65-F5344CB8AC3E}">
        <p14:creationId xmlns:p14="http://schemas.microsoft.com/office/powerpoint/2010/main" val="35438519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Ajitasyon-eksitasyon</a:t>
            </a:r>
            <a:endParaRPr lang="tr-TR" dirty="0"/>
          </a:p>
        </p:txBody>
      </p:sp>
      <p:sp>
        <p:nvSpPr>
          <p:cNvPr id="3" name="Content Placeholder 2"/>
          <p:cNvSpPr>
            <a:spLocks noGrp="1"/>
          </p:cNvSpPr>
          <p:nvPr>
            <p:ph idx="1"/>
          </p:nvPr>
        </p:nvSpPr>
        <p:spPr/>
        <p:txBody>
          <a:bodyPr/>
          <a:lstStyle/>
          <a:p>
            <a:r>
              <a:rPr lang="tr-TR" dirty="0" smtClean="0"/>
              <a:t>Haloperidol (IM 5-10 mg) (Norodol)</a:t>
            </a:r>
          </a:p>
          <a:p>
            <a:r>
              <a:rPr lang="tr-TR" b="1" dirty="0" smtClean="0"/>
              <a:t>Klorpromazin</a:t>
            </a:r>
            <a:r>
              <a:rPr lang="tr-TR" dirty="0" smtClean="0"/>
              <a:t> (IM 25 mg, </a:t>
            </a:r>
            <a:r>
              <a:rPr lang="tr-TR" b="1" dirty="0" smtClean="0"/>
              <a:t>Epilepside kullanılmamalı) (largaktil)</a:t>
            </a:r>
          </a:p>
          <a:p>
            <a:r>
              <a:rPr lang="tr-TR" dirty="0" smtClean="0"/>
              <a:t>Biperiden 5mg, haloperidol veya zuklupentikzosol (clopixol acuphase-3 günlük) ardından IM olarak yapılabilir </a:t>
            </a:r>
          </a:p>
          <a:p>
            <a:r>
              <a:rPr lang="tr-TR" dirty="0" smtClean="0"/>
              <a:t>Lorazepam oral (1-7.5 mg/gün, tek seferde max 2.5 mg</a:t>
            </a:r>
          </a:p>
          <a:p>
            <a:r>
              <a:rPr lang="tr-TR" dirty="0" smtClean="0"/>
              <a:t>Olanzapin, ziprasidon, aripirazol IM</a:t>
            </a:r>
          </a:p>
          <a:p>
            <a:r>
              <a:rPr lang="tr-TR" dirty="0" smtClean="0"/>
              <a:t>Risperidon oral ve diğer oral atipik antipsikotikler</a:t>
            </a:r>
          </a:p>
          <a:p>
            <a:endParaRPr lang="tr-TR" dirty="0"/>
          </a:p>
        </p:txBody>
      </p:sp>
    </p:spTree>
    <p:extLst>
      <p:ext uri="{BB962C8B-B14F-4D97-AF65-F5344CB8AC3E}">
        <p14:creationId xmlns:p14="http://schemas.microsoft.com/office/powerpoint/2010/main" val="5300592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Konversiyon</a:t>
            </a:r>
            <a:endParaRPr lang="tr-TR" dirty="0"/>
          </a:p>
        </p:txBody>
      </p:sp>
      <p:sp>
        <p:nvSpPr>
          <p:cNvPr id="3" name="Content Placeholder 2"/>
          <p:cNvSpPr>
            <a:spLocks noGrp="1"/>
          </p:cNvSpPr>
          <p:nvPr>
            <p:ph idx="1"/>
          </p:nvPr>
        </p:nvSpPr>
        <p:spPr/>
        <p:txBody>
          <a:bodyPr>
            <a:normAutofit fontScale="92500" lnSpcReduction="10000"/>
          </a:bodyPr>
          <a:lstStyle/>
          <a:p>
            <a:r>
              <a:rPr lang="tr-TR" dirty="0" smtClean="0"/>
              <a:t>Değişmiş istemli motor veya duyusal işlev sorunları</a:t>
            </a:r>
          </a:p>
          <a:p>
            <a:r>
              <a:rPr lang="tr-TR" dirty="0" smtClean="0"/>
              <a:t>Güçsüzlük-paralizi</a:t>
            </a:r>
          </a:p>
          <a:p>
            <a:r>
              <a:rPr lang="tr-TR" dirty="0" smtClean="0"/>
              <a:t>Anormal hareketler (tremor, distonik hareket, miyoklonus, yürüyüş-denge bozuklukları, ataksi..)</a:t>
            </a:r>
          </a:p>
          <a:p>
            <a:r>
              <a:rPr lang="tr-TR" dirty="0" smtClean="0"/>
              <a:t>Yutma güçlükleri</a:t>
            </a:r>
          </a:p>
          <a:p>
            <a:r>
              <a:rPr lang="tr-TR" dirty="0" smtClean="0"/>
              <a:t>Konuşma bozuklukları </a:t>
            </a:r>
          </a:p>
          <a:p>
            <a:r>
              <a:rPr lang="tr-TR" dirty="0" smtClean="0"/>
              <a:t>Nöbetler</a:t>
            </a:r>
          </a:p>
          <a:p>
            <a:r>
              <a:rPr lang="tr-TR" dirty="0" smtClean="0"/>
              <a:t>Duyusal kayıplar</a:t>
            </a:r>
          </a:p>
          <a:p>
            <a:r>
              <a:rPr lang="tr-TR" dirty="0" smtClean="0"/>
              <a:t>Başarı beklentisi yüksek olan aileler, sınav kaygısı</a:t>
            </a:r>
          </a:p>
          <a:p>
            <a:r>
              <a:rPr lang="tr-TR" dirty="0" smtClean="0"/>
              <a:t>Ayrılmakta olan aileler, marital sorunlar (aileyi bir arada tutma işlevi?)</a:t>
            </a:r>
            <a:endParaRPr lang="tr-TR" dirty="0"/>
          </a:p>
        </p:txBody>
      </p:sp>
    </p:spTree>
    <p:extLst>
      <p:ext uri="{BB962C8B-B14F-4D97-AF65-F5344CB8AC3E}">
        <p14:creationId xmlns:p14="http://schemas.microsoft.com/office/powerpoint/2010/main" val="397568305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Konversiyon</a:t>
            </a:r>
            <a:endParaRPr lang="tr-TR" dirty="0"/>
          </a:p>
        </p:txBody>
      </p:sp>
      <p:pic>
        <p:nvPicPr>
          <p:cNvPr id="4" name="Content Placeholder 3"/>
          <p:cNvPicPr>
            <a:picLocks noGrp="1" noChangeAspect="1"/>
          </p:cNvPicPr>
          <p:nvPr>
            <p:ph idx="1"/>
          </p:nvPr>
        </p:nvPicPr>
        <p:blipFill>
          <a:blip r:embed="rId2"/>
          <a:stretch>
            <a:fillRect/>
          </a:stretch>
        </p:blipFill>
        <p:spPr>
          <a:xfrm>
            <a:off x="1097280" y="1690688"/>
            <a:ext cx="9729216" cy="4682680"/>
          </a:xfrm>
          <a:prstGeom prst="rect">
            <a:avLst/>
          </a:prstGeom>
        </p:spPr>
      </p:pic>
    </p:spTree>
    <p:extLst>
      <p:ext uri="{BB962C8B-B14F-4D97-AF65-F5344CB8AC3E}">
        <p14:creationId xmlns:p14="http://schemas.microsoft.com/office/powerpoint/2010/main" val="12098908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Konversiyon</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Epilepsi: lateral dil ısırması</a:t>
            </a:r>
          </a:p>
          <a:p>
            <a:r>
              <a:rPr lang="tr-TR" dirty="0" smtClean="0"/>
              <a:t>Konversiyon: ön dil ısırması</a:t>
            </a:r>
          </a:p>
          <a:p>
            <a:r>
              <a:rPr lang="tr-TR" dirty="0" smtClean="0"/>
              <a:t>Frontal lob epilepsilerinden ayırmak zor</a:t>
            </a:r>
          </a:p>
          <a:p>
            <a:r>
              <a:rPr lang="tr-TR" dirty="0" smtClean="0"/>
              <a:t>Sakin oda</a:t>
            </a:r>
          </a:p>
          <a:p>
            <a:r>
              <a:rPr lang="tr-TR" dirty="0" smtClean="0"/>
              <a:t>Tek kişi</a:t>
            </a:r>
          </a:p>
          <a:p>
            <a:r>
              <a:rPr lang="tr-TR" dirty="0" smtClean="0"/>
              <a:t>Feryat figan yaklaşılmayacak</a:t>
            </a:r>
          </a:p>
          <a:p>
            <a:r>
              <a:rPr lang="tr-TR" dirty="0" smtClean="0"/>
              <a:t>IM SF tartışmalı</a:t>
            </a:r>
          </a:p>
          <a:p>
            <a:r>
              <a:rPr lang="tr-TR" dirty="0" smtClean="0"/>
              <a:t>Aileye: başka ciddi bir hastalığa dönmez, isteyerek yapmıyor, doktor doktor gezilmeyecek, ikincil kazançların kaldırılması, sorumlulukların azaltılmaması, yanında 1 kişi olucak, feryat figan yaklaşılmayacak, ambülans aranması ve acil başvuruları minimuma inmeli</a:t>
            </a:r>
          </a:p>
          <a:p>
            <a:pPr marL="0" indent="0">
              <a:buNone/>
            </a:pPr>
            <a:endParaRPr lang="tr-TR" dirty="0"/>
          </a:p>
        </p:txBody>
      </p:sp>
    </p:spTree>
    <p:extLst>
      <p:ext uri="{BB962C8B-B14F-4D97-AF65-F5344CB8AC3E}">
        <p14:creationId xmlns:p14="http://schemas.microsoft.com/office/powerpoint/2010/main" val="807733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3-6 yaş</a:t>
            </a:r>
            <a:endParaRPr lang="tr-TR" dirty="0"/>
          </a:p>
        </p:txBody>
      </p:sp>
      <p:sp>
        <p:nvSpPr>
          <p:cNvPr id="3" name="Content Placeholder 2"/>
          <p:cNvSpPr>
            <a:spLocks noGrp="1"/>
          </p:cNvSpPr>
          <p:nvPr>
            <p:ph idx="1"/>
          </p:nvPr>
        </p:nvSpPr>
        <p:spPr/>
        <p:txBody>
          <a:bodyPr>
            <a:normAutofit fontScale="92500" lnSpcReduction="20000"/>
          </a:bodyPr>
          <a:lstStyle/>
          <a:p>
            <a:r>
              <a:rPr lang="tr-TR" dirty="0" smtClean="0"/>
              <a:t>Cezalandırılma düşünceleri hakim olduğundan hastalıktan çok, ebeveynlerinin sevgisini kaybedip kaybetmedikleri, onlardan ayrı kalıp kalmayacakları, onlar yanlarında yokken acı veren bir işlem yapılıp yapılmayacağı konusunda korku duyarlar.</a:t>
            </a:r>
          </a:p>
          <a:p>
            <a:r>
              <a:rPr lang="tr-TR" dirty="0" smtClean="0"/>
              <a:t>Korkak, pasif, bağımlı kişilik özellikleri (aile hastalanır diye tüm özerkliklerini kısıtlarsa..) ve buna bağlı olarak özerklikleri kısıtlandığı için ebeveynlere karşı kızgınlık-öfke</a:t>
            </a:r>
          </a:p>
          <a:p>
            <a:r>
              <a:rPr lang="tr-TR" dirty="0" smtClean="0"/>
              <a:t>Oyun ve resimlerde hastalık ve hastane ile ilgili temalar</a:t>
            </a:r>
          </a:p>
          <a:p>
            <a:r>
              <a:rPr lang="tr-TR" dirty="0" smtClean="0"/>
              <a:t>Hareketliliğin engellenmesi huzursuzluk ve saldırgan davranışlara yol açabilir.</a:t>
            </a:r>
          </a:p>
          <a:p>
            <a:r>
              <a:rPr lang="tr-TR" dirty="0" smtClean="0"/>
              <a:t>Anne ve babalar hastaneden ayrılacaklarında mutlaka çocuğa haber vermelidir.</a:t>
            </a:r>
          </a:p>
          <a:p>
            <a:endParaRPr lang="tr-TR" dirty="0"/>
          </a:p>
        </p:txBody>
      </p:sp>
    </p:spTree>
    <p:extLst>
      <p:ext uri="{BB962C8B-B14F-4D97-AF65-F5344CB8AC3E}">
        <p14:creationId xmlns:p14="http://schemas.microsoft.com/office/powerpoint/2010/main" val="144221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3-6 yaş</a:t>
            </a:r>
            <a:endParaRPr lang="tr-TR" dirty="0"/>
          </a:p>
        </p:txBody>
      </p:sp>
      <p:sp>
        <p:nvSpPr>
          <p:cNvPr id="3" name="Content Placeholder 2"/>
          <p:cNvSpPr>
            <a:spLocks noGrp="1"/>
          </p:cNvSpPr>
          <p:nvPr>
            <p:ph idx="1"/>
          </p:nvPr>
        </p:nvSpPr>
        <p:spPr/>
        <p:txBody>
          <a:bodyPr/>
          <a:lstStyle/>
          <a:p>
            <a:r>
              <a:rPr lang="tr-TR" dirty="0" smtClean="0"/>
              <a:t>Ölümün geri dönüşsüz, evrensel, kaçınılmaz olduğunu algılama (5-7 yaş arası)</a:t>
            </a:r>
          </a:p>
          <a:p>
            <a:r>
              <a:rPr lang="tr-TR" dirty="0" smtClean="0"/>
              <a:t>Ölümün kaçınılmaz, evrensel olduğunu anlamayan bir çocuk ölümcül bir hastalığı kendi suçu, kabahatlerine yorabilir</a:t>
            </a:r>
            <a:endParaRPr lang="tr-TR" dirty="0"/>
          </a:p>
        </p:txBody>
      </p:sp>
    </p:spTree>
    <p:extLst>
      <p:ext uri="{BB962C8B-B14F-4D97-AF65-F5344CB8AC3E}">
        <p14:creationId xmlns:p14="http://schemas.microsoft.com/office/powerpoint/2010/main" val="1132151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7-12 yaş okul çağı çocuğu</a:t>
            </a:r>
            <a:endParaRPr lang="tr-TR" dirty="0"/>
          </a:p>
        </p:txBody>
      </p:sp>
      <p:sp>
        <p:nvSpPr>
          <p:cNvPr id="3" name="Content Placeholder 2"/>
          <p:cNvSpPr>
            <a:spLocks noGrp="1"/>
          </p:cNvSpPr>
          <p:nvPr>
            <p:ph idx="1"/>
          </p:nvPr>
        </p:nvSpPr>
        <p:spPr/>
        <p:txBody>
          <a:bodyPr>
            <a:normAutofit/>
          </a:bodyPr>
          <a:lstStyle/>
          <a:p>
            <a:r>
              <a:rPr lang="tr-TR" dirty="0" smtClean="0"/>
              <a:t>Okula devam edememe ile ilgili sorun ve kaygılar</a:t>
            </a:r>
          </a:p>
          <a:p>
            <a:r>
              <a:rPr lang="tr-TR" dirty="0" smtClean="0"/>
              <a:t>Kontrolü kaybetme ve ölüm korkusu</a:t>
            </a:r>
          </a:p>
          <a:p>
            <a:r>
              <a:rPr lang="tr-TR" dirty="0" smtClean="0"/>
              <a:t>İşbirliğine daha yatkındırlar</a:t>
            </a:r>
          </a:p>
          <a:p>
            <a:r>
              <a:rPr lang="tr-TR" dirty="0" smtClean="0"/>
              <a:t>Hastalıkları ile ilgili daha çok şey anlatabilir, anlayabilirler ve tedavilerine daha etkin bir şekilde katılabilirler</a:t>
            </a:r>
          </a:p>
          <a:p>
            <a:r>
              <a:rPr lang="tr-TR" dirty="0" smtClean="0"/>
              <a:t>Tıbbi incelemeler ve yapılacaklar hakkında bilgi edinmek isterler, kısa bilgiler, anlayabilecekleri şekilde mutlaka verilmelidir, belirsizlik bu yaş grubundaki çocukları korkutur, tedavi ekibine güven duymalarını engeller</a:t>
            </a:r>
          </a:p>
          <a:p>
            <a:endParaRPr lang="tr-TR" dirty="0"/>
          </a:p>
        </p:txBody>
      </p:sp>
    </p:spTree>
    <p:extLst>
      <p:ext uri="{BB962C8B-B14F-4D97-AF65-F5344CB8AC3E}">
        <p14:creationId xmlns:p14="http://schemas.microsoft.com/office/powerpoint/2010/main" val="1843575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3711</Words>
  <Application>Microsoft Office PowerPoint</Application>
  <PresentationFormat>Widescreen</PresentationFormat>
  <Paragraphs>458</Paragraphs>
  <Slides>66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66</vt:i4>
      </vt:variant>
    </vt:vector>
  </HeadingPairs>
  <TitlesOfParts>
    <vt:vector size="71" baseType="lpstr">
      <vt:lpstr>Arial</vt:lpstr>
      <vt:lpstr>Calibri</vt:lpstr>
      <vt:lpstr>Calibri Light</vt:lpstr>
      <vt:lpstr>Times New Roman</vt:lpstr>
      <vt:lpstr>Office Theme</vt:lpstr>
      <vt:lpstr>Çocuk ve Ergen Psikiyatrisinde Konsültasyon-Liyazon ve Aciller</vt:lpstr>
      <vt:lpstr>Giriş</vt:lpstr>
      <vt:lpstr>Giriş</vt:lpstr>
      <vt:lpstr>0-18 ay </vt:lpstr>
      <vt:lpstr>18-36 ay </vt:lpstr>
      <vt:lpstr>3-6 yaş</vt:lpstr>
      <vt:lpstr>3-6 yaş</vt:lpstr>
      <vt:lpstr>3-6 yaş</vt:lpstr>
      <vt:lpstr>7-12 yaş okul çağı çocuğu</vt:lpstr>
      <vt:lpstr>7-12 yaş</vt:lpstr>
      <vt:lpstr>Ergenlik dönemi</vt:lpstr>
      <vt:lpstr>Ergenlik dönemi</vt:lpstr>
      <vt:lpstr>Mizaç ve kişilik özellikleri</vt:lpstr>
      <vt:lpstr>Hastalığın kazanım şekli</vt:lpstr>
      <vt:lpstr>Hastalığın kazanım şekli</vt:lpstr>
      <vt:lpstr>Hastalık evresi</vt:lpstr>
      <vt:lpstr>Hastalığa verilen tepkiler</vt:lpstr>
      <vt:lpstr>Hastalık ve Aile</vt:lpstr>
      <vt:lpstr>Genel yaklaşım</vt:lpstr>
      <vt:lpstr>Genel yaklaşım</vt:lpstr>
      <vt:lpstr>Genel yaklaşım</vt:lpstr>
      <vt:lpstr>Genel Yaklaşım</vt:lpstr>
      <vt:lpstr>Genel yaklaşım</vt:lpstr>
      <vt:lpstr>Genel yaklaşım</vt:lpstr>
      <vt:lpstr>Terminal dönemdeki hastalara yaklaşım</vt:lpstr>
      <vt:lpstr>Terminal dönemdeki hastaya yaklaşım</vt:lpstr>
      <vt:lpstr>Terminal dönemdeki hastaya yaklaşım</vt:lpstr>
      <vt:lpstr>Terminal dönemdeki hasta</vt:lpstr>
      <vt:lpstr>Yapay bozukluk</vt:lpstr>
      <vt:lpstr>Bakımverenin yapay bozukluğu</vt:lpstr>
      <vt:lpstr>Deliryum</vt:lpstr>
      <vt:lpstr>Deliryum</vt:lpstr>
      <vt:lpstr>Deliryum-etyoloji</vt:lpstr>
      <vt:lpstr>Deliryum tedavi</vt:lpstr>
      <vt:lpstr>Kardiyoloji ve psikofarmakoloji</vt:lpstr>
      <vt:lpstr>Endokrinoloji</vt:lpstr>
      <vt:lpstr>Transplantasyon servisleri </vt:lpstr>
      <vt:lpstr>Transplantasyon-immünsüresif ilaçlar nöropsikiyatrik yan etkiler</vt:lpstr>
      <vt:lpstr>Anti NMDA-r ensefaliti</vt:lpstr>
      <vt:lpstr>Epilepsi ve psikiyatri</vt:lpstr>
      <vt:lpstr>Epilepsi</vt:lpstr>
      <vt:lpstr>Epilepsi</vt:lpstr>
      <vt:lpstr>Epilepsi-psikofarmakolojik tedaviler</vt:lpstr>
      <vt:lpstr>Antiepileptikler ve psikiyatrik bulgular</vt:lpstr>
      <vt:lpstr>Antiepileptikler ve psikiyatrik bulgular</vt:lpstr>
      <vt:lpstr>Antiepileptikler ve psikiyatrik bulgular</vt:lpstr>
      <vt:lpstr>Antiepileptikler bilişsel yıkım</vt:lpstr>
      <vt:lpstr>Landau-Klefner sendromu</vt:lpstr>
      <vt:lpstr>Nöroloji-CSWS</vt:lpstr>
      <vt:lpstr>Serebral palsy</vt:lpstr>
      <vt:lpstr>Hidrosefali</vt:lpstr>
      <vt:lpstr>Spina bifida occulta</vt:lpstr>
      <vt:lpstr>İntihar davranışı</vt:lpstr>
      <vt:lpstr>İntihar davranışı</vt:lpstr>
      <vt:lpstr>İntihar davranışı</vt:lpstr>
      <vt:lpstr>İntihar-Risk değerlendirmesi</vt:lpstr>
      <vt:lpstr>İntihar-Risk değerlendirmesi</vt:lpstr>
      <vt:lpstr>İntihar-Tedavi</vt:lpstr>
      <vt:lpstr>Nöroleptik malign sendrom (NMS)</vt:lpstr>
      <vt:lpstr>Ekstrapiramidal sistem yan etkileri-antipsikotikler</vt:lpstr>
      <vt:lpstr>EPS tedavi</vt:lpstr>
      <vt:lpstr>Ajitasyon-eksitasyon</vt:lpstr>
      <vt:lpstr>Ajitasyon-eksitasyon</vt:lpstr>
      <vt:lpstr>Konversiyon</vt:lpstr>
      <vt:lpstr>Konversiyon</vt:lpstr>
      <vt:lpstr>Konversiyon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ve Ergen Psikiyatrisinde Konsültasyon-Liyazon ve Aciller</dc:title>
  <dc:creator>özhan yalçın</dc:creator>
  <cp:lastModifiedBy>özhan yalçın</cp:lastModifiedBy>
  <cp:revision>141</cp:revision>
  <dcterms:created xsi:type="dcterms:W3CDTF">2019-02-27T19:58:34Z</dcterms:created>
  <dcterms:modified xsi:type="dcterms:W3CDTF">2019-11-13T19:10:44Z</dcterms:modified>
</cp:coreProperties>
</file>