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405" r:id="rId3"/>
    <p:sldId id="357" r:id="rId4"/>
    <p:sldId id="358" r:id="rId5"/>
    <p:sldId id="359" r:id="rId6"/>
    <p:sldId id="371" r:id="rId7"/>
    <p:sldId id="396"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5A8F69-8469-4289-9C2B-488350604DA4}"/>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758826C-D93B-4CCF-9A16-F5E93113425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CB1BC771-A3F9-4B5F-9218-608D728BF1F7}"/>
              </a:ext>
            </a:extLst>
          </p:cNvPr>
          <p:cNvSpPr>
            <a:spLocks noGrp="1"/>
          </p:cNvSpPr>
          <p:nvPr>
            <p:ph type="dt" sz="half" idx="10"/>
          </p:nvPr>
        </p:nvSpPr>
        <p:spPr/>
        <p:txBody>
          <a:bodyPr/>
          <a:lstStyle/>
          <a:p>
            <a:fld id="{7C775016-DCA6-44DD-9064-4709F6F2D5F6}" type="datetimeFigureOut">
              <a:rPr lang="tr-TR" smtClean="0"/>
              <a:t>7.03.2022</a:t>
            </a:fld>
            <a:endParaRPr lang="tr-TR"/>
          </a:p>
        </p:txBody>
      </p:sp>
      <p:sp>
        <p:nvSpPr>
          <p:cNvPr id="5" name="Alt Bilgi Yer Tutucusu 4">
            <a:extLst>
              <a:ext uri="{FF2B5EF4-FFF2-40B4-BE49-F238E27FC236}">
                <a16:creationId xmlns:a16="http://schemas.microsoft.com/office/drawing/2014/main" id="{DB575872-F60A-4425-A228-15ECAD05093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FC0E307-91AC-451F-9026-FC9612A30F0A}"/>
              </a:ext>
            </a:extLst>
          </p:cNvPr>
          <p:cNvSpPr>
            <a:spLocks noGrp="1"/>
          </p:cNvSpPr>
          <p:nvPr>
            <p:ph type="sldNum" sz="quarter" idx="12"/>
          </p:nvPr>
        </p:nvSpPr>
        <p:spPr/>
        <p:txBody>
          <a:bodyPr/>
          <a:lstStyle/>
          <a:p>
            <a:fld id="{8797711B-9615-4C56-A6DB-DD8131EF606C}" type="slidenum">
              <a:rPr lang="tr-TR" smtClean="0"/>
              <a:t>‹#›</a:t>
            </a:fld>
            <a:endParaRPr lang="tr-TR"/>
          </a:p>
        </p:txBody>
      </p:sp>
    </p:spTree>
    <p:extLst>
      <p:ext uri="{BB962C8B-B14F-4D97-AF65-F5344CB8AC3E}">
        <p14:creationId xmlns:p14="http://schemas.microsoft.com/office/powerpoint/2010/main" val="2059046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D06D89-147A-4D35-8325-1D1D3FCAA59A}"/>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9A28E2CA-DB6D-4F1F-A568-DC4A9E4DF9F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8C159EC-ADE6-4E02-88B6-0C552A0FF941}"/>
              </a:ext>
            </a:extLst>
          </p:cNvPr>
          <p:cNvSpPr>
            <a:spLocks noGrp="1"/>
          </p:cNvSpPr>
          <p:nvPr>
            <p:ph type="dt" sz="half" idx="10"/>
          </p:nvPr>
        </p:nvSpPr>
        <p:spPr/>
        <p:txBody>
          <a:bodyPr/>
          <a:lstStyle/>
          <a:p>
            <a:fld id="{7C775016-DCA6-44DD-9064-4709F6F2D5F6}" type="datetimeFigureOut">
              <a:rPr lang="tr-TR" smtClean="0"/>
              <a:t>7.03.2022</a:t>
            </a:fld>
            <a:endParaRPr lang="tr-TR"/>
          </a:p>
        </p:txBody>
      </p:sp>
      <p:sp>
        <p:nvSpPr>
          <p:cNvPr id="5" name="Alt Bilgi Yer Tutucusu 4">
            <a:extLst>
              <a:ext uri="{FF2B5EF4-FFF2-40B4-BE49-F238E27FC236}">
                <a16:creationId xmlns:a16="http://schemas.microsoft.com/office/drawing/2014/main" id="{3105E07A-72E8-476F-AF05-E514AE2B4EA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F07ABEE-118A-4F96-8944-42388E66D585}"/>
              </a:ext>
            </a:extLst>
          </p:cNvPr>
          <p:cNvSpPr>
            <a:spLocks noGrp="1"/>
          </p:cNvSpPr>
          <p:nvPr>
            <p:ph type="sldNum" sz="quarter" idx="12"/>
          </p:nvPr>
        </p:nvSpPr>
        <p:spPr/>
        <p:txBody>
          <a:bodyPr/>
          <a:lstStyle/>
          <a:p>
            <a:fld id="{8797711B-9615-4C56-A6DB-DD8131EF606C}" type="slidenum">
              <a:rPr lang="tr-TR" smtClean="0"/>
              <a:t>‹#›</a:t>
            </a:fld>
            <a:endParaRPr lang="tr-TR"/>
          </a:p>
        </p:txBody>
      </p:sp>
    </p:spTree>
    <p:extLst>
      <p:ext uri="{BB962C8B-B14F-4D97-AF65-F5344CB8AC3E}">
        <p14:creationId xmlns:p14="http://schemas.microsoft.com/office/powerpoint/2010/main" val="3097193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C3132F11-965F-41F1-BFBA-75A9395243A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652E9C04-B3ED-40EE-9D0D-F8B3EEE41A56}"/>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8D86038-07D6-450E-955B-42CCF4C2D05C}"/>
              </a:ext>
            </a:extLst>
          </p:cNvPr>
          <p:cNvSpPr>
            <a:spLocks noGrp="1"/>
          </p:cNvSpPr>
          <p:nvPr>
            <p:ph type="dt" sz="half" idx="10"/>
          </p:nvPr>
        </p:nvSpPr>
        <p:spPr/>
        <p:txBody>
          <a:bodyPr/>
          <a:lstStyle/>
          <a:p>
            <a:fld id="{7C775016-DCA6-44DD-9064-4709F6F2D5F6}" type="datetimeFigureOut">
              <a:rPr lang="tr-TR" smtClean="0"/>
              <a:t>7.03.2022</a:t>
            </a:fld>
            <a:endParaRPr lang="tr-TR"/>
          </a:p>
        </p:txBody>
      </p:sp>
      <p:sp>
        <p:nvSpPr>
          <p:cNvPr id="5" name="Alt Bilgi Yer Tutucusu 4">
            <a:extLst>
              <a:ext uri="{FF2B5EF4-FFF2-40B4-BE49-F238E27FC236}">
                <a16:creationId xmlns:a16="http://schemas.microsoft.com/office/drawing/2014/main" id="{F8F51318-EAF0-44AE-95DC-3E7BD70D050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034C9AD-1D4C-4869-B7DC-DEB34C1E1BA4}"/>
              </a:ext>
            </a:extLst>
          </p:cNvPr>
          <p:cNvSpPr>
            <a:spLocks noGrp="1"/>
          </p:cNvSpPr>
          <p:nvPr>
            <p:ph type="sldNum" sz="quarter" idx="12"/>
          </p:nvPr>
        </p:nvSpPr>
        <p:spPr/>
        <p:txBody>
          <a:bodyPr/>
          <a:lstStyle/>
          <a:p>
            <a:fld id="{8797711B-9615-4C56-A6DB-DD8131EF606C}" type="slidenum">
              <a:rPr lang="tr-TR" smtClean="0"/>
              <a:t>‹#›</a:t>
            </a:fld>
            <a:endParaRPr lang="tr-TR"/>
          </a:p>
        </p:txBody>
      </p:sp>
    </p:spTree>
    <p:extLst>
      <p:ext uri="{BB962C8B-B14F-4D97-AF65-F5344CB8AC3E}">
        <p14:creationId xmlns:p14="http://schemas.microsoft.com/office/powerpoint/2010/main" val="88214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82BDD24-E6EE-4732-9420-9ED293ABAEF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8CC39D0-48B9-400F-8AAD-C849113A07D8}"/>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46C317B-CC9D-4983-923B-E7C9CB45863B}"/>
              </a:ext>
            </a:extLst>
          </p:cNvPr>
          <p:cNvSpPr>
            <a:spLocks noGrp="1"/>
          </p:cNvSpPr>
          <p:nvPr>
            <p:ph type="dt" sz="half" idx="10"/>
          </p:nvPr>
        </p:nvSpPr>
        <p:spPr/>
        <p:txBody>
          <a:bodyPr/>
          <a:lstStyle/>
          <a:p>
            <a:fld id="{7C775016-DCA6-44DD-9064-4709F6F2D5F6}" type="datetimeFigureOut">
              <a:rPr lang="tr-TR" smtClean="0"/>
              <a:t>7.03.2022</a:t>
            </a:fld>
            <a:endParaRPr lang="tr-TR"/>
          </a:p>
        </p:txBody>
      </p:sp>
      <p:sp>
        <p:nvSpPr>
          <p:cNvPr id="5" name="Alt Bilgi Yer Tutucusu 4">
            <a:extLst>
              <a:ext uri="{FF2B5EF4-FFF2-40B4-BE49-F238E27FC236}">
                <a16:creationId xmlns:a16="http://schemas.microsoft.com/office/drawing/2014/main" id="{E791CEE0-28B6-4B0B-ADB1-70C1F7534B8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AB47A77-DE02-4B66-B865-7D3AAE0379E6}"/>
              </a:ext>
            </a:extLst>
          </p:cNvPr>
          <p:cNvSpPr>
            <a:spLocks noGrp="1"/>
          </p:cNvSpPr>
          <p:nvPr>
            <p:ph type="sldNum" sz="quarter" idx="12"/>
          </p:nvPr>
        </p:nvSpPr>
        <p:spPr/>
        <p:txBody>
          <a:bodyPr/>
          <a:lstStyle/>
          <a:p>
            <a:fld id="{8797711B-9615-4C56-A6DB-DD8131EF606C}" type="slidenum">
              <a:rPr lang="tr-TR" smtClean="0"/>
              <a:t>‹#›</a:t>
            </a:fld>
            <a:endParaRPr lang="tr-TR"/>
          </a:p>
        </p:txBody>
      </p:sp>
    </p:spTree>
    <p:extLst>
      <p:ext uri="{BB962C8B-B14F-4D97-AF65-F5344CB8AC3E}">
        <p14:creationId xmlns:p14="http://schemas.microsoft.com/office/powerpoint/2010/main" val="210404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E02FC5-DB46-41B0-9AF8-048788AB3556}"/>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869C6E1C-9ACF-4DB5-895D-CB6C59CCE8D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3F628AA0-077D-4074-AC80-BF6FFFACF449}"/>
              </a:ext>
            </a:extLst>
          </p:cNvPr>
          <p:cNvSpPr>
            <a:spLocks noGrp="1"/>
          </p:cNvSpPr>
          <p:nvPr>
            <p:ph type="dt" sz="half" idx="10"/>
          </p:nvPr>
        </p:nvSpPr>
        <p:spPr/>
        <p:txBody>
          <a:bodyPr/>
          <a:lstStyle/>
          <a:p>
            <a:fld id="{7C775016-DCA6-44DD-9064-4709F6F2D5F6}" type="datetimeFigureOut">
              <a:rPr lang="tr-TR" smtClean="0"/>
              <a:t>7.03.2022</a:t>
            </a:fld>
            <a:endParaRPr lang="tr-TR"/>
          </a:p>
        </p:txBody>
      </p:sp>
      <p:sp>
        <p:nvSpPr>
          <p:cNvPr id="5" name="Alt Bilgi Yer Tutucusu 4">
            <a:extLst>
              <a:ext uri="{FF2B5EF4-FFF2-40B4-BE49-F238E27FC236}">
                <a16:creationId xmlns:a16="http://schemas.microsoft.com/office/drawing/2014/main" id="{3A82B982-520D-4A0A-903B-A4AFA05DAFF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3DBA399-F53C-413D-B291-6D2BE40C9349}"/>
              </a:ext>
            </a:extLst>
          </p:cNvPr>
          <p:cNvSpPr>
            <a:spLocks noGrp="1"/>
          </p:cNvSpPr>
          <p:nvPr>
            <p:ph type="sldNum" sz="quarter" idx="12"/>
          </p:nvPr>
        </p:nvSpPr>
        <p:spPr/>
        <p:txBody>
          <a:bodyPr/>
          <a:lstStyle/>
          <a:p>
            <a:fld id="{8797711B-9615-4C56-A6DB-DD8131EF606C}" type="slidenum">
              <a:rPr lang="tr-TR" smtClean="0"/>
              <a:t>‹#›</a:t>
            </a:fld>
            <a:endParaRPr lang="tr-TR"/>
          </a:p>
        </p:txBody>
      </p:sp>
    </p:spTree>
    <p:extLst>
      <p:ext uri="{BB962C8B-B14F-4D97-AF65-F5344CB8AC3E}">
        <p14:creationId xmlns:p14="http://schemas.microsoft.com/office/powerpoint/2010/main" val="485589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7142261-49AD-40ED-8601-35765D31FD3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EB1BB65-9598-454C-A029-C3FB3139D02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B7DD7A7-8A1B-40D7-9A02-39D0B5275F4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B77552F1-71F5-41ED-9B32-663FE9FE8851}"/>
              </a:ext>
            </a:extLst>
          </p:cNvPr>
          <p:cNvSpPr>
            <a:spLocks noGrp="1"/>
          </p:cNvSpPr>
          <p:nvPr>
            <p:ph type="dt" sz="half" idx="10"/>
          </p:nvPr>
        </p:nvSpPr>
        <p:spPr/>
        <p:txBody>
          <a:bodyPr/>
          <a:lstStyle/>
          <a:p>
            <a:fld id="{7C775016-DCA6-44DD-9064-4709F6F2D5F6}" type="datetimeFigureOut">
              <a:rPr lang="tr-TR" smtClean="0"/>
              <a:t>7.03.2022</a:t>
            </a:fld>
            <a:endParaRPr lang="tr-TR"/>
          </a:p>
        </p:txBody>
      </p:sp>
      <p:sp>
        <p:nvSpPr>
          <p:cNvPr id="6" name="Alt Bilgi Yer Tutucusu 5">
            <a:extLst>
              <a:ext uri="{FF2B5EF4-FFF2-40B4-BE49-F238E27FC236}">
                <a16:creationId xmlns:a16="http://schemas.microsoft.com/office/drawing/2014/main" id="{AC92E9BE-3453-47B1-B5B5-E8808FADEB0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8ADEBA03-51DC-44AE-B225-4A121653A709}"/>
              </a:ext>
            </a:extLst>
          </p:cNvPr>
          <p:cNvSpPr>
            <a:spLocks noGrp="1"/>
          </p:cNvSpPr>
          <p:nvPr>
            <p:ph type="sldNum" sz="quarter" idx="12"/>
          </p:nvPr>
        </p:nvSpPr>
        <p:spPr/>
        <p:txBody>
          <a:bodyPr/>
          <a:lstStyle/>
          <a:p>
            <a:fld id="{8797711B-9615-4C56-A6DB-DD8131EF606C}" type="slidenum">
              <a:rPr lang="tr-TR" smtClean="0"/>
              <a:t>‹#›</a:t>
            </a:fld>
            <a:endParaRPr lang="tr-TR"/>
          </a:p>
        </p:txBody>
      </p:sp>
    </p:spTree>
    <p:extLst>
      <p:ext uri="{BB962C8B-B14F-4D97-AF65-F5344CB8AC3E}">
        <p14:creationId xmlns:p14="http://schemas.microsoft.com/office/powerpoint/2010/main" val="1875443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ED92DF6-7788-48E2-A557-1628F959938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88188EC-1491-4330-960B-23E9A50920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B02C6CD-595C-4105-A862-25529609F07A}"/>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49155F9-2A58-4ED5-AC2D-A1DD7534FD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22FFBC21-DD2A-402F-9C6D-6C4B26633DE5}"/>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793E02D1-4A6D-4169-9991-2FABD7238953}"/>
              </a:ext>
            </a:extLst>
          </p:cNvPr>
          <p:cNvSpPr>
            <a:spLocks noGrp="1"/>
          </p:cNvSpPr>
          <p:nvPr>
            <p:ph type="dt" sz="half" idx="10"/>
          </p:nvPr>
        </p:nvSpPr>
        <p:spPr/>
        <p:txBody>
          <a:bodyPr/>
          <a:lstStyle/>
          <a:p>
            <a:fld id="{7C775016-DCA6-44DD-9064-4709F6F2D5F6}" type="datetimeFigureOut">
              <a:rPr lang="tr-TR" smtClean="0"/>
              <a:t>7.03.2022</a:t>
            </a:fld>
            <a:endParaRPr lang="tr-TR"/>
          </a:p>
        </p:txBody>
      </p:sp>
      <p:sp>
        <p:nvSpPr>
          <p:cNvPr id="8" name="Alt Bilgi Yer Tutucusu 7">
            <a:extLst>
              <a:ext uri="{FF2B5EF4-FFF2-40B4-BE49-F238E27FC236}">
                <a16:creationId xmlns:a16="http://schemas.microsoft.com/office/drawing/2014/main" id="{45013329-76CD-4C0E-937D-9CD03875DD79}"/>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73C95922-ACAF-43EA-8F27-A7781E98FF19}"/>
              </a:ext>
            </a:extLst>
          </p:cNvPr>
          <p:cNvSpPr>
            <a:spLocks noGrp="1"/>
          </p:cNvSpPr>
          <p:nvPr>
            <p:ph type="sldNum" sz="quarter" idx="12"/>
          </p:nvPr>
        </p:nvSpPr>
        <p:spPr/>
        <p:txBody>
          <a:bodyPr/>
          <a:lstStyle/>
          <a:p>
            <a:fld id="{8797711B-9615-4C56-A6DB-DD8131EF606C}" type="slidenum">
              <a:rPr lang="tr-TR" smtClean="0"/>
              <a:t>‹#›</a:t>
            </a:fld>
            <a:endParaRPr lang="tr-TR"/>
          </a:p>
        </p:txBody>
      </p:sp>
    </p:spTree>
    <p:extLst>
      <p:ext uri="{BB962C8B-B14F-4D97-AF65-F5344CB8AC3E}">
        <p14:creationId xmlns:p14="http://schemas.microsoft.com/office/powerpoint/2010/main" val="3230058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16D7B6-3EFC-43A8-8A79-5A8486527448}"/>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7CBB872A-8C87-4262-9AE3-3B25D75C3639}"/>
              </a:ext>
            </a:extLst>
          </p:cNvPr>
          <p:cNvSpPr>
            <a:spLocks noGrp="1"/>
          </p:cNvSpPr>
          <p:nvPr>
            <p:ph type="dt" sz="half" idx="10"/>
          </p:nvPr>
        </p:nvSpPr>
        <p:spPr/>
        <p:txBody>
          <a:bodyPr/>
          <a:lstStyle/>
          <a:p>
            <a:fld id="{7C775016-DCA6-44DD-9064-4709F6F2D5F6}" type="datetimeFigureOut">
              <a:rPr lang="tr-TR" smtClean="0"/>
              <a:t>7.03.2022</a:t>
            </a:fld>
            <a:endParaRPr lang="tr-TR"/>
          </a:p>
        </p:txBody>
      </p:sp>
      <p:sp>
        <p:nvSpPr>
          <p:cNvPr id="4" name="Alt Bilgi Yer Tutucusu 3">
            <a:extLst>
              <a:ext uri="{FF2B5EF4-FFF2-40B4-BE49-F238E27FC236}">
                <a16:creationId xmlns:a16="http://schemas.microsoft.com/office/drawing/2014/main" id="{FA144AFC-5806-4052-8CD6-7D77FB3190A5}"/>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2325E69-4B09-40D6-BFA8-A2ADC9C826AA}"/>
              </a:ext>
            </a:extLst>
          </p:cNvPr>
          <p:cNvSpPr>
            <a:spLocks noGrp="1"/>
          </p:cNvSpPr>
          <p:nvPr>
            <p:ph type="sldNum" sz="quarter" idx="12"/>
          </p:nvPr>
        </p:nvSpPr>
        <p:spPr/>
        <p:txBody>
          <a:bodyPr/>
          <a:lstStyle/>
          <a:p>
            <a:fld id="{8797711B-9615-4C56-A6DB-DD8131EF606C}" type="slidenum">
              <a:rPr lang="tr-TR" smtClean="0"/>
              <a:t>‹#›</a:t>
            </a:fld>
            <a:endParaRPr lang="tr-TR"/>
          </a:p>
        </p:txBody>
      </p:sp>
    </p:spTree>
    <p:extLst>
      <p:ext uri="{BB962C8B-B14F-4D97-AF65-F5344CB8AC3E}">
        <p14:creationId xmlns:p14="http://schemas.microsoft.com/office/powerpoint/2010/main" val="3370122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53F3EDC-4765-431F-BC33-FC89B6010A42}"/>
              </a:ext>
            </a:extLst>
          </p:cNvPr>
          <p:cNvSpPr>
            <a:spLocks noGrp="1"/>
          </p:cNvSpPr>
          <p:nvPr>
            <p:ph type="dt" sz="half" idx="10"/>
          </p:nvPr>
        </p:nvSpPr>
        <p:spPr/>
        <p:txBody>
          <a:bodyPr/>
          <a:lstStyle/>
          <a:p>
            <a:fld id="{7C775016-DCA6-44DD-9064-4709F6F2D5F6}" type="datetimeFigureOut">
              <a:rPr lang="tr-TR" smtClean="0"/>
              <a:t>7.03.2022</a:t>
            </a:fld>
            <a:endParaRPr lang="tr-TR"/>
          </a:p>
        </p:txBody>
      </p:sp>
      <p:sp>
        <p:nvSpPr>
          <p:cNvPr id="3" name="Alt Bilgi Yer Tutucusu 2">
            <a:extLst>
              <a:ext uri="{FF2B5EF4-FFF2-40B4-BE49-F238E27FC236}">
                <a16:creationId xmlns:a16="http://schemas.microsoft.com/office/drawing/2014/main" id="{722983E4-2FB8-4822-BFD0-6F53F9F2215E}"/>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4BC545C3-DB40-4843-8AA1-F949659139BB}"/>
              </a:ext>
            </a:extLst>
          </p:cNvPr>
          <p:cNvSpPr>
            <a:spLocks noGrp="1"/>
          </p:cNvSpPr>
          <p:nvPr>
            <p:ph type="sldNum" sz="quarter" idx="12"/>
          </p:nvPr>
        </p:nvSpPr>
        <p:spPr/>
        <p:txBody>
          <a:bodyPr/>
          <a:lstStyle/>
          <a:p>
            <a:fld id="{8797711B-9615-4C56-A6DB-DD8131EF606C}" type="slidenum">
              <a:rPr lang="tr-TR" smtClean="0"/>
              <a:t>‹#›</a:t>
            </a:fld>
            <a:endParaRPr lang="tr-TR"/>
          </a:p>
        </p:txBody>
      </p:sp>
    </p:spTree>
    <p:extLst>
      <p:ext uri="{BB962C8B-B14F-4D97-AF65-F5344CB8AC3E}">
        <p14:creationId xmlns:p14="http://schemas.microsoft.com/office/powerpoint/2010/main" val="491953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F0A618-0E42-41A3-9740-14743B0566E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1AA68BE7-54AF-475A-BDAB-8843019EFD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47CD7B2F-7369-402E-BBF2-99C2A522A8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25F0EA4-4409-4C0A-9315-17DA4C2070C1}"/>
              </a:ext>
            </a:extLst>
          </p:cNvPr>
          <p:cNvSpPr>
            <a:spLocks noGrp="1"/>
          </p:cNvSpPr>
          <p:nvPr>
            <p:ph type="dt" sz="half" idx="10"/>
          </p:nvPr>
        </p:nvSpPr>
        <p:spPr/>
        <p:txBody>
          <a:bodyPr/>
          <a:lstStyle/>
          <a:p>
            <a:fld id="{7C775016-DCA6-44DD-9064-4709F6F2D5F6}" type="datetimeFigureOut">
              <a:rPr lang="tr-TR" smtClean="0"/>
              <a:t>7.03.2022</a:t>
            </a:fld>
            <a:endParaRPr lang="tr-TR"/>
          </a:p>
        </p:txBody>
      </p:sp>
      <p:sp>
        <p:nvSpPr>
          <p:cNvPr id="6" name="Alt Bilgi Yer Tutucusu 5">
            <a:extLst>
              <a:ext uri="{FF2B5EF4-FFF2-40B4-BE49-F238E27FC236}">
                <a16:creationId xmlns:a16="http://schemas.microsoft.com/office/drawing/2014/main" id="{085160AC-C74E-4085-ABEC-2A765C0BDCD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4687E32-49C8-4523-AFE0-472511222214}"/>
              </a:ext>
            </a:extLst>
          </p:cNvPr>
          <p:cNvSpPr>
            <a:spLocks noGrp="1"/>
          </p:cNvSpPr>
          <p:nvPr>
            <p:ph type="sldNum" sz="quarter" idx="12"/>
          </p:nvPr>
        </p:nvSpPr>
        <p:spPr/>
        <p:txBody>
          <a:bodyPr/>
          <a:lstStyle/>
          <a:p>
            <a:fld id="{8797711B-9615-4C56-A6DB-DD8131EF606C}" type="slidenum">
              <a:rPr lang="tr-TR" smtClean="0"/>
              <a:t>‹#›</a:t>
            </a:fld>
            <a:endParaRPr lang="tr-TR"/>
          </a:p>
        </p:txBody>
      </p:sp>
    </p:spTree>
    <p:extLst>
      <p:ext uri="{BB962C8B-B14F-4D97-AF65-F5344CB8AC3E}">
        <p14:creationId xmlns:p14="http://schemas.microsoft.com/office/powerpoint/2010/main" val="3586201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0E141E-0F7C-418E-B6F4-13C0ED50D87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E4D938A2-B3BB-450F-8E12-21B298AF07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7148A16-6530-42E5-8855-2D01867819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BFB0688-CEA9-4157-ACAF-BC2460119CCC}"/>
              </a:ext>
            </a:extLst>
          </p:cNvPr>
          <p:cNvSpPr>
            <a:spLocks noGrp="1"/>
          </p:cNvSpPr>
          <p:nvPr>
            <p:ph type="dt" sz="half" idx="10"/>
          </p:nvPr>
        </p:nvSpPr>
        <p:spPr/>
        <p:txBody>
          <a:bodyPr/>
          <a:lstStyle/>
          <a:p>
            <a:fld id="{7C775016-DCA6-44DD-9064-4709F6F2D5F6}" type="datetimeFigureOut">
              <a:rPr lang="tr-TR" smtClean="0"/>
              <a:t>7.03.2022</a:t>
            </a:fld>
            <a:endParaRPr lang="tr-TR"/>
          </a:p>
        </p:txBody>
      </p:sp>
      <p:sp>
        <p:nvSpPr>
          <p:cNvPr id="6" name="Alt Bilgi Yer Tutucusu 5">
            <a:extLst>
              <a:ext uri="{FF2B5EF4-FFF2-40B4-BE49-F238E27FC236}">
                <a16:creationId xmlns:a16="http://schemas.microsoft.com/office/drawing/2014/main" id="{1CA23525-A722-41D1-AEC8-C455FB523F3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5D2ADA1-9869-450A-BE0E-CAF78E5C74AA}"/>
              </a:ext>
            </a:extLst>
          </p:cNvPr>
          <p:cNvSpPr>
            <a:spLocks noGrp="1"/>
          </p:cNvSpPr>
          <p:nvPr>
            <p:ph type="sldNum" sz="quarter" idx="12"/>
          </p:nvPr>
        </p:nvSpPr>
        <p:spPr/>
        <p:txBody>
          <a:bodyPr/>
          <a:lstStyle/>
          <a:p>
            <a:fld id="{8797711B-9615-4C56-A6DB-DD8131EF606C}" type="slidenum">
              <a:rPr lang="tr-TR" smtClean="0"/>
              <a:t>‹#›</a:t>
            </a:fld>
            <a:endParaRPr lang="tr-TR"/>
          </a:p>
        </p:txBody>
      </p:sp>
    </p:spTree>
    <p:extLst>
      <p:ext uri="{BB962C8B-B14F-4D97-AF65-F5344CB8AC3E}">
        <p14:creationId xmlns:p14="http://schemas.microsoft.com/office/powerpoint/2010/main" val="56599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C452391-3FAA-4969-8E4E-4CA3F237BC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C9DEA17-C34A-498D-93AD-237F2D6323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6605CCF-EFCF-47A3-B52E-426FFD2CF9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775016-DCA6-44DD-9064-4709F6F2D5F6}" type="datetimeFigureOut">
              <a:rPr lang="tr-TR" smtClean="0"/>
              <a:t>7.03.2022</a:t>
            </a:fld>
            <a:endParaRPr lang="tr-TR"/>
          </a:p>
        </p:txBody>
      </p:sp>
      <p:sp>
        <p:nvSpPr>
          <p:cNvPr id="5" name="Alt Bilgi Yer Tutucusu 4">
            <a:extLst>
              <a:ext uri="{FF2B5EF4-FFF2-40B4-BE49-F238E27FC236}">
                <a16:creationId xmlns:a16="http://schemas.microsoft.com/office/drawing/2014/main" id="{DC667AAF-0C8F-4A92-867E-30D7351BD1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A2EF0953-E026-461B-9791-7C0D1AFBD9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97711B-9615-4C56-A6DB-DD8131EF606C}" type="slidenum">
              <a:rPr lang="tr-TR" smtClean="0"/>
              <a:t>‹#›</a:t>
            </a:fld>
            <a:endParaRPr lang="tr-TR"/>
          </a:p>
        </p:txBody>
      </p:sp>
    </p:spTree>
    <p:extLst>
      <p:ext uri="{BB962C8B-B14F-4D97-AF65-F5344CB8AC3E}">
        <p14:creationId xmlns:p14="http://schemas.microsoft.com/office/powerpoint/2010/main" val="27464587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CFEA3E-A34D-420F-BC1E-008D1D525254}"/>
              </a:ext>
            </a:extLst>
          </p:cNvPr>
          <p:cNvSpPr>
            <a:spLocks noGrp="1"/>
          </p:cNvSpPr>
          <p:nvPr>
            <p:ph type="ctrTitle"/>
          </p:nvPr>
        </p:nvSpPr>
        <p:spPr/>
        <p:txBody>
          <a:bodyPr/>
          <a:lstStyle/>
          <a:p>
            <a:r>
              <a:rPr lang="tr-TR" dirty="0"/>
              <a:t>Paradigmalar</a:t>
            </a:r>
          </a:p>
        </p:txBody>
      </p:sp>
      <p:sp>
        <p:nvSpPr>
          <p:cNvPr id="3" name="Alt Başlık 2">
            <a:extLst>
              <a:ext uri="{FF2B5EF4-FFF2-40B4-BE49-F238E27FC236}">
                <a16:creationId xmlns:a16="http://schemas.microsoft.com/office/drawing/2014/main" id="{E3904C4E-4740-46C5-9368-F0CC69C9BCAC}"/>
              </a:ext>
            </a:extLst>
          </p:cNvPr>
          <p:cNvSpPr>
            <a:spLocks noGrp="1"/>
          </p:cNvSpPr>
          <p:nvPr>
            <p:ph type="subTitle" idx="1"/>
          </p:nvPr>
        </p:nvSpPr>
        <p:spPr/>
        <p:txBody>
          <a:bodyPr/>
          <a:lstStyle/>
          <a:p>
            <a:r>
              <a:rPr lang="tr-TR" dirty="0"/>
              <a:t>Dr. </a:t>
            </a:r>
            <a:r>
              <a:rPr lang="tr-TR" dirty="0" err="1"/>
              <a:t>Öğr</a:t>
            </a:r>
            <a:r>
              <a:rPr lang="tr-TR" dirty="0"/>
              <a:t>. Üyesi Ömer KUTLU</a:t>
            </a:r>
          </a:p>
        </p:txBody>
      </p:sp>
    </p:spTree>
    <p:extLst>
      <p:ext uri="{BB962C8B-B14F-4D97-AF65-F5344CB8AC3E}">
        <p14:creationId xmlns:p14="http://schemas.microsoft.com/office/powerpoint/2010/main" val="768268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1600" y="685800"/>
            <a:ext cx="9601200" cy="1204546"/>
          </a:xfrm>
        </p:spPr>
        <p:txBody>
          <a:bodyPr>
            <a:normAutofit/>
          </a:bodyPr>
          <a:lstStyle/>
          <a:p>
            <a:pPr algn="ctr"/>
            <a:r>
              <a:rPr lang="en-US" sz="2600" b="1" dirty="0"/>
              <a:t>PARADG</a:t>
            </a:r>
            <a:r>
              <a:rPr lang="tr-TR" sz="2600" b="1" dirty="0"/>
              <a:t>İ</a:t>
            </a:r>
            <a:r>
              <a:rPr lang="en-US" sz="2600" b="1" dirty="0"/>
              <a:t>MA KAVRAMI VE SOSYAL B</a:t>
            </a:r>
            <a:r>
              <a:rPr lang="tr-TR" sz="2600" b="1" dirty="0"/>
              <a:t>İ</a:t>
            </a:r>
            <a:r>
              <a:rPr lang="en-US" sz="2600" b="1" dirty="0"/>
              <a:t>L</a:t>
            </a:r>
            <a:r>
              <a:rPr lang="tr-TR" sz="2600" b="1" dirty="0"/>
              <a:t>İ</a:t>
            </a:r>
            <a:r>
              <a:rPr lang="en-US" sz="2600" b="1" dirty="0"/>
              <a:t>MLERDE</a:t>
            </a:r>
            <a:br>
              <a:rPr lang="en-US" sz="2600" b="1" dirty="0"/>
            </a:br>
            <a:r>
              <a:rPr lang="en-US" sz="2600" b="1" dirty="0"/>
              <a:t>PARAD</a:t>
            </a:r>
            <a:r>
              <a:rPr lang="tr-TR" sz="2600" b="1" dirty="0"/>
              <a:t>İ</a:t>
            </a:r>
            <a:r>
              <a:rPr lang="en-US" sz="2600" b="1" dirty="0"/>
              <a:t>GMAT</a:t>
            </a:r>
            <a:r>
              <a:rPr lang="tr-TR" sz="2600" b="1" dirty="0"/>
              <a:t>İ</a:t>
            </a:r>
            <a:r>
              <a:rPr lang="en-US" sz="2600" b="1" dirty="0"/>
              <a:t>K DÖNÜ</a:t>
            </a:r>
            <a:r>
              <a:rPr lang="tr-TR" sz="2600" dirty="0"/>
              <a:t>Ş</a:t>
            </a:r>
            <a:r>
              <a:rPr lang="en-US" sz="2600" b="1" dirty="0"/>
              <a:t>ÜM</a:t>
            </a:r>
            <a:endParaRPr lang="en-US" sz="2600" dirty="0"/>
          </a:p>
        </p:txBody>
      </p:sp>
      <p:sp>
        <p:nvSpPr>
          <p:cNvPr id="3" name="İçerik Yer Tutucusu 2"/>
          <p:cNvSpPr>
            <a:spLocks noGrp="1"/>
          </p:cNvSpPr>
          <p:nvPr>
            <p:ph idx="1"/>
          </p:nvPr>
        </p:nvSpPr>
        <p:spPr/>
        <p:txBody>
          <a:bodyPr>
            <a:normAutofit fontScale="77500" lnSpcReduction="20000"/>
          </a:bodyPr>
          <a:lstStyle/>
          <a:p>
            <a:pPr marL="0" indent="0" algn="just">
              <a:buNone/>
            </a:pPr>
            <a:r>
              <a:rPr lang="tr-TR" dirty="0"/>
              <a:t>Paradigma olay ve olgulara ilişkin temel inanç ve varsayımları yansıtan genel perspektif ve düşünüş biçimi olarak ifade edilebilmektedir (Giao ve Pitre, 1990). Diğer bir deyişle paradigma bir dünya görüsü, bir algı dayanağı, bir izlenceler bütünü olarak tanımlanabilir (Lincoln ve </a:t>
            </a:r>
            <a:r>
              <a:rPr lang="tr-TR" dirty="0" err="1"/>
              <a:t>Guba</a:t>
            </a:r>
            <a:r>
              <a:rPr lang="tr-TR" dirty="0"/>
              <a:t>, 1985). </a:t>
            </a:r>
          </a:p>
          <a:p>
            <a:pPr marL="0" indent="0" algn="just">
              <a:buNone/>
            </a:pPr>
            <a:r>
              <a:rPr lang="tr-TR" dirty="0"/>
              <a:t>Bilimde paradigma kavramı ilk kez Thomas </a:t>
            </a:r>
            <a:r>
              <a:rPr lang="tr-TR" dirty="0" err="1"/>
              <a:t>Samuel</a:t>
            </a:r>
            <a:r>
              <a:rPr lang="tr-TR" dirty="0"/>
              <a:t> </a:t>
            </a:r>
            <a:r>
              <a:rPr lang="tr-TR" dirty="0" err="1"/>
              <a:t>Kuhn’un</a:t>
            </a:r>
            <a:r>
              <a:rPr lang="tr-TR" dirty="0"/>
              <a:t> 1962 yılında yayınlanan “Bilimsel Devrimlerin Yapısı” adlı kitabında kullanılmıştır (Kuhn, 1982). </a:t>
            </a:r>
          </a:p>
          <a:p>
            <a:pPr marL="0" indent="0" algn="just">
              <a:buNone/>
            </a:pPr>
            <a:r>
              <a:rPr lang="tr-TR" dirty="0"/>
              <a:t>Aslen bir fizikçi olan Kuhn hem paradigma kavramını dağarcığımıza kazandırmış hem de ‘bilim’ ve ‘bilim </a:t>
            </a:r>
            <a:r>
              <a:rPr lang="tr-TR" dirty="0" err="1"/>
              <a:t>adamları’nı</a:t>
            </a:r>
            <a:r>
              <a:rPr lang="tr-TR" dirty="0"/>
              <a:t> radikal bir biçimde yeniden tanımlamış, teori, model gibi bilim kavramlarına ve bilimsel devrimlerin yapısına ilişkin önemli katkılar sağlamıştır (Güneş, 2003). Kuhn paradigma kavramı için “bilimsel topluluk üyelerinin paylaştıkları” ifadesini kullanırken, bilimsel topluluğu bir paradigmayı paylasan kişilerin oluşturduğu camia olarak nitelendirmektedir (Kuhn, 1982). </a:t>
            </a:r>
          </a:p>
          <a:p>
            <a:pPr marL="0" indent="0" algn="just">
              <a:buNone/>
            </a:pPr>
            <a:r>
              <a:rPr lang="tr-TR" dirty="0"/>
              <a:t>Kuhn eserinde bilimin ilerleyişini paradigmalar ile açıklarken öncelikle “olağan bilim” ifadesini kullanmakta, olağan bilim kavramını da “geçmişte kazanılmış bir ya da daha fazla bilimsel başarı üzerine sağlam olarak oturtulmuş araştırma” olarak tanımlamaktadır.</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7377" y="286604"/>
            <a:ext cx="1468510" cy="1394120"/>
          </a:xfrm>
          <a:prstGeom prst="rect">
            <a:avLst/>
          </a:prstGeom>
        </p:spPr>
      </p:pic>
    </p:spTree>
    <p:extLst>
      <p:ext uri="{BB962C8B-B14F-4D97-AF65-F5344CB8AC3E}">
        <p14:creationId xmlns:p14="http://schemas.microsoft.com/office/powerpoint/2010/main" val="1352582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dirty="0"/>
              <a:t>Paradigma, Yunanca bir kelime olan ve desen/model anlamına gelen ‘</a:t>
            </a:r>
            <a:r>
              <a:rPr lang="tr-TR" dirty="0" err="1"/>
              <a:t>paradeigma’dan</a:t>
            </a:r>
            <a:r>
              <a:rPr lang="tr-TR" dirty="0"/>
              <a:t> türetilmiştir. Bugün anlaşılan anlamıyla ilk olarak Kuhn tarafından kullanılmıştır. </a:t>
            </a:r>
          </a:p>
          <a:p>
            <a:pPr marL="0" indent="0" algn="just">
              <a:buNone/>
            </a:pPr>
            <a:r>
              <a:rPr lang="tr-TR" dirty="0"/>
              <a:t>Paradigma, araştırmanın doğası ve planlanması ile ilgili bir takım bilim insanı tarafından kabul gören ve ortak olarak uygulanan araştırma kültürüne dair inançlar, değerler ve varsayımlardır. Paradigmalar, bilginin maiyeti, gerçeğin nasıl elde edilebileceği, bilimsel süreçlerde araştırmacının rolünün ne olacağı, araştırmanın amacının neler olabileceği gibi konularda farklı yaklaşımlar sunmaktadırlar.</a:t>
            </a:r>
          </a:p>
          <a:p>
            <a:pPr algn="just"/>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7377" y="286604"/>
            <a:ext cx="1468510" cy="1394120"/>
          </a:xfrm>
          <a:prstGeom prst="rect">
            <a:avLst/>
          </a:prstGeom>
        </p:spPr>
      </p:pic>
      <p:sp>
        <p:nvSpPr>
          <p:cNvPr id="2" name="Metin kutusu 1"/>
          <p:cNvSpPr txBox="1"/>
          <p:nvPr/>
        </p:nvSpPr>
        <p:spPr>
          <a:xfrm>
            <a:off x="3018410" y="798998"/>
            <a:ext cx="8827477" cy="492443"/>
          </a:xfrm>
          <a:prstGeom prst="rect">
            <a:avLst/>
          </a:prstGeom>
          <a:noFill/>
        </p:spPr>
        <p:txBody>
          <a:bodyPr wrap="square" rtlCol="0">
            <a:spAutoFit/>
          </a:bodyPr>
          <a:lstStyle/>
          <a:p>
            <a:r>
              <a:rPr lang="tr-TR" sz="2600" b="1" dirty="0"/>
              <a:t>ARAŞTIRMA PARADİGMALARI</a:t>
            </a:r>
          </a:p>
        </p:txBody>
      </p:sp>
    </p:spTree>
    <p:extLst>
      <p:ext uri="{BB962C8B-B14F-4D97-AF65-F5344CB8AC3E}">
        <p14:creationId xmlns:p14="http://schemas.microsoft.com/office/powerpoint/2010/main" val="4099787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98880" y="1769534"/>
            <a:ext cx="9977120" cy="4023360"/>
          </a:xfrm>
        </p:spPr>
        <p:txBody>
          <a:bodyPr>
            <a:normAutofit/>
          </a:bodyPr>
          <a:lstStyle/>
          <a:p>
            <a:pPr marL="0" indent="0">
              <a:buNone/>
            </a:pPr>
            <a:r>
              <a:rPr lang="tr-TR" b="1" dirty="0"/>
              <a:t>Pozitivist Paradigma</a:t>
            </a:r>
          </a:p>
          <a:p>
            <a:pPr marL="0" indent="0" algn="just">
              <a:buNone/>
            </a:pPr>
            <a:r>
              <a:rPr lang="tr-TR" dirty="0"/>
              <a:t>Pozitivizmin gerçeği keşfetme şekli Fransız filozof </a:t>
            </a:r>
            <a:r>
              <a:rPr lang="tr-TR" dirty="0" err="1"/>
              <a:t>August</a:t>
            </a:r>
            <a:r>
              <a:rPr lang="tr-TR" dirty="0"/>
              <a:t> </a:t>
            </a:r>
            <a:r>
              <a:rPr lang="tr-TR" dirty="0" err="1"/>
              <a:t>Comte’un</a:t>
            </a:r>
            <a:r>
              <a:rPr lang="tr-TR" dirty="0"/>
              <a:t> görüşlerine dayanmaktadır. </a:t>
            </a:r>
            <a:r>
              <a:rPr lang="tr-TR" dirty="0" err="1"/>
              <a:t>Comte</a:t>
            </a:r>
            <a:r>
              <a:rPr lang="tr-TR" dirty="0"/>
              <a:t>, gözlem ve sonuç çıkarmanın insan davranışlarını anlamanın en iyi yolu olduğunu; doğru bilginin duyular ve deney yolu ile elde edileceğini savunmaktadır. 200 yıldır kullanılagelen terim olan pozitivizm, araştırma süreçleri bağlamında, bilginin ancak katı bilimsel yöntemlerle üretilebileceğini savunan düşünce sistemidir. </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7377" y="235804"/>
            <a:ext cx="1468510" cy="1394120"/>
          </a:xfrm>
          <a:prstGeom prst="rect">
            <a:avLst/>
          </a:prstGeom>
        </p:spPr>
      </p:pic>
      <p:sp>
        <p:nvSpPr>
          <p:cNvPr id="2" name="Dikdörtgen 1"/>
          <p:cNvSpPr/>
          <p:nvPr/>
        </p:nvSpPr>
        <p:spPr>
          <a:xfrm>
            <a:off x="9680398" y="5932504"/>
            <a:ext cx="1495602" cy="369332"/>
          </a:xfrm>
          <a:prstGeom prst="rect">
            <a:avLst/>
          </a:prstGeom>
        </p:spPr>
        <p:txBody>
          <a:bodyPr wrap="none">
            <a:spAutoFit/>
          </a:bodyPr>
          <a:lstStyle/>
          <a:p>
            <a:r>
              <a:rPr lang="tr-TR"/>
              <a:t>(</a:t>
            </a:r>
            <a:r>
              <a:rPr lang="tr-TR" err="1"/>
              <a:t>Scale</a:t>
            </a:r>
            <a:r>
              <a:rPr lang="tr-TR"/>
              <a:t>, 2000). </a:t>
            </a:r>
          </a:p>
        </p:txBody>
      </p:sp>
    </p:spTree>
    <p:extLst>
      <p:ext uri="{BB962C8B-B14F-4D97-AF65-F5344CB8AC3E}">
        <p14:creationId xmlns:p14="http://schemas.microsoft.com/office/powerpoint/2010/main" val="37351443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buNone/>
            </a:pPr>
            <a:r>
              <a:rPr lang="tr-TR" b="1" dirty="0"/>
              <a:t>Post Pozitivist Paradigma</a:t>
            </a:r>
          </a:p>
          <a:p>
            <a:pPr marL="0" indent="0" algn="just">
              <a:buNone/>
            </a:pPr>
            <a:r>
              <a:rPr lang="tr-TR" dirty="0"/>
              <a:t>Post pozitivizm, esasında pozitivist araştırma yaklaşımlarını desteklemeyen ve karşısında duran birden fazla araştırma yaklaşımının toplandığı bir paradigmadır. Post pozitivist paradigmalar, bilgiyi edinmenin yani bilmenin tek yolunun bilimsel süreç olmadığını öne sürmektedir. Oluşturulan hipotezleri test edip doğrulamak yerine, </a:t>
            </a:r>
            <a:r>
              <a:rPr lang="tr-TR" dirty="0" err="1"/>
              <a:t>tümevarımsal</a:t>
            </a:r>
            <a:r>
              <a:rPr lang="tr-TR" dirty="0"/>
              <a:t> yöntemlerle hipotez üretilir. İlgilenilen özelliğin/durumun nasıl çalıştığından çok, neden çalıştığı, neden o tavırla/o bakış açısıyla çalıştığını incelemeyi amaçlamaktadır (</a:t>
            </a:r>
            <a:r>
              <a:rPr lang="tr-TR" dirty="0" err="1"/>
              <a:t>Alaranta</a:t>
            </a:r>
            <a:r>
              <a:rPr lang="tr-TR" dirty="0"/>
              <a:t>, 2006; </a:t>
            </a:r>
            <a:r>
              <a:rPr lang="tr-TR" dirty="0" err="1"/>
              <a:t>Zammito</a:t>
            </a:r>
            <a:r>
              <a:rPr lang="tr-TR" dirty="0"/>
              <a:t>, 2004). </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7377" y="235804"/>
            <a:ext cx="1468510" cy="1394120"/>
          </a:xfrm>
          <a:prstGeom prst="rect">
            <a:avLst/>
          </a:prstGeom>
        </p:spPr>
      </p:pic>
    </p:spTree>
    <p:extLst>
      <p:ext uri="{BB962C8B-B14F-4D97-AF65-F5344CB8AC3E}">
        <p14:creationId xmlns:p14="http://schemas.microsoft.com/office/powerpoint/2010/main" val="6262915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20000"/>
          </a:bodyPr>
          <a:lstStyle/>
          <a:p>
            <a:pPr marL="0" indent="0" algn="just">
              <a:buNone/>
            </a:pPr>
            <a:r>
              <a:rPr lang="tr-TR" b="1" dirty="0"/>
              <a:t>Yorumlayıcı Paradigma</a:t>
            </a:r>
          </a:p>
          <a:p>
            <a:pPr marL="0" indent="0" algn="just">
              <a:buNone/>
            </a:pPr>
            <a:r>
              <a:rPr lang="tr-TR" dirty="0"/>
              <a:t>Yorumlayıcı sosyal bilim, anlamlı toplumsal eylemin araştırılmasını amaçlar. Alman sosyolog </a:t>
            </a:r>
            <a:r>
              <a:rPr lang="tr-TR" dirty="0" err="1"/>
              <a:t>Weber</a:t>
            </a:r>
            <a:r>
              <a:rPr lang="tr-TR" dirty="0"/>
              <a:t> ve Alman filozof </a:t>
            </a:r>
            <a:r>
              <a:rPr lang="tr-TR" dirty="0" err="1"/>
              <a:t>Dilthey</a:t>
            </a:r>
            <a:r>
              <a:rPr lang="tr-TR" dirty="0"/>
              <a:t> bu görüşün savunucularındandır. Yorumlayıcı araştırmalar genellikle katılımcı gözlem ve saha araştırmalarını kullanırlar. Bu teknikler araştırmacıların incelenen kişilerle yoğun ve uzun saatler geçirmesini gerektirmektedir. Pozitivist bir araştırmacı binlerce insan hakkında seçilmiş nicel ayrıntıları kesin biçimde ölçüp istatistik kullanırken yorumlayıcı bir araştırmacı gündelik yaşamda nasıl anlam yarattıklarına ilişkin görüş kazanmak için büyük miktarlarda nitel veri toplanması gerekir. Bu sebeple yorumlayıcı bir araştırmacı 1 yılı aşkın bir süre boyunca sadece bir gruptan veri toplamak için çalışabilir. </a:t>
            </a:r>
          </a:p>
          <a:p>
            <a:pPr marL="0" indent="0" algn="just">
              <a:buNone/>
            </a:pPr>
            <a:r>
              <a:rPr lang="tr-TR" dirty="0"/>
              <a:t>Yorumlayıcı sosyal bilim insanların birbirleriyle nasıl etkileşime girdiği ve geçindiğiyle ilgilenir. Yani yorumlayıcı paradigma insanların kendi düzenlerini nasıl ördüğüne dair yorumlara varmak için kişilerin kendi ortamlarına gözlenerek eylemlerin doğrudan ayrıntılı gözlenmesi yolu ile gerçekleştirilir.  </a:t>
            </a:r>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7377" y="286604"/>
            <a:ext cx="1468510" cy="1394120"/>
          </a:xfrm>
          <a:prstGeom prst="rect">
            <a:avLst/>
          </a:prstGeom>
        </p:spPr>
      </p:pic>
    </p:spTree>
    <p:extLst>
      <p:ext uri="{BB962C8B-B14F-4D97-AF65-F5344CB8AC3E}">
        <p14:creationId xmlns:p14="http://schemas.microsoft.com/office/powerpoint/2010/main" val="22955312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82980" y="394977"/>
            <a:ext cx="10058400" cy="1450757"/>
          </a:xfrm>
        </p:spPr>
        <p:txBody>
          <a:bodyPr/>
          <a:lstStyle/>
          <a:p>
            <a:r>
              <a:rPr lang="tr-TR" b="1"/>
              <a:t>Kaynaklar</a:t>
            </a:r>
          </a:p>
        </p:txBody>
      </p:sp>
      <p:sp>
        <p:nvSpPr>
          <p:cNvPr id="3" name="İçerik Yer Tutucusu 2"/>
          <p:cNvSpPr>
            <a:spLocks noGrp="1"/>
          </p:cNvSpPr>
          <p:nvPr>
            <p:ph idx="1"/>
          </p:nvPr>
        </p:nvSpPr>
        <p:spPr>
          <a:xfrm>
            <a:off x="1097280" y="1845733"/>
            <a:ext cx="10058400" cy="4568921"/>
          </a:xfrm>
        </p:spPr>
        <p:txBody>
          <a:bodyPr>
            <a:normAutofit fontScale="32500" lnSpcReduction="20000"/>
          </a:bodyPr>
          <a:lstStyle/>
          <a:p>
            <a:pPr marL="0" indent="0" algn="just">
              <a:lnSpc>
                <a:spcPct val="120000"/>
              </a:lnSpc>
              <a:spcBef>
                <a:spcPts val="0"/>
              </a:spcBef>
              <a:spcAft>
                <a:spcPts val="600"/>
              </a:spcAft>
              <a:buNone/>
            </a:pPr>
            <a:r>
              <a:rPr lang="en-US" dirty="0" err="1"/>
              <a:t>Aikenhead</a:t>
            </a:r>
            <a:r>
              <a:rPr lang="en-US" dirty="0"/>
              <a:t>, G. S. (1997). </a:t>
            </a:r>
            <a:r>
              <a:rPr lang="en-US" i="1" dirty="0"/>
              <a:t>A framework for reflecting on assessment and evaluation</a:t>
            </a:r>
            <a:r>
              <a:rPr lang="en-US" dirty="0"/>
              <a:t> (pp. 195–199). Paper presented at</a:t>
            </a:r>
            <a:r>
              <a:rPr lang="tr-TR" dirty="0"/>
              <a:t> </a:t>
            </a:r>
            <a:r>
              <a:rPr lang="en-US" dirty="0"/>
              <a:t>the</a:t>
            </a:r>
            <a:r>
              <a:rPr lang="tr-TR" dirty="0"/>
              <a:t> </a:t>
            </a:r>
            <a:r>
              <a:rPr lang="en-US" dirty="0"/>
              <a:t>Korean Education Development Institute international conference Globalization of Science Education, Seoul, Korea.</a:t>
            </a:r>
            <a:endParaRPr lang="tr-TR" dirty="0"/>
          </a:p>
          <a:p>
            <a:pPr marL="0" indent="0" algn="just">
              <a:lnSpc>
                <a:spcPct val="120000"/>
              </a:lnSpc>
              <a:spcBef>
                <a:spcPts val="0"/>
              </a:spcBef>
              <a:spcAft>
                <a:spcPts val="600"/>
              </a:spcAft>
              <a:buNone/>
            </a:pPr>
            <a:r>
              <a:rPr lang="en-US" dirty="0" err="1"/>
              <a:t>Alaranta</a:t>
            </a:r>
            <a:r>
              <a:rPr lang="en-US" dirty="0"/>
              <a:t>, M. (2006) Combining Theory-Testing and Theory-Building Analyses of Case Study Data. </a:t>
            </a:r>
            <a:r>
              <a:rPr lang="en-US" i="1" dirty="0"/>
              <a:t>Paper presented at the European Conference on Information Systems,</a:t>
            </a:r>
            <a:r>
              <a:rPr lang="en-US" dirty="0"/>
              <a:t> </a:t>
            </a:r>
            <a:r>
              <a:rPr lang="en-US" dirty="0" err="1"/>
              <a:t>Göteborg</a:t>
            </a:r>
            <a:r>
              <a:rPr lang="en-US" dirty="0"/>
              <a:t>, Sweden. URL http://is2.lse.ac.uk/asp/aspecis/20060059.pdf</a:t>
            </a:r>
            <a:r>
              <a:rPr lang="tr-TR" dirty="0"/>
              <a:t>.</a:t>
            </a:r>
          </a:p>
          <a:p>
            <a:pPr marL="0" indent="0" algn="just">
              <a:lnSpc>
                <a:spcPct val="120000"/>
              </a:lnSpc>
              <a:spcBef>
                <a:spcPts val="0"/>
              </a:spcBef>
              <a:spcAft>
                <a:spcPts val="600"/>
              </a:spcAft>
              <a:buNone/>
            </a:pPr>
            <a:r>
              <a:rPr lang="en-US" dirty="0" err="1"/>
              <a:t>Anlı</a:t>
            </a:r>
            <a:r>
              <a:rPr lang="en-US" dirty="0"/>
              <a:t>, Ö. F. (2016). </a:t>
            </a:r>
            <a:r>
              <a:rPr lang="tr-TR" dirty="0"/>
              <a:t>Bilim savaşları</a:t>
            </a:r>
            <a:r>
              <a:rPr lang="en-US" dirty="0"/>
              <a:t>: Modern </a:t>
            </a:r>
            <a:r>
              <a:rPr lang="tr-TR" dirty="0"/>
              <a:t>bilim imgesinin dönüşümü</a:t>
            </a:r>
            <a:r>
              <a:rPr lang="en-US" dirty="0"/>
              <a:t>. Ankara: Phoenix.</a:t>
            </a:r>
            <a:endParaRPr lang="tr-TR" dirty="0"/>
          </a:p>
          <a:p>
            <a:pPr marL="0" indent="0" algn="just">
              <a:lnSpc>
                <a:spcPct val="120000"/>
              </a:lnSpc>
              <a:spcBef>
                <a:spcPts val="0"/>
              </a:spcBef>
              <a:spcAft>
                <a:spcPts val="600"/>
              </a:spcAft>
              <a:buNone/>
            </a:pPr>
            <a:r>
              <a:rPr lang="en-US" dirty="0" err="1"/>
              <a:t>Balcı</a:t>
            </a:r>
            <a:r>
              <a:rPr lang="en-US" dirty="0"/>
              <a:t>, A. (2001)</a:t>
            </a:r>
            <a:r>
              <a:rPr lang="tr-TR" dirty="0"/>
              <a:t>.</a:t>
            </a:r>
            <a:r>
              <a:rPr lang="en-US" dirty="0"/>
              <a:t> </a:t>
            </a:r>
            <a:r>
              <a:rPr lang="en-US" i="1" dirty="0" err="1"/>
              <a:t>Sosyal</a:t>
            </a:r>
            <a:r>
              <a:rPr lang="en-US" i="1" dirty="0"/>
              <a:t> </a:t>
            </a:r>
            <a:r>
              <a:rPr lang="en-US" i="1" dirty="0" err="1"/>
              <a:t>Bilimlerde</a:t>
            </a:r>
            <a:r>
              <a:rPr lang="en-US" i="1" dirty="0"/>
              <a:t> </a:t>
            </a:r>
            <a:r>
              <a:rPr lang="en-US" i="1" dirty="0" err="1"/>
              <a:t>Ara</a:t>
            </a:r>
            <a:r>
              <a:rPr lang="tr-TR" i="1" dirty="0"/>
              <a:t>ş</a:t>
            </a:r>
            <a:r>
              <a:rPr lang="en-US" i="1" dirty="0" err="1"/>
              <a:t>tırma</a:t>
            </a:r>
            <a:r>
              <a:rPr lang="en-US" i="1" dirty="0"/>
              <a:t> </a:t>
            </a:r>
            <a:r>
              <a:rPr lang="en-US" i="1" dirty="0" err="1"/>
              <a:t>Yöntem</a:t>
            </a:r>
            <a:r>
              <a:rPr lang="en-US" i="1" dirty="0"/>
              <a:t>, </a:t>
            </a:r>
            <a:r>
              <a:rPr lang="en-US" i="1" dirty="0" err="1"/>
              <a:t>Teknik</a:t>
            </a:r>
            <a:r>
              <a:rPr lang="en-US" i="1" dirty="0"/>
              <a:t> </a:t>
            </a:r>
            <a:r>
              <a:rPr lang="en-US" i="1" dirty="0" err="1"/>
              <a:t>ve</a:t>
            </a:r>
            <a:r>
              <a:rPr lang="en-US" i="1" dirty="0"/>
              <a:t> </a:t>
            </a:r>
            <a:r>
              <a:rPr lang="tr-TR" i="1" dirty="0"/>
              <a:t>İ</a:t>
            </a:r>
            <a:r>
              <a:rPr lang="en-US" i="1" dirty="0" err="1"/>
              <a:t>lkeler</a:t>
            </a:r>
            <a:r>
              <a:rPr lang="en-US" dirty="0"/>
              <a:t> (3.Baskı)</a:t>
            </a:r>
            <a:r>
              <a:rPr lang="tr-TR" dirty="0"/>
              <a:t>. </a:t>
            </a:r>
            <a:r>
              <a:rPr lang="en-US" dirty="0"/>
              <a:t>Ankara: </a:t>
            </a:r>
            <a:r>
              <a:rPr lang="en-US" dirty="0" err="1"/>
              <a:t>Pegem</a:t>
            </a:r>
            <a:r>
              <a:rPr lang="en-US" dirty="0"/>
              <a:t> </a:t>
            </a:r>
            <a:r>
              <a:rPr lang="en-US" dirty="0" err="1"/>
              <a:t>Yayıncılık</a:t>
            </a:r>
            <a:r>
              <a:rPr lang="en-US" dirty="0"/>
              <a:t>.</a:t>
            </a:r>
          </a:p>
          <a:p>
            <a:pPr marL="0" indent="0" algn="just">
              <a:lnSpc>
                <a:spcPct val="120000"/>
              </a:lnSpc>
              <a:spcBef>
                <a:spcPts val="0"/>
              </a:spcBef>
              <a:spcAft>
                <a:spcPts val="600"/>
              </a:spcAft>
              <a:buNone/>
            </a:pPr>
            <a:r>
              <a:rPr lang="en-US" dirty="0"/>
              <a:t>Creswell, J.W. (2008). </a:t>
            </a:r>
            <a:r>
              <a:rPr lang="en-US" i="1" dirty="0"/>
              <a:t>Educational Research (3</a:t>
            </a:r>
            <a:r>
              <a:rPr lang="en-US" i="1" baseline="30000" dirty="0"/>
              <a:t>rd</a:t>
            </a:r>
            <a:r>
              <a:rPr lang="en-US" i="1" dirty="0"/>
              <a:t> edition).</a:t>
            </a:r>
            <a:r>
              <a:rPr lang="en-US" dirty="0"/>
              <a:t> New Jersey: Pearson</a:t>
            </a:r>
            <a:r>
              <a:rPr lang="tr-TR" dirty="0"/>
              <a:t>.</a:t>
            </a:r>
            <a:endParaRPr lang="en-US" dirty="0"/>
          </a:p>
          <a:p>
            <a:pPr marL="0" indent="0" algn="just">
              <a:lnSpc>
                <a:spcPct val="120000"/>
              </a:lnSpc>
              <a:spcBef>
                <a:spcPts val="0"/>
              </a:spcBef>
              <a:spcAft>
                <a:spcPts val="600"/>
              </a:spcAft>
              <a:buNone/>
            </a:pPr>
            <a:r>
              <a:rPr lang="en-US" dirty="0"/>
              <a:t>Creswell, J. W. (2009). </a:t>
            </a:r>
            <a:r>
              <a:rPr lang="en-US" i="1" dirty="0"/>
              <a:t>Research Design.</a:t>
            </a:r>
            <a:r>
              <a:rPr lang="en-US" dirty="0"/>
              <a:t> London: Sage </a:t>
            </a:r>
            <a:r>
              <a:rPr lang="en-US" dirty="0" err="1"/>
              <a:t>Sage</a:t>
            </a:r>
            <a:r>
              <a:rPr lang="en-US" dirty="0"/>
              <a:t> Publications. </a:t>
            </a:r>
            <a:endParaRPr lang="tr-TR" dirty="0"/>
          </a:p>
          <a:p>
            <a:pPr marL="0" indent="0" algn="just">
              <a:lnSpc>
                <a:spcPct val="120000"/>
              </a:lnSpc>
              <a:spcBef>
                <a:spcPts val="0"/>
              </a:spcBef>
              <a:spcAft>
                <a:spcPts val="600"/>
              </a:spcAft>
              <a:buNone/>
            </a:pPr>
            <a:r>
              <a:rPr lang="en-US" dirty="0"/>
              <a:t>G</a:t>
            </a:r>
            <a:r>
              <a:rPr lang="tr-TR" dirty="0"/>
              <a:t>i</a:t>
            </a:r>
            <a:r>
              <a:rPr lang="en-US" dirty="0"/>
              <a:t>o</a:t>
            </a:r>
            <a:r>
              <a:rPr lang="tr-TR" dirty="0"/>
              <a:t>i</a:t>
            </a:r>
            <a:r>
              <a:rPr lang="en-US" dirty="0"/>
              <a:t>a, D.A. </a:t>
            </a:r>
            <a:r>
              <a:rPr lang="tr-TR" dirty="0"/>
              <a:t>&amp;</a:t>
            </a:r>
            <a:r>
              <a:rPr lang="en-US" dirty="0"/>
              <a:t> E. </a:t>
            </a:r>
            <a:r>
              <a:rPr lang="en-US" dirty="0" err="1"/>
              <a:t>Pitre</a:t>
            </a:r>
            <a:r>
              <a:rPr lang="en-US" dirty="0"/>
              <a:t> (1990)</a:t>
            </a:r>
            <a:r>
              <a:rPr lang="tr-TR" dirty="0"/>
              <a:t>.</a:t>
            </a:r>
            <a:r>
              <a:rPr lang="en-US" dirty="0"/>
              <a:t> </a:t>
            </a:r>
            <a:r>
              <a:rPr lang="en-US" dirty="0" err="1"/>
              <a:t>Multiparadigm</a:t>
            </a:r>
            <a:r>
              <a:rPr lang="en-US" dirty="0"/>
              <a:t> perspectives on theory building</a:t>
            </a:r>
            <a:r>
              <a:rPr lang="tr-TR" dirty="0"/>
              <a:t>. </a:t>
            </a:r>
            <a:r>
              <a:rPr lang="en-US" i="1" dirty="0"/>
              <a:t>Academy of Management Review, 15</a:t>
            </a:r>
            <a:r>
              <a:rPr lang="en-US" dirty="0"/>
              <a:t>(4), 584-602.</a:t>
            </a:r>
          </a:p>
          <a:p>
            <a:pPr marL="0" indent="0" algn="just">
              <a:lnSpc>
                <a:spcPct val="120000"/>
              </a:lnSpc>
              <a:spcBef>
                <a:spcPts val="0"/>
              </a:spcBef>
              <a:spcAft>
                <a:spcPts val="600"/>
              </a:spcAft>
              <a:buNone/>
            </a:pPr>
            <a:r>
              <a:rPr lang="en-US" dirty="0" err="1"/>
              <a:t>Guba</a:t>
            </a:r>
            <a:r>
              <a:rPr lang="en-US" dirty="0"/>
              <a:t>, E. G., &amp; Lincoln, Y. S. (1994). Competing paradigms in qualitative research. In N. K</a:t>
            </a:r>
            <a:r>
              <a:rPr lang="tr-TR" dirty="0"/>
              <a:t>. </a:t>
            </a:r>
            <a:r>
              <a:rPr lang="en-US" dirty="0" err="1"/>
              <a:t>Denzin</a:t>
            </a:r>
            <a:r>
              <a:rPr lang="en-US" dirty="0"/>
              <a:t> &amp; Y. S. Lincoln (Eds.) </a:t>
            </a:r>
            <a:r>
              <a:rPr lang="en-US" i="1" dirty="0"/>
              <a:t>Handbook</a:t>
            </a:r>
            <a:r>
              <a:rPr lang="tr-TR" i="1" dirty="0"/>
              <a:t> </a:t>
            </a:r>
            <a:r>
              <a:rPr lang="en-US" i="1" dirty="0"/>
              <a:t>of Qualitative Research (</a:t>
            </a:r>
            <a:r>
              <a:rPr lang="en-US" dirty="0"/>
              <a:t>pp. 105-117). London: Sage Publications. </a:t>
            </a:r>
            <a:endParaRPr lang="tr-TR" dirty="0"/>
          </a:p>
          <a:p>
            <a:pPr marL="0" indent="0" algn="just">
              <a:lnSpc>
                <a:spcPct val="120000"/>
              </a:lnSpc>
              <a:spcBef>
                <a:spcPts val="0"/>
              </a:spcBef>
              <a:spcAft>
                <a:spcPts val="600"/>
              </a:spcAft>
              <a:buNone/>
            </a:pPr>
            <a:r>
              <a:rPr lang="tr-TR" dirty="0" err="1"/>
              <a:t>Günes</a:t>
            </a:r>
            <a:r>
              <a:rPr lang="tr-TR" dirty="0"/>
              <a:t>, B. (2003). Paradigma Kavramı Işığında Bilimsel Devrimlerin Yapısı Ve Bilim Savaşları: Cephelerdeki Fizikçilerden Thomas </a:t>
            </a:r>
            <a:r>
              <a:rPr lang="tr-TR" dirty="0" err="1"/>
              <a:t>S.Kuhn</a:t>
            </a:r>
            <a:r>
              <a:rPr lang="tr-TR" dirty="0"/>
              <a:t> ve Alan D. </a:t>
            </a:r>
            <a:r>
              <a:rPr lang="tr-TR" dirty="0" err="1"/>
              <a:t>Sokal</a:t>
            </a:r>
            <a:r>
              <a:rPr lang="tr-TR" i="1" dirty="0"/>
              <a:t>, Türk Eğitim Bilimleri Dergisi, 1</a:t>
            </a:r>
            <a:r>
              <a:rPr lang="tr-TR" dirty="0"/>
              <a:t>(1), 23-41.</a:t>
            </a:r>
          </a:p>
          <a:p>
            <a:pPr marL="0" indent="0" algn="just">
              <a:lnSpc>
                <a:spcPct val="120000"/>
              </a:lnSpc>
              <a:spcBef>
                <a:spcPts val="0"/>
              </a:spcBef>
              <a:spcAft>
                <a:spcPts val="600"/>
              </a:spcAft>
              <a:buNone/>
            </a:pPr>
            <a:r>
              <a:rPr lang="tr-TR" dirty="0" err="1"/>
              <a:t>Hampson</a:t>
            </a:r>
            <a:r>
              <a:rPr lang="tr-TR" dirty="0"/>
              <a:t>, N. (1991). </a:t>
            </a:r>
            <a:r>
              <a:rPr lang="tr-TR" i="1" dirty="0"/>
              <a:t>Aydınlanma Çağı </a:t>
            </a:r>
            <a:r>
              <a:rPr lang="tr-TR" dirty="0"/>
              <a:t>(</a:t>
            </a:r>
            <a:r>
              <a:rPr lang="tr-TR" dirty="0" err="1"/>
              <a:t>Çev</a:t>
            </a:r>
            <a:r>
              <a:rPr lang="tr-TR" dirty="0"/>
              <a:t>: J. Parla), İstanbul: Hürriyet Vakfı Yayınları.</a:t>
            </a:r>
          </a:p>
          <a:p>
            <a:pPr marL="0" indent="0" algn="just">
              <a:lnSpc>
                <a:spcPct val="120000"/>
              </a:lnSpc>
              <a:spcBef>
                <a:spcPts val="0"/>
              </a:spcBef>
              <a:spcAft>
                <a:spcPts val="600"/>
              </a:spcAft>
              <a:buNone/>
            </a:pPr>
            <a:r>
              <a:rPr lang="en-US" dirty="0"/>
              <a:t>Henning, E., Van </a:t>
            </a:r>
            <a:r>
              <a:rPr lang="en-US" dirty="0" err="1"/>
              <a:t>Rensburg</a:t>
            </a:r>
            <a:r>
              <a:rPr lang="en-US" dirty="0"/>
              <a:t>, W., &amp; Smit, B. (2004). </a:t>
            </a:r>
            <a:r>
              <a:rPr lang="en-US" i="1" dirty="0"/>
              <a:t>Finding your way in qualitative research</a:t>
            </a:r>
            <a:r>
              <a:rPr lang="en-US" dirty="0"/>
              <a:t>. </a:t>
            </a:r>
            <a:r>
              <a:rPr lang="tr-TR" dirty="0" err="1"/>
              <a:t>Pretoria</a:t>
            </a:r>
            <a:r>
              <a:rPr lang="tr-TR" dirty="0"/>
              <a:t>: </a:t>
            </a:r>
            <a:r>
              <a:rPr lang="en-US" dirty="0"/>
              <a:t>Van Schaik Publishers.</a:t>
            </a:r>
            <a:endParaRPr lang="tr-TR" dirty="0"/>
          </a:p>
          <a:p>
            <a:pPr marL="0" indent="0" algn="just">
              <a:lnSpc>
                <a:spcPct val="120000"/>
              </a:lnSpc>
              <a:spcBef>
                <a:spcPts val="0"/>
              </a:spcBef>
              <a:spcAft>
                <a:spcPts val="600"/>
              </a:spcAft>
              <a:buNone/>
            </a:pPr>
            <a:r>
              <a:rPr lang="en-US" dirty="0"/>
              <a:t>Kaplan, B., &amp; Maxwell, J. A. (2005). Qualitative research methods for evaluating computer information systems. In </a:t>
            </a:r>
            <a:r>
              <a:rPr lang="en-US" i="1" dirty="0"/>
              <a:t>Evaluating the organizational impact of healthcare information systems</a:t>
            </a:r>
            <a:r>
              <a:rPr lang="en-US" dirty="0"/>
              <a:t> (pp. 30-55). New York</a:t>
            </a:r>
            <a:r>
              <a:rPr lang="tr-TR" dirty="0"/>
              <a:t>: </a:t>
            </a:r>
            <a:r>
              <a:rPr lang="en-US" dirty="0"/>
              <a:t>Springer.</a:t>
            </a:r>
            <a:endParaRPr lang="tr-TR" dirty="0"/>
          </a:p>
          <a:p>
            <a:pPr marL="0" indent="0" algn="just">
              <a:lnSpc>
                <a:spcPct val="120000"/>
              </a:lnSpc>
              <a:spcBef>
                <a:spcPts val="0"/>
              </a:spcBef>
              <a:spcAft>
                <a:spcPts val="600"/>
              </a:spcAft>
              <a:buNone/>
            </a:pPr>
            <a:r>
              <a:rPr lang="en-US" dirty="0"/>
              <a:t>Krauss, S.E. (2005)</a:t>
            </a:r>
            <a:r>
              <a:rPr lang="tr-TR" dirty="0"/>
              <a:t>.</a:t>
            </a:r>
            <a:r>
              <a:rPr lang="en-US" dirty="0"/>
              <a:t> Research paradigms and meaning making: A primer, </a:t>
            </a:r>
            <a:r>
              <a:rPr lang="en-US" i="1" dirty="0"/>
              <a:t>The</a:t>
            </a:r>
            <a:r>
              <a:rPr lang="tr-TR" i="1" dirty="0"/>
              <a:t> </a:t>
            </a:r>
            <a:r>
              <a:rPr lang="en-US" i="1" dirty="0"/>
              <a:t>Qualitative Report, 10</a:t>
            </a:r>
            <a:r>
              <a:rPr lang="en-US" dirty="0"/>
              <a:t>(4), 758-770.</a:t>
            </a:r>
            <a:endParaRPr lang="tr-TR" dirty="0"/>
          </a:p>
          <a:p>
            <a:pPr marL="0" indent="0">
              <a:buNone/>
            </a:pPr>
            <a:r>
              <a:rPr lang="tr-TR" dirty="0"/>
              <a:t>Kuhn, T.S. (1982). </a:t>
            </a:r>
            <a:r>
              <a:rPr lang="tr-TR" i="1" dirty="0"/>
              <a:t>Bilimsel Devrimlerin Yapısı</a:t>
            </a:r>
            <a:r>
              <a:rPr lang="tr-TR" dirty="0"/>
              <a:t>, (</a:t>
            </a:r>
            <a:r>
              <a:rPr lang="tr-TR" dirty="0" err="1"/>
              <a:t>Çev</a:t>
            </a:r>
            <a:r>
              <a:rPr lang="tr-TR" dirty="0"/>
              <a:t>: N. </a:t>
            </a:r>
            <a:r>
              <a:rPr lang="tr-TR" dirty="0" err="1"/>
              <a:t>Kuyas</a:t>
            </a:r>
            <a:r>
              <a:rPr lang="tr-TR" dirty="0"/>
              <a:t>), İstanbul: Alan Yayıncılık.</a:t>
            </a:r>
          </a:p>
          <a:p>
            <a:pPr marL="0" indent="0">
              <a:buNone/>
            </a:pPr>
            <a:r>
              <a:rPr lang="en-US" dirty="0"/>
              <a:t>Lincoln, S. </a:t>
            </a:r>
            <a:r>
              <a:rPr lang="tr-TR" dirty="0"/>
              <a:t>&amp;</a:t>
            </a:r>
            <a:r>
              <a:rPr lang="en-US" dirty="0"/>
              <a:t> E.G. </a:t>
            </a:r>
            <a:r>
              <a:rPr lang="en-US" dirty="0" err="1"/>
              <a:t>Guba</a:t>
            </a:r>
            <a:r>
              <a:rPr lang="en-US" dirty="0"/>
              <a:t> (1985) </a:t>
            </a:r>
            <a:r>
              <a:rPr lang="en-US" i="1" dirty="0"/>
              <a:t>Naturalistic </a:t>
            </a:r>
            <a:r>
              <a:rPr lang="tr-TR" i="1" dirty="0"/>
              <a:t>i</a:t>
            </a:r>
            <a:r>
              <a:rPr lang="en-US" i="1" dirty="0" err="1"/>
              <a:t>nquiry</a:t>
            </a:r>
            <a:r>
              <a:rPr lang="en-US" dirty="0"/>
              <a:t>, London: Sage.</a:t>
            </a:r>
          </a:p>
          <a:p>
            <a:pPr marL="0" indent="0">
              <a:buNone/>
            </a:pP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77377" y="286604"/>
            <a:ext cx="1468510" cy="1394120"/>
          </a:xfrm>
          <a:prstGeom prst="rect">
            <a:avLst/>
          </a:prstGeom>
        </p:spPr>
      </p:pic>
    </p:spTree>
    <p:extLst>
      <p:ext uri="{BB962C8B-B14F-4D97-AF65-F5344CB8AC3E}">
        <p14:creationId xmlns:p14="http://schemas.microsoft.com/office/powerpoint/2010/main" val="246857534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1040</Words>
  <Application>Microsoft Office PowerPoint</Application>
  <PresentationFormat>Geniş ekran</PresentationFormat>
  <Paragraphs>34</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Paradigmalar</vt:lpstr>
      <vt:lpstr>PARADGİMA KAVRAMI VE SOSYAL BİLİMLERDE PARADİGMATİK DÖNÜŞÜM</vt:lpstr>
      <vt:lpstr>PowerPoint Sunusu</vt:lpstr>
      <vt:lpstr>PowerPoint Sunusu</vt:lpstr>
      <vt:lpstr>PowerPoint Sunusu</vt:lpstr>
      <vt:lpstr>PowerPoint Sunusu</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Bilginin Kaynağı Konusundaki Düşünce Akımları</dc:title>
  <dc:creator>Neslihan Tuğçe Özyeter</dc:creator>
  <cp:lastModifiedBy>Neslihan Tuğçe Özyeter</cp:lastModifiedBy>
  <cp:revision>2</cp:revision>
  <dcterms:created xsi:type="dcterms:W3CDTF">2022-03-07T10:03:14Z</dcterms:created>
  <dcterms:modified xsi:type="dcterms:W3CDTF">2022-03-07T10:07:46Z</dcterms:modified>
</cp:coreProperties>
</file>