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2" r:id="rId3"/>
    <p:sldId id="263" r:id="rId4"/>
    <p:sldId id="264" r:id="rId5"/>
    <p:sldId id="265" r:id="rId6"/>
    <p:sldId id="266" r:id="rId7"/>
    <p:sldId id="267" r:id="rId8"/>
    <p:sldId id="268" r:id="rId9"/>
    <p:sldId id="257" r:id="rId10"/>
    <p:sldId id="259" r:id="rId11"/>
    <p:sldId id="258" r:id="rId12"/>
    <p:sldId id="269" r:id="rId13"/>
    <p:sldId id="260" r:id="rId14"/>
    <p:sldId id="270" r:id="rId15"/>
    <p:sldId id="261" r:id="rId1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72" d="100"/>
          <a:sy n="72" d="100"/>
        </p:scale>
        <p:origin x="660" y="7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E326708D-27EF-49A1-9116-88740167385A}"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77C218DB-2298-49F9-A2DB-32F39F33088F}" type="slidenum">
              <a:rPr lang="tr-TR" smtClean="0"/>
              <a:t>‹#›</a:t>
            </a:fld>
            <a:endParaRPr lang="tr-TR"/>
          </a:p>
        </p:txBody>
      </p:sp>
    </p:spTree>
    <p:extLst>
      <p:ext uri="{BB962C8B-B14F-4D97-AF65-F5344CB8AC3E}">
        <p14:creationId xmlns:p14="http://schemas.microsoft.com/office/powerpoint/2010/main" val="9328898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26708D-27EF-49A1-9116-88740167385A}"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7C218DB-2298-49F9-A2DB-32F39F33088F}" type="slidenum">
              <a:rPr lang="tr-TR" smtClean="0"/>
              <a:t>‹#›</a:t>
            </a:fld>
            <a:endParaRPr lang="tr-TR"/>
          </a:p>
        </p:txBody>
      </p:sp>
    </p:spTree>
    <p:extLst>
      <p:ext uri="{BB962C8B-B14F-4D97-AF65-F5344CB8AC3E}">
        <p14:creationId xmlns:p14="http://schemas.microsoft.com/office/powerpoint/2010/main" val="10703179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26708D-27EF-49A1-9116-88740167385A}"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7C218DB-2298-49F9-A2DB-32F39F33088F}"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8638244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E326708D-27EF-49A1-9116-88740167385A}" type="datetimeFigureOut">
              <a:rPr lang="tr-TR" smtClean="0"/>
              <a:t>7.05.2020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7C218DB-2298-49F9-A2DB-32F39F33088F}" type="slidenum">
              <a:rPr lang="tr-TR" smtClean="0"/>
              <a:t>‹#›</a:t>
            </a:fld>
            <a:endParaRPr lang="tr-TR"/>
          </a:p>
        </p:txBody>
      </p:sp>
    </p:spTree>
    <p:extLst>
      <p:ext uri="{BB962C8B-B14F-4D97-AF65-F5344CB8AC3E}">
        <p14:creationId xmlns:p14="http://schemas.microsoft.com/office/powerpoint/2010/main" val="323070198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E326708D-27EF-49A1-9116-88740167385A}" type="datetimeFigureOut">
              <a:rPr lang="tr-TR" smtClean="0"/>
              <a:t>7.05.2020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7C218DB-2298-49F9-A2DB-32F39F33088F}"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448973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E326708D-27EF-49A1-9116-88740167385A}" type="datetimeFigureOut">
              <a:rPr lang="tr-TR" smtClean="0"/>
              <a:t>7.05.2020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7C218DB-2298-49F9-A2DB-32F39F33088F}" type="slidenum">
              <a:rPr lang="tr-TR" smtClean="0"/>
              <a:t>‹#›</a:t>
            </a:fld>
            <a:endParaRPr lang="tr-TR"/>
          </a:p>
        </p:txBody>
      </p:sp>
    </p:spTree>
    <p:extLst>
      <p:ext uri="{BB962C8B-B14F-4D97-AF65-F5344CB8AC3E}">
        <p14:creationId xmlns:p14="http://schemas.microsoft.com/office/powerpoint/2010/main" val="32194364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326708D-27EF-49A1-9116-88740167385A}"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7C218DB-2298-49F9-A2DB-32F39F33088F}" type="slidenum">
              <a:rPr lang="tr-TR" smtClean="0"/>
              <a:t>‹#›</a:t>
            </a:fld>
            <a:endParaRPr lang="tr-TR"/>
          </a:p>
        </p:txBody>
      </p:sp>
    </p:spTree>
    <p:extLst>
      <p:ext uri="{BB962C8B-B14F-4D97-AF65-F5344CB8AC3E}">
        <p14:creationId xmlns:p14="http://schemas.microsoft.com/office/powerpoint/2010/main" val="10240710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326708D-27EF-49A1-9116-88740167385A}"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7C218DB-2298-49F9-A2DB-32F39F33088F}" type="slidenum">
              <a:rPr lang="tr-TR" smtClean="0"/>
              <a:t>‹#›</a:t>
            </a:fld>
            <a:endParaRPr lang="tr-TR"/>
          </a:p>
        </p:txBody>
      </p:sp>
    </p:spTree>
    <p:extLst>
      <p:ext uri="{BB962C8B-B14F-4D97-AF65-F5344CB8AC3E}">
        <p14:creationId xmlns:p14="http://schemas.microsoft.com/office/powerpoint/2010/main" val="40446098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326708D-27EF-49A1-9116-88740167385A}"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7C218DB-2298-49F9-A2DB-32F39F33088F}" type="slidenum">
              <a:rPr lang="tr-TR" smtClean="0"/>
              <a:t>‹#›</a:t>
            </a:fld>
            <a:endParaRPr lang="tr-TR"/>
          </a:p>
        </p:txBody>
      </p:sp>
    </p:spTree>
    <p:extLst>
      <p:ext uri="{BB962C8B-B14F-4D97-AF65-F5344CB8AC3E}">
        <p14:creationId xmlns:p14="http://schemas.microsoft.com/office/powerpoint/2010/main" val="3915595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26708D-27EF-49A1-9116-88740167385A}"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7C218DB-2298-49F9-A2DB-32F39F33088F}" type="slidenum">
              <a:rPr lang="tr-TR" smtClean="0"/>
              <a:t>‹#›</a:t>
            </a:fld>
            <a:endParaRPr lang="tr-TR"/>
          </a:p>
        </p:txBody>
      </p:sp>
    </p:spTree>
    <p:extLst>
      <p:ext uri="{BB962C8B-B14F-4D97-AF65-F5344CB8AC3E}">
        <p14:creationId xmlns:p14="http://schemas.microsoft.com/office/powerpoint/2010/main" val="17410340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E326708D-27EF-49A1-9116-88740167385A}" type="datetimeFigureOut">
              <a:rPr lang="tr-TR" smtClean="0"/>
              <a:t>7.05.2020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77C218DB-2298-49F9-A2DB-32F39F33088F}" type="slidenum">
              <a:rPr lang="tr-TR" smtClean="0"/>
              <a:t>‹#›</a:t>
            </a:fld>
            <a:endParaRPr lang="tr-TR"/>
          </a:p>
        </p:txBody>
      </p:sp>
    </p:spTree>
    <p:extLst>
      <p:ext uri="{BB962C8B-B14F-4D97-AF65-F5344CB8AC3E}">
        <p14:creationId xmlns:p14="http://schemas.microsoft.com/office/powerpoint/2010/main" val="21457538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E326708D-27EF-49A1-9116-88740167385A}" type="datetimeFigureOut">
              <a:rPr lang="tr-TR" smtClean="0"/>
              <a:t>7.05.2020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77C218DB-2298-49F9-A2DB-32F39F33088F}" type="slidenum">
              <a:rPr lang="tr-TR" smtClean="0"/>
              <a:t>‹#›</a:t>
            </a:fld>
            <a:endParaRPr lang="tr-TR"/>
          </a:p>
        </p:txBody>
      </p:sp>
    </p:spTree>
    <p:extLst>
      <p:ext uri="{BB962C8B-B14F-4D97-AF65-F5344CB8AC3E}">
        <p14:creationId xmlns:p14="http://schemas.microsoft.com/office/powerpoint/2010/main" val="34031426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E326708D-27EF-49A1-9116-88740167385A}" type="datetimeFigureOut">
              <a:rPr lang="tr-TR" smtClean="0"/>
              <a:t>7.05.2020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77C218DB-2298-49F9-A2DB-32F39F33088F}" type="slidenum">
              <a:rPr lang="tr-TR" smtClean="0"/>
              <a:t>‹#›</a:t>
            </a:fld>
            <a:endParaRPr lang="tr-TR"/>
          </a:p>
        </p:txBody>
      </p:sp>
    </p:spTree>
    <p:extLst>
      <p:ext uri="{BB962C8B-B14F-4D97-AF65-F5344CB8AC3E}">
        <p14:creationId xmlns:p14="http://schemas.microsoft.com/office/powerpoint/2010/main" val="27718349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326708D-27EF-49A1-9116-88740167385A}" type="datetimeFigureOut">
              <a:rPr lang="tr-TR" smtClean="0"/>
              <a:t>7.05.2020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77C218DB-2298-49F9-A2DB-32F39F33088F}" type="slidenum">
              <a:rPr lang="tr-TR" smtClean="0"/>
              <a:t>‹#›</a:t>
            </a:fld>
            <a:endParaRPr lang="tr-TR"/>
          </a:p>
        </p:txBody>
      </p:sp>
    </p:spTree>
    <p:extLst>
      <p:ext uri="{BB962C8B-B14F-4D97-AF65-F5344CB8AC3E}">
        <p14:creationId xmlns:p14="http://schemas.microsoft.com/office/powerpoint/2010/main" val="12291705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6708D-27EF-49A1-9116-88740167385A}" type="datetimeFigureOut">
              <a:rPr lang="tr-TR" smtClean="0"/>
              <a:t>7.05.2020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77C218DB-2298-49F9-A2DB-32F39F33088F}" type="slidenum">
              <a:rPr lang="tr-TR" smtClean="0"/>
              <a:t>‹#›</a:t>
            </a:fld>
            <a:endParaRPr lang="tr-TR"/>
          </a:p>
        </p:txBody>
      </p:sp>
    </p:spTree>
    <p:extLst>
      <p:ext uri="{BB962C8B-B14F-4D97-AF65-F5344CB8AC3E}">
        <p14:creationId xmlns:p14="http://schemas.microsoft.com/office/powerpoint/2010/main" val="34385243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6708D-27EF-49A1-9116-88740167385A}" type="datetimeFigureOut">
              <a:rPr lang="tr-TR" smtClean="0"/>
              <a:t>7.05.2020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7C218DB-2298-49F9-A2DB-32F39F33088F}" type="slidenum">
              <a:rPr lang="tr-TR" smtClean="0"/>
              <a:t>‹#›</a:t>
            </a:fld>
            <a:endParaRPr lang="tr-TR"/>
          </a:p>
        </p:txBody>
      </p:sp>
    </p:spTree>
    <p:extLst>
      <p:ext uri="{BB962C8B-B14F-4D97-AF65-F5344CB8AC3E}">
        <p14:creationId xmlns:p14="http://schemas.microsoft.com/office/powerpoint/2010/main" val="29576069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E326708D-27EF-49A1-9116-88740167385A}" type="datetimeFigureOut">
              <a:rPr lang="tr-TR" smtClean="0"/>
              <a:t>7.05.2020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77C218DB-2298-49F9-A2DB-32F39F33088F}" type="slidenum">
              <a:rPr lang="tr-TR" smtClean="0"/>
              <a:t>‹#›</a:t>
            </a:fld>
            <a:endParaRPr lang="tr-TR"/>
          </a:p>
        </p:txBody>
      </p:sp>
    </p:spTree>
    <p:extLst>
      <p:ext uri="{BB962C8B-B14F-4D97-AF65-F5344CB8AC3E}">
        <p14:creationId xmlns:p14="http://schemas.microsoft.com/office/powerpoint/2010/main" val="37455481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2589213" y="2474844"/>
            <a:ext cx="8915399" cy="2262781"/>
          </a:xfrm>
        </p:spPr>
        <p:txBody>
          <a:bodyPr/>
          <a:lstStyle/>
          <a:p>
            <a:r>
              <a:rPr lang="tr-TR" b="1" dirty="0"/>
              <a:t>BLOOD TESTS</a:t>
            </a:r>
          </a:p>
        </p:txBody>
      </p:sp>
    </p:spTree>
    <p:extLst>
      <p:ext uri="{BB962C8B-B14F-4D97-AF65-F5344CB8AC3E}">
        <p14:creationId xmlns:p14="http://schemas.microsoft.com/office/powerpoint/2010/main" val="6773419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9124" y="285266"/>
            <a:ext cx="7620000" cy="1143000"/>
          </a:xfrm>
        </p:spPr>
        <p:txBody>
          <a:bodyPr>
            <a:normAutofit/>
          </a:bodyPr>
          <a:lstStyle/>
          <a:p>
            <a:r>
              <a:rPr lang="tr-TR" sz="2800" b="1" dirty="0" err="1"/>
              <a:t>Leukocyte</a:t>
            </a:r>
            <a:r>
              <a:rPr lang="tr-TR" sz="2800" b="1" dirty="0"/>
              <a:t> </a:t>
            </a:r>
            <a:r>
              <a:rPr lang="tr-TR" sz="2800" b="1" dirty="0" err="1"/>
              <a:t>count</a:t>
            </a:r>
            <a:r>
              <a:rPr lang="tr-TR" sz="2800" b="1" dirty="0"/>
              <a:t> in </a:t>
            </a:r>
            <a:r>
              <a:rPr lang="tr-TR" sz="2800" b="1" dirty="0" err="1"/>
              <a:t>blood</a:t>
            </a:r>
            <a:endParaRPr lang="en-US" sz="2800" b="1" dirty="0"/>
          </a:p>
        </p:txBody>
      </p:sp>
      <p:sp>
        <p:nvSpPr>
          <p:cNvPr id="3" name="Content Placeholder 2"/>
          <p:cNvSpPr>
            <a:spLocks noGrp="1"/>
          </p:cNvSpPr>
          <p:nvPr>
            <p:ph idx="1"/>
          </p:nvPr>
        </p:nvSpPr>
        <p:spPr>
          <a:xfrm>
            <a:off x="1439916" y="1156193"/>
            <a:ext cx="8473746" cy="4800600"/>
          </a:xfrm>
        </p:spPr>
        <p:txBody>
          <a:bodyPr>
            <a:normAutofit fontScale="85000" lnSpcReduction="10000"/>
          </a:bodyPr>
          <a:lstStyle/>
          <a:p>
            <a:pPr hangingPunct="0">
              <a:buFont typeface="Wingdings 3" charset="2"/>
              <a:buAutoNum type="arabicPeriod"/>
            </a:pPr>
            <a:r>
              <a:rPr lang="en-US" dirty="0">
                <a:cs typeface="Times New Roman"/>
              </a:rPr>
              <a:t>The finger to be blood is punctured and the blood is diluted with </a:t>
            </a:r>
            <a:r>
              <a:rPr lang="tr-TR" dirty="0" err="1">
                <a:cs typeface="Times New Roman"/>
              </a:rPr>
              <a:t>leukocyte</a:t>
            </a:r>
            <a:r>
              <a:rPr lang="en-US" dirty="0">
                <a:cs typeface="Times New Roman"/>
              </a:rPr>
              <a:t> dilution</a:t>
            </a:r>
            <a:r>
              <a:rPr lang="tr-TR" dirty="0">
                <a:cs typeface="Times New Roman"/>
              </a:rPr>
              <a:t> </a:t>
            </a:r>
            <a:r>
              <a:rPr lang="en-US" dirty="0">
                <a:cs typeface="Times New Roman"/>
              </a:rPr>
              <a:t>solution </a:t>
            </a:r>
            <a:r>
              <a:rPr lang="tr-TR" dirty="0">
                <a:cs typeface="Times New Roman"/>
              </a:rPr>
              <a:t>(</a:t>
            </a:r>
            <a:r>
              <a:rPr lang="en-US" dirty="0">
                <a:cs typeface="Times New Roman"/>
              </a:rPr>
              <a:t>1/100 ratio</a:t>
            </a:r>
            <a:r>
              <a:rPr lang="tr-TR" dirty="0">
                <a:cs typeface="Times New Roman"/>
              </a:rPr>
              <a:t>)</a:t>
            </a:r>
            <a:r>
              <a:rPr lang="tr-TR" dirty="0" err="1">
                <a:cs typeface="Times New Roman"/>
              </a:rPr>
              <a:t>and</a:t>
            </a:r>
            <a:r>
              <a:rPr lang="tr-TR" dirty="0">
                <a:cs typeface="Times New Roman"/>
              </a:rPr>
              <a:t> </a:t>
            </a:r>
            <a:r>
              <a:rPr lang="tr-TR" dirty="0" err="1">
                <a:cs typeface="Times New Roman"/>
              </a:rPr>
              <a:t>blood</a:t>
            </a:r>
            <a:r>
              <a:rPr lang="tr-TR" dirty="0">
                <a:cs typeface="Times New Roman"/>
              </a:rPr>
              <a:t> is </a:t>
            </a:r>
            <a:r>
              <a:rPr lang="en-US" dirty="0">
                <a:cs typeface="Times New Roman"/>
              </a:rPr>
              <a:t>spread</a:t>
            </a:r>
            <a:r>
              <a:rPr lang="tr-TR" dirty="0" err="1">
                <a:cs typeface="Times New Roman"/>
              </a:rPr>
              <a:t>ed</a:t>
            </a:r>
            <a:r>
              <a:rPr lang="tr-TR" dirty="0">
                <a:cs typeface="Times New Roman"/>
              </a:rPr>
              <a:t> on </a:t>
            </a:r>
            <a:r>
              <a:rPr lang="tr-TR" dirty="0" err="1">
                <a:cs typeface="Times New Roman"/>
              </a:rPr>
              <a:t>lamella</a:t>
            </a:r>
            <a:r>
              <a:rPr lang="en-US" dirty="0">
                <a:cs typeface="Times New Roman"/>
              </a:rPr>
              <a:t> </a:t>
            </a:r>
            <a:r>
              <a:rPr lang="tr-TR" dirty="0" err="1">
                <a:cs typeface="Times New Roman"/>
              </a:rPr>
              <a:t>and</a:t>
            </a:r>
            <a:r>
              <a:rPr lang="tr-TR" dirty="0">
                <a:cs typeface="Times New Roman"/>
              </a:rPr>
              <a:t> </a:t>
            </a:r>
            <a:r>
              <a:rPr lang="tr-TR" dirty="0" err="1">
                <a:cs typeface="Times New Roman"/>
              </a:rPr>
              <a:t>covered</a:t>
            </a:r>
            <a:r>
              <a:rPr lang="tr-TR" dirty="0">
                <a:cs typeface="Times New Roman"/>
              </a:rPr>
              <a:t> </a:t>
            </a:r>
            <a:r>
              <a:rPr lang="en-US" dirty="0">
                <a:cs typeface="Times New Roman"/>
              </a:rPr>
              <a:t>with the coverslip.</a:t>
            </a:r>
            <a:endParaRPr lang="tr-TR" dirty="0">
              <a:cs typeface="Times New Roman"/>
            </a:endParaRPr>
          </a:p>
          <a:p>
            <a:pPr hangingPunct="0">
              <a:buFont typeface="Wingdings 3" charset="2"/>
              <a:buAutoNum type="arabicPeriod"/>
            </a:pPr>
            <a:r>
              <a:rPr lang="en-US" dirty="0">
                <a:cs typeface="Times New Roman"/>
              </a:rPr>
              <a:t>At least 1</a:t>
            </a:r>
            <a:r>
              <a:rPr lang="tr-TR" dirty="0">
                <a:cs typeface="Times New Roman"/>
              </a:rPr>
              <a:t>0</a:t>
            </a:r>
            <a:r>
              <a:rPr lang="en-US" dirty="0">
                <a:cs typeface="Times New Roman"/>
              </a:rPr>
              <a:t> of the squares </a:t>
            </a:r>
            <a:r>
              <a:rPr lang="tr-TR" dirty="0">
                <a:cs typeface="Times New Roman"/>
              </a:rPr>
              <a:t>(</a:t>
            </a:r>
            <a:r>
              <a:rPr lang="en-US" dirty="0">
                <a:cs typeface="Times New Roman"/>
              </a:rPr>
              <a:t>1/</a:t>
            </a:r>
            <a:r>
              <a:rPr lang="tr-TR" dirty="0">
                <a:cs typeface="Times New Roman"/>
              </a:rPr>
              <a:t>5</a:t>
            </a:r>
            <a:r>
              <a:rPr lang="en-US" dirty="0">
                <a:cs typeface="Times New Roman"/>
              </a:rPr>
              <a:t> mm of the edge</a:t>
            </a:r>
            <a:r>
              <a:rPr lang="tr-TR" dirty="0">
                <a:cs typeface="Times New Roman"/>
              </a:rPr>
              <a:t>)</a:t>
            </a:r>
            <a:r>
              <a:rPr lang="en-US" dirty="0">
                <a:cs typeface="Times New Roman"/>
              </a:rPr>
              <a:t> </a:t>
            </a:r>
            <a:r>
              <a:rPr lang="tr-TR" dirty="0" err="1">
                <a:cs typeface="Times New Roman"/>
              </a:rPr>
              <a:t>where</a:t>
            </a:r>
            <a:r>
              <a:rPr lang="tr-TR" dirty="0">
                <a:cs typeface="Times New Roman"/>
              </a:rPr>
              <a:t> </a:t>
            </a:r>
            <a:r>
              <a:rPr lang="en-US" dirty="0">
                <a:cs typeface="Times New Roman"/>
              </a:rPr>
              <a:t>the erythrocyte count is made are counted</a:t>
            </a:r>
            <a:r>
              <a:rPr lang="tr-TR" dirty="0">
                <a:cs typeface="Times New Roman"/>
              </a:rPr>
              <a:t>, </a:t>
            </a:r>
            <a:r>
              <a:rPr lang="en-US" dirty="0">
                <a:cs typeface="Times New Roman"/>
              </a:rPr>
              <a:t>averaged</a:t>
            </a:r>
            <a:r>
              <a:rPr lang="tr-TR" dirty="0">
                <a:cs typeface="Times New Roman"/>
              </a:rPr>
              <a:t> </a:t>
            </a:r>
            <a:r>
              <a:rPr lang="tr-TR" dirty="0" err="1">
                <a:cs typeface="Times New Roman"/>
              </a:rPr>
              <a:t>and</a:t>
            </a:r>
            <a:r>
              <a:rPr lang="tr-TR" dirty="0">
                <a:cs typeface="Times New Roman"/>
              </a:rPr>
              <a:t> </a:t>
            </a:r>
            <a:r>
              <a:rPr lang="en-US" dirty="0">
                <a:cs typeface="Times New Roman"/>
              </a:rPr>
              <a:t>multiplied by </a:t>
            </a:r>
            <a:r>
              <a:rPr lang="tr-TR" dirty="0">
                <a:cs typeface="Times New Roman"/>
              </a:rPr>
              <a:t>25</a:t>
            </a:r>
            <a:r>
              <a:rPr lang="en-US" dirty="0">
                <a:cs typeface="Times New Roman"/>
              </a:rPr>
              <a:t>00. </a:t>
            </a:r>
            <a:endParaRPr lang="tr-TR" dirty="0">
              <a:cs typeface="Times New Roman"/>
            </a:endParaRPr>
          </a:p>
          <a:p>
            <a:pPr marL="0" indent="0" hangingPunct="0">
              <a:buNone/>
            </a:pPr>
            <a:r>
              <a:rPr lang="tr-TR" dirty="0">
                <a:cs typeface="Times New Roman"/>
              </a:rPr>
              <a:t>	</a:t>
            </a:r>
            <a:r>
              <a:rPr lang="en-US" dirty="0">
                <a:cs typeface="Times New Roman"/>
              </a:rPr>
              <a:t>Because;</a:t>
            </a:r>
          </a:p>
          <a:p>
            <a:pPr marL="0" indent="0" hangingPunct="0">
              <a:buNone/>
            </a:pPr>
            <a:r>
              <a:rPr lang="tr-TR" dirty="0">
                <a:cs typeface="Times New Roman"/>
              </a:rPr>
              <a:t>    </a:t>
            </a:r>
            <a:r>
              <a:rPr lang="en-US" dirty="0">
                <a:cs typeface="Times New Roman"/>
              </a:rPr>
              <a:t>   </a:t>
            </a:r>
            <a:r>
              <a:rPr lang="tr-TR" dirty="0">
                <a:cs typeface="Times New Roman"/>
              </a:rPr>
              <a:t> </a:t>
            </a:r>
            <a:r>
              <a:rPr lang="en-US" dirty="0">
                <a:cs typeface="Times New Roman"/>
              </a:rPr>
              <a:t> Volume of </a:t>
            </a:r>
            <a:r>
              <a:rPr lang="tr-TR" dirty="0" err="1">
                <a:cs typeface="Times New Roman"/>
              </a:rPr>
              <a:t>square</a:t>
            </a:r>
            <a:r>
              <a:rPr lang="en-US" dirty="0">
                <a:cs typeface="Times New Roman"/>
              </a:rPr>
              <a:t>= 1/</a:t>
            </a:r>
            <a:r>
              <a:rPr lang="tr-TR" dirty="0">
                <a:cs typeface="Times New Roman"/>
              </a:rPr>
              <a:t>5</a:t>
            </a:r>
            <a:r>
              <a:rPr lang="en-US" dirty="0">
                <a:cs typeface="Times New Roman"/>
              </a:rPr>
              <a:t> x 1/</a:t>
            </a:r>
            <a:r>
              <a:rPr lang="tr-TR" dirty="0">
                <a:cs typeface="Times New Roman"/>
              </a:rPr>
              <a:t>5</a:t>
            </a:r>
            <a:r>
              <a:rPr lang="en-US" dirty="0">
                <a:cs typeface="Times New Roman"/>
              </a:rPr>
              <a:t> x 1/10</a:t>
            </a:r>
            <a:endParaRPr lang="tr-TR" dirty="0">
              <a:cs typeface="Times New Roman"/>
            </a:endParaRPr>
          </a:p>
          <a:p>
            <a:pPr marL="0" indent="0" hangingPunct="0">
              <a:buNone/>
            </a:pPr>
            <a:r>
              <a:rPr lang="tr-TR" dirty="0">
                <a:cs typeface="Times New Roman"/>
              </a:rPr>
              <a:t>         </a:t>
            </a:r>
            <a:r>
              <a:rPr lang="en-US" dirty="0">
                <a:cs typeface="Times New Roman"/>
              </a:rPr>
              <a:t>Dilution ratio = 1/10</a:t>
            </a:r>
            <a:endParaRPr lang="tr-TR" dirty="0">
              <a:cs typeface="Times New Roman"/>
            </a:endParaRPr>
          </a:p>
          <a:p>
            <a:pPr hangingPunct="0">
              <a:buAutoNum type="arabicPeriod"/>
            </a:pPr>
            <a:endParaRPr lang="tr-TR" dirty="0"/>
          </a:p>
          <a:p>
            <a:pPr marL="114300" indent="0" hangingPunct="0">
              <a:buNone/>
            </a:pPr>
            <a:r>
              <a:rPr lang="tr-TR" dirty="0"/>
              <a:t>      </a:t>
            </a:r>
            <a:r>
              <a:rPr lang="pt-BR" dirty="0"/>
              <a:t>1/5  x   1/5   x  1/10   x   1/10  =  1/2.500 mm</a:t>
            </a:r>
            <a:r>
              <a:rPr lang="pt-BR" baseline="30000" dirty="0"/>
              <a:t>3</a:t>
            </a:r>
            <a:r>
              <a:rPr lang="pt-BR" dirty="0"/>
              <a:t> </a:t>
            </a:r>
            <a:r>
              <a:rPr lang="tr-TR" dirty="0" err="1"/>
              <a:t>blood</a:t>
            </a:r>
            <a:endParaRPr lang="tr-TR" dirty="0"/>
          </a:p>
          <a:p>
            <a:pPr marL="114300" indent="0" hangingPunct="0">
              <a:buNone/>
            </a:pPr>
            <a:r>
              <a:rPr lang="pt-BR" dirty="0"/>
              <a:t> </a:t>
            </a:r>
            <a:endParaRPr lang="tr-TR" dirty="0"/>
          </a:p>
          <a:p>
            <a:pPr marL="114300" indent="0" hangingPunct="0">
              <a:buNone/>
            </a:pPr>
            <a:r>
              <a:rPr lang="pt-BR" dirty="0"/>
              <a:t> </a:t>
            </a:r>
            <a:r>
              <a:rPr lang="tr-TR" dirty="0"/>
              <a:t>1/2.500  mm3 </a:t>
            </a:r>
            <a:r>
              <a:rPr lang="tr-TR" dirty="0" err="1"/>
              <a:t>blood</a:t>
            </a:r>
            <a:r>
              <a:rPr lang="tr-TR" dirty="0"/>
              <a:t>                        A </a:t>
            </a:r>
            <a:r>
              <a:rPr lang="tr-TR" dirty="0" err="1"/>
              <a:t>leukocyte</a:t>
            </a:r>
            <a:endParaRPr lang="tr-TR" dirty="0"/>
          </a:p>
          <a:p>
            <a:pPr marL="114300" indent="0" hangingPunct="0">
              <a:buNone/>
            </a:pPr>
            <a:r>
              <a:rPr lang="tr-TR" dirty="0"/>
              <a:t>             1 mm3 </a:t>
            </a:r>
            <a:r>
              <a:rPr lang="tr-TR" dirty="0" err="1"/>
              <a:t>blood</a:t>
            </a:r>
            <a:r>
              <a:rPr lang="tr-TR" dirty="0"/>
              <a:t>                        X </a:t>
            </a:r>
            <a:r>
              <a:rPr lang="tr-TR" dirty="0" err="1"/>
              <a:t>leukocyte</a:t>
            </a:r>
            <a:endParaRPr lang="tr-TR" dirty="0"/>
          </a:p>
          <a:p>
            <a:pPr marL="114300" indent="0" hangingPunct="0">
              <a:buNone/>
            </a:pPr>
            <a:r>
              <a:rPr lang="tr-TR" dirty="0"/>
              <a:t>         </a:t>
            </a:r>
            <a:r>
              <a:rPr lang="pt-BR" dirty="0"/>
              <a:t>A    </a:t>
            </a:r>
            <a:r>
              <a:rPr lang="pt-BR" dirty="0" err="1"/>
              <a:t>x</a:t>
            </a:r>
            <a:r>
              <a:rPr lang="pt-BR" dirty="0"/>
              <a:t>   1</a:t>
            </a:r>
            <a:br>
              <a:rPr lang="tr-TR" dirty="0"/>
            </a:br>
            <a:r>
              <a:rPr lang="pt-BR" dirty="0" err="1"/>
              <a:t>X</a:t>
            </a:r>
            <a:r>
              <a:rPr lang="pt-BR" dirty="0"/>
              <a:t>= -----------------                    </a:t>
            </a:r>
            <a:r>
              <a:rPr lang="pt-BR" dirty="0" err="1"/>
              <a:t>X</a:t>
            </a:r>
            <a:r>
              <a:rPr lang="pt-BR" dirty="0"/>
              <a:t>=  A   </a:t>
            </a:r>
            <a:r>
              <a:rPr lang="pt-BR" dirty="0" err="1"/>
              <a:t>x</a:t>
            </a:r>
            <a:r>
              <a:rPr lang="pt-BR" dirty="0"/>
              <a:t>    2.500 </a:t>
            </a:r>
            <a:r>
              <a:rPr lang="pt-BR" dirty="0" err="1"/>
              <a:t>olur</a:t>
            </a:r>
            <a:r>
              <a:rPr lang="pt-BR" dirty="0"/>
              <a:t>.</a:t>
            </a:r>
            <a:endParaRPr lang="tr-TR" dirty="0"/>
          </a:p>
          <a:p>
            <a:pPr marL="114300" indent="0" hangingPunct="0">
              <a:buNone/>
            </a:pPr>
            <a:r>
              <a:rPr lang="pt-BR" dirty="0"/>
              <a:t>         1/2.500              </a:t>
            </a:r>
            <a:endParaRPr lang="tr-TR" dirty="0"/>
          </a:p>
          <a:p>
            <a:pPr marL="114300" indent="0" hangingPunct="0">
              <a:buNone/>
            </a:pPr>
            <a:endParaRPr lang="en-US" dirty="0"/>
          </a:p>
        </p:txBody>
      </p:sp>
    </p:spTree>
    <p:extLst>
      <p:ext uri="{BB962C8B-B14F-4D97-AF65-F5344CB8AC3E}">
        <p14:creationId xmlns:p14="http://schemas.microsoft.com/office/powerpoint/2010/main" val="30456580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864267" y="644931"/>
            <a:ext cx="8911687" cy="1280890"/>
          </a:xfrm>
        </p:spPr>
        <p:txBody>
          <a:bodyPr>
            <a:normAutofit/>
          </a:bodyPr>
          <a:lstStyle/>
          <a:p>
            <a:r>
              <a:rPr lang="pt-BR" b="1" dirty="0" err="1"/>
              <a:t>Hemoglobin</a:t>
            </a:r>
            <a:r>
              <a:rPr lang="pt-BR" b="1" dirty="0"/>
              <a:t> </a:t>
            </a:r>
            <a:r>
              <a:rPr lang="pt-BR" b="1" dirty="0" err="1"/>
              <a:t>analysis</a:t>
            </a:r>
            <a:r>
              <a:rPr lang="pt-BR" b="1" dirty="0"/>
              <a:t> </a:t>
            </a:r>
            <a:r>
              <a:rPr lang="pt-BR" b="1" dirty="0" err="1"/>
              <a:t>by</a:t>
            </a:r>
            <a:r>
              <a:rPr lang="pt-BR" b="1" dirty="0"/>
              <a:t> </a:t>
            </a:r>
            <a:r>
              <a:rPr lang="pt-BR" b="1" dirty="0" err="1"/>
              <a:t>sahli</a:t>
            </a:r>
            <a:r>
              <a:rPr lang="pt-BR" b="1" dirty="0"/>
              <a:t> </a:t>
            </a:r>
            <a:r>
              <a:rPr lang="pt-BR" b="1" dirty="0" err="1"/>
              <a:t>method</a:t>
            </a:r>
            <a:endParaRPr lang="tr-TR" dirty="0"/>
          </a:p>
        </p:txBody>
      </p:sp>
      <p:sp>
        <p:nvSpPr>
          <p:cNvPr id="3" name="İçerik Yer Tutucusu 2"/>
          <p:cNvSpPr>
            <a:spLocks noGrp="1"/>
          </p:cNvSpPr>
          <p:nvPr>
            <p:ph idx="1"/>
          </p:nvPr>
        </p:nvSpPr>
        <p:spPr>
          <a:xfrm>
            <a:off x="1488543" y="1800460"/>
            <a:ext cx="9849519" cy="3777622"/>
          </a:xfrm>
        </p:spPr>
        <p:txBody>
          <a:bodyPr>
            <a:normAutofit/>
          </a:bodyPr>
          <a:lstStyle/>
          <a:p>
            <a:pPr marL="114300" indent="0" hangingPunct="0">
              <a:buNone/>
            </a:pPr>
            <a:r>
              <a:rPr lang="pt-BR" b="1" dirty="0" err="1"/>
              <a:t>Aim</a:t>
            </a:r>
            <a:r>
              <a:rPr lang="pt-BR" b="1" dirty="0"/>
              <a:t>:</a:t>
            </a:r>
            <a:r>
              <a:rPr lang="pt-BR" dirty="0"/>
              <a:t> </a:t>
            </a:r>
            <a:r>
              <a:rPr lang="pt-BR" dirty="0" err="1"/>
              <a:t>To</a:t>
            </a:r>
            <a:r>
              <a:rPr lang="pt-BR" dirty="0"/>
              <a:t> determine </a:t>
            </a:r>
            <a:r>
              <a:rPr lang="pt-BR" dirty="0" err="1"/>
              <a:t>the</a:t>
            </a:r>
            <a:r>
              <a:rPr lang="pt-BR" dirty="0"/>
              <a:t> </a:t>
            </a:r>
            <a:r>
              <a:rPr lang="pt-BR" dirty="0" err="1"/>
              <a:t>amount</a:t>
            </a:r>
            <a:r>
              <a:rPr lang="pt-BR" dirty="0"/>
              <a:t> </a:t>
            </a:r>
            <a:r>
              <a:rPr lang="pt-BR" dirty="0" err="1"/>
              <a:t>of</a:t>
            </a:r>
            <a:r>
              <a:rPr lang="pt-BR" dirty="0"/>
              <a:t> </a:t>
            </a:r>
            <a:r>
              <a:rPr lang="pt-BR" dirty="0" err="1"/>
              <a:t>hemoglobin</a:t>
            </a:r>
            <a:r>
              <a:rPr lang="pt-BR" dirty="0"/>
              <a:t> in </a:t>
            </a:r>
            <a:r>
              <a:rPr lang="pt-BR" dirty="0" err="1"/>
              <a:t>erythrocytes</a:t>
            </a:r>
            <a:r>
              <a:rPr lang="pt-BR" dirty="0"/>
              <a:t> in 100 </a:t>
            </a:r>
            <a:r>
              <a:rPr lang="pt-BR" dirty="0" err="1"/>
              <a:t>cc</a:t>
            </a:r>
            <a:r>
              <a:rPr lang="pt-BR" dirty="0"/>
              <a:t> </a:t>
            </a:r>
            <a:r>
              <a:rPr lang="pt-BR" dirty="0" err="1"/>
              <a:t>blood</a:t>
            </a:r>
            <a:r>
              <a:rPr lang="pt-BR" dirty="0"/>
              <a:t>. In </a:t>
            </a:r>
            <a:r>
              <a:rPr lang="pt-BR" dirty="0" err="1"/>
              <a:t>Sahli</a:t>
            </a:r>
            <a:r>
              <a:rPr lang="pt-BR" dirty="0"/>
              <a:t> </a:t>
            </a:r>
            <a:r>
              <a:rPr lang="pt-BR" dirty="0" err="1"/>
              <a:t>method</a:t>
            </a:r>
            <a:r>
              <a:rPr lang="pt-BR" dirty="0"/>
              <a:t>, </a:t>
            </a:r>
            <a:r>
              <a:rPr lang="pt-BR" dirty="0" err="1"/>
              <a:t>the</a:t>
            </a:r>
            <a:r>
              <a:rPr lang="pt-BR" dirty="0"/>
              <a:t> </a:t>
            </a:r>
            <a:r>
              <a:rPr lang="pt-BR" dirty="0" err="1"/>
              <a:t>hemoglobin</a:t>
            </a:r>
            <a:r>
              <a:rPr lang="pt-BR" dirty="0"/>
              <a:t> </a:t>
            </a:r>
            <a:r>
              <a:rPr lang="pt-BR" dirty="0" err="1"/>
              <a:t>is</a:t>
            </a:r>
            <a:r>
              <a:rPr lang="pt-BR" dirty="0"/>
              <a:t> </a:t>
            </a:r>
            <a:r>
              <a:rPr lang="pt-BR" dirty="0" err="1"/>
              <a:t>converted</a:t>
            </a:r>
            <a:r>
              <a:rPr lang="pt-BR" dirty="0"/>
              <a:t> </a:t>
            </a:r>
            <a:r>
              <a:rPr lang="pt-BR" dirty="0" err="1"/>
              <a:t>to</a:t>
            </a:r>
            <a:r>
              <a:rPr lang="pt-BR" dirty="0"/>
              <a:t> </a:t>
            </a:r>
            <a:r>
              <a:rPr lang="pt-BR" dirty="0" err="1"/>
              <a:t>acid</a:t>
            </a:r>
            <a:r>
              <a:rPr lang="pt-BR" dirty="0"/>
              <a:t> </a:t>
            </a:r>
            <a:r>
              <a:rPr lang="pt-BR" dirty="0" err="1"/>
              <a:t>hematine</a:t>
            </a:r>
            <a:r>
              <a:rPr lang="pt-BR" dirty="0"/>
              <a:t> </a:t>
            </a:r>
            <a:r>
              <a:rPr lang="pt-BR" dirty="0" err="1"/>
              <a:t>and</a:t>
            </a:r>
            <a:r>
              <a:rPr lang="pt-BR" dirty="0"/>
              <a:t> </a:t>
            </a:r>
            <a:r>
              <a:rPr lang="pt-BR" dirty="0" err="1"/>
              <a:t>colorimetric</a:t>
            </a:r>
            <a:r>
              <a:rPr lang="pt-BR" dirty="0"/>
              <a:t> </a:t>
            </a:r>
            <a:r>
              <a:rPr lang="pt-BR" dirty="0" err="1"/>
              <a:t>quantification</a:t>
            </a:r>
            <a:r>
              <a:rPr lang="pt-BR" dirty="0"/>
              <a:t> </a:t>
            </a:r>
            <a:r>
              <a:rPr lang="pt-BR" dirty="0" err="1"/>
              <a:t>is</a:t>
            </a:r>
            <a:r>
              <a:rPr lang="pt-BR" dirty="0"/>
              <a:t> </a:t>
            </a:r>
            <a:r>
              <a:rPr lang="pt-BR" dirty="0" err="1"/>
              <a:t>performed</a:t>
            </a:r>
            <a:r>
              <a:rPr lang="pt-BR" dirty="0"/>
              <a:t>.</a:t>
            </a:r>
          </a:p>
          <a:p>
            <a:pPr marL="114300" indent="0" hangingPunct="0">
              <a:buNone/>
            </a:pPr>
            <a:r>
              <a:rPr lang="pt-BR" b="1" dirty="0"/>
              <a:t>Material:</a:t>
            </a:r>
            <a:r>
              <a:rPr lang="pt-BR" dirty="0"/>
              <a:t> </a:t>
            </a:r>
            <a:r>
              <a:rPr lang="tr-TR" dirty="0"/>
              <a:t>Steril </a:t>
            </a:r>
            <a:r>
              <a:rPr lang="tr-TR" dirty="0" err="1"/>
              <a:t>needle</a:t>
            </a:r>
            <a:endParaRPr lang="tr-TR" dirty="0"/>
          </a:p>
          <a:p>
            <a:pPr marL="114300" indent="0" hangingPunct="0">
              <a:buNone/>
            </a:pPr>
            <a:r>
              <a:rPr lang="tr-TR" dirty="0"/>
              <a:t>     </a:t>
            </a:r>
            <a:r>
              <a:rPr lang="pt-BR" dirty="0"/>
              <a:t>            </a:t>
            </a:r>
            <a:r>
              <a:rPr lang="pt-BR" dirty="0" err="1"/>
              <a:t>Alcohol</a:t>
            </a:r>
            <a:endParaRPr lang="tr-TR" dirty="0"/>
          </a:p>
          <a:p>
            <a:pPr marL="114300" indent="0" hangingPunct="0">
              <a:buNone/>
            </a:pPr>
            <a:r>
              <a:rPr lang="tr-TR" dirty="0"/>
              <a:t>                </a:t>
            </a:r>
            <a:r>
              <a:rPr lang="pt-BR" dirty="0"/>
              <a:t> </a:t>
            </a:r>
            <a:r>
              <a:rPr lang="pt-BR" dirty="0" err="1"/>
              <a:t>Sahli</a:t>
            </a:r>
            <a:r>
              <a:rPr lang="pt-BR" dirty="0"/>
              <a:t> </a:t>
            </a:r>
            <a:r>
              <a:rPr lang="pt-BR" dirty="0" err="1"/>
              <a:t>Hemoglobinometer</a:t>
            </a:r>
            <a:br>
              <a:rPr lang="pt-BR" dirty="0"/>
            </a:br>
            <a:br>
              <a:rPr lang="pt-BR" dirty="0"/>
            </a:br>
            <a:r>
              <a:rPr lang="pt-BR" dirty="0"/>
              <a:t>		    </a:t>
            </a:r>
            <a:r>
              <a:rPr lang="pt-BR" dirty="0" err="1"/>
              <a:t>Sahli</a:t>
            </a:r>
            <a:r>
              <a:rPr lang="pt-BR" dirty="0"/>
              <a:t> </a:t>
            </a:r>
            <a:r>
              <a:rPr lang="tr-TR" dirty="0"/>
              <a:t>pipette</a:t>
            </a:r>
          </a:p>
          <a:p>
            <a:pPr marL="114300" indent="0" hangingPunct="0">
              <a:buNone/>
            </a:pPr>
            <a:r>
              <a:rPr lang="pt-BR" dirty="0"/>
              <a:t>                 0.1 N </a:t>
            </a:r>
            <a:r>
              <a:rPr lang="pt-BR" dirty="0" err="1"/>
              <a:t>HCl</a:t>
            </a:r>
            <a:endParaRPr lang="tr-TR" dirty="0"/>
          </a:p>
          <a:p>
            <a:pPr marL="0" indent="0">
              <a:buNone/>
            </a:pPr>
            <a:endParaRPr lang="tr-TR" dirty="0"/>
          </a:p>
        </p:txBody>
      </p:sp>
    </p:spTree>
    <p:extLst>
      <p:ext uri="{BB962C8B-B14F-4D97-AF65-F5344CB8AC3E}">
        <p14:creationId xmlns:p14="http://schemas.microsoft.com/office/powerpoint/2010/main" val="8905749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F23865C-2A79-486F-BDAB-463D8026255E}"/>
              </a:ext>
            </a:extLst>
          </p:cNvPr>
          <p:cNvSpPr>
            <a:spLocks noGrp="1"/>
          </p:cNvSpPr>
          <p:nvPr>
            <p:ph type="title"/>
          </p:nvPr>
        </p:nvSpPr>
        <p:spPr/>
        <p:txBody>
          <a:bodyPr/>
          <a:lstStyle/>
          <a:p>
            <a:r>
              <a:rPr lang="tr-TR" dirty="0" err="1"/>
              <a:t>Experimental</a:t>
            </a:r>
            <a:r>
              <a:rPr lang="tr-TR" dirty="0"/>
              <a:t> </a:t>
            </a:r>
            <a:r>
              <a:rPr lang="tr-TR" dirty="0" err="1"/>
              <a:t>Procedure</a:t>
            </a:r>
            <a:r>
              <a:rPr lang="tr-TR" dirty="0"/>
              <a:t>:</a:t>
            </a:r>
          </a:p>
        </p:txBody>
      </p:sp>
      <p:sp>
        <p:nvSpPr>
          <p:cNvPr id="3" name="İçerik Yer Tutucusu 2">
            <a:extLst>
              <a:ext uri="{FF2B5EF4-FFF2-40B4-BE49-F238E27FC236}">
                <a16:creationId xmlns:a16="http://schemas.microsoft.com/office/drawing/2014/main" id="{47B30071-B9C2-497A-912A-53A0411CC0F6}"/>
              </a:ext>
            </a:extLst>
          </p:cNvPr>
          <p:cNvSpPr>
            <a:spLocks noGrp="1"/>
          </p:cNvSpPr>
          <p:nvPr>
            <p:ph idx="1"/>
          </p:nvPr>
        </p:nvSpPr>
        <p:spPr/>
        <p:txBody>
          <a:bodyPr>
            <a:normAutofit/>
          </a:bodyPr>
          <a:lstStyle/>
          <a:p>
            <a:r>
              <a:rPr lang="en-US" dirty="0"/>
              <a:t>1. 0.1 N HCl is placed in the empty </a:t>
            </a:r>
            <a:r>
              <a:rPr lang="en-US" dirty="0" err="1"/>
              <a:t>hemometer</a:t>
            </a:r>
            <a:r>
              <a:rPr lang="en-US" dirty="0"/>
              <a:t> tube up to 10.</a:t>
            </a:r>
          </a:p>
          <a:p>
            <a:r>
              <a:rPr lang="en-US" dirty="0"/>
              <a:t>2. Blood is taken from the pierced fingertip and added on acid.</a:t>
            </a:r>
            <a:endParaRPr lang="tr-TR" dirty="0"/>
          </a:p>
          <a:p>
            <a:r>
              <a:rPr lang="en-US" dirty="0"/>
              <a:t>3. The tube is shaken and waited for 1-10 minutes after the acid and blood are mixed together.</a:t>
            </a:r>
          </a:p>
          <a:p>
            <a:r>
              <a:rPr lang="en-US" dirty="0"/>
              <a:t>4. Then distilled water is added dropwise and after each drop, the tube contents are mixed. This process is continued until the standard color on the </a:t>
            </a:r>
            <a:r>
              <a:rPr lang="en-US" dirty="0" err="1"/>
              <a:t>hemometer</a:t>
            </a:r>
            <a:r>
              <a:rPr lang="en-US" dirty="0"/>
              <a:t> and the color on the graduated </a:t>
            </a:r>
            <a:r>
              <a:rPr lang="en-US" dirty="0" err="1"/>
              <a:t>hemometer</a:t>
            </a:r>
            <a:r>
              <a:rPr lang="en-US" dirty="0"/>
              <a:t> tube are the same.</a:t>
            </a:r>
          </a:p>
          <a:p>
            <a:r>
              <a:rPr lang="en-US" dirty="0"/>
              <a:t>5. In the end, the tube in which the blood is examined is read from the scale on it, the amount of hemoglobin in</a:t>
            </a:r>
            <a:r>
              <a:rPr lang="tr-TR" dirty="0"/>
              <a:t> </a:t>
            </a:r>
            <a:r>
              <a:rPr lang="en-US" dirty="0"/>
              <a:t>% or g.</a:t>
            </a:r>
            <a:endParaRPr lang="tr-TR" dirty="0"/>
          </a:p>
        </p:txBody>
      </p:sp>
    </p:spTree>
    <p:extLst>
      <p:ext uri="{BB962C8B-B14F-4D97-AF65-F5344CB8AC3E}">
        <p14:creationId xmlns:p14="http://schemas.microsoft.com/office/powerpoint/2010/main" val="35514776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01050" y="636439"/>
            <a:ext cx="8911687" cy="1280890"/>
          </a:xfrm>
        </p:spPr>
        <p:txBody>
          <a:bodyPr/>
          <a:lstStyle/>
          <a:p>
            <a:r>
              <a:rPr lang="tr-TR" b="1" dirty="0" err="1"/>
              <a:t>Hematocrit</a:t>
            </a:r>
            <a:r>
              <a:rPr lang="tr-TR" b="1" dirty="0"/>
              <a:t> </a:t>
            </a:r>
            <a:r>
              <a:rPr lang="tr-TR" b="1" dirty="0" err="1"/>
              <a:t>assay</a:t>
            </a:r>
            <a:br>
              <a:rPr lang="tr-TR" dirty="0"/>
            </a:br>
            <a:endParaRPr lang="en-US" dirty="0"/>
          </a:p>
        </p:txBody>
      </p:sp>
      <p:sp>
        <p:nvSpPr>
          <p:cNvPr id="3" name="Content Placeholder 2"/>
          <p:cNvSpPr>
            <a:spLocks noGrp="1"/>
          </p:cNvSpPr>
          <p:nvPr>
            <p:ph idx="1"/>
          </p:nvPr>
        </p:nvSpPr>
        <p:spPr>
          <a:xfrm>
            <a:off x="974127" y="1861677"/>
            <a:ext cx="10530485" cy="4049545"/>
          </a:xfrm>
        </p:spPr>
        <p:txBody>
          <a:bodyPr>
            <a:normAutofit fontScale="85000" lnSpcReduction="20000"/>
          </a:bodyPr>
          <a:lstStyle/>
          <a:p>
            <a:pPr marL="114300" indent="0" hangingPunct="0">
              <a:buNone/>
            </a:pPr>
            <a:r>
              <a:rPr lang="tr-TR" b="1" dirty="0" err="1"/>
              <a:t>Material</a:t>
            </a:r>
            <a:r>
              <a:rPr lang="tr-TR" b="1" dirty="0"/>
              <a:t>: </a:t>
            </a:r>
            <a:r>
              <a:rPr lang="tr-TR" dirty="0" err="1"/>
              <a:t>Heparinize</a:t>
            </a:r>
            <a:r>
              <a:rPr lang="tr-TR" dirty="0"/>
              <a:t> </a:t>
            </a:r>
            <a:r>
              <a:rPr lang="tr-TR" dirty="0" err="1"/>
              <a:t>capillary</a:t>
            </a:r>
            <a:r>
              <a:rPr lang="tr-TR" dirty="0"/>
              <a:t> </a:t>
            </a:r>
            <a:r>
              <a:rPr lang="tr-TR" dirty="0" err="1"/>
              <a:t>tube</a:t>
            </a:r>
            <a:endParaRPr lang="tr-TR" dirty="0"/>
          </a:p>
          <a:p>
            <a:pPr marL="114300" indent="0" hangingPunct="0">
              <a:buNone/>
            </a:pPr>
            <a:endParaRPr lang="tr-TR" dirty="0"/>
          </a:p>
          <a:p>
            <a:pPr marL="114300" indent="0" hangingPunct="0">
              <a:buNone/>
            </a:pPr>
            <a:r>
              <a:rPr lang="tr-TR" dirty="0"/>
              <a:t>	          </a:t>
            </a:r>
            <a:r>
              <a:rPr lang="tr-TR" dirty="0" err="1"/>
              <a:t>Centrifuge</a:t>
            </a:r>
            <a:r>
              <a:rPr lang="tr-TR" dirty="0"/>
              <a:t> </a:t>
            </a:r>
            <a:r>
              <a:rPr lang="tr-TR" dirty="0" err="1"/>
              <a:t>suitable</a:t>
            </a:r>
            <a:r>
              <a:rPr lang="tr-TR" dirty="0"/>
              <a:t> </a:t>
            </a:r>
            <a:r>
              <a:rPr lang="tr-TR" dirty="0" err="1"/>
              <a:t>for</a:t>
            </a:r>
            <a:r>
              <a:rPr lang="tr-TR" dirty="0"/>
              <a:t> </a:t>
            </a:r>
            <a:r>
              <a:rPr lang="tr-TR" dirty="0" err="1"/>
              <a:t>capillary</a:t>
            </a:r>
            <a:r>
              <a:rPr lang="tr-TR" dirty="0"/>
              <a:t> </a:t>
            </a:r>
            <a:r>
              <a:rPr lang="tr-TR" dirty="0" err="1"/>
              <a:t>tube</a:t>
            </a:r>
            <a:endParaRPr lang="tr-TR" dirty="0"/>
          </a:p>
          <a:p>
            <a:pPr marL="114300" indent="0" hangingPunct="0">
              <a:buNone/>
            </a:pPr>
            <a:endParaRPr lang="tr-TR" dirty="0"/>
          </a:p>
          <a:p>
            <a:pPr marL="114300" indent="0" hangingPunct="0">
              <a:buNone/>
            </a:pPr>
            <a:r>
              <a:rPr lang="tr-TR" dirty="0"/>
              <a:t>	         </a:t>
            </a:r>
            <a:r>
              <a:rPr lang="tr-TR" dirty="0" err="1"/>
              <a:t>Alcohol</a:t>
            </a:r>
            <a:endParaRPr lang="tr-TR" dirty="0"/>
          </a:p>
          <a:p>
            <a:pPr marL="114300" indent="0" hangingPunct="0">
              <a:buNone/>
            </a:pPr>
            <a:endParaRPr lang="tr-TR" dirty="0"/>
          </a:p>
          <a:p>
            <a:pPr marL="114300" indent="0" hangingPunct="0">
              <a:buNone/>
            </a:pPr>
            <a:r>
              <a:rPr lang="tr-TR" dirty="0"/>
              <a:t>	         Steril </a:t>
            </a:r>
            <a:r>
              <a:rPr lang="tr-TR" dirty="0" err="1"/>
              <a:t>needle</a:t>
            </a:r>
            <a:br>
              <a:rPr lang="tr-TR" dirty="0"/>
            </a:br>
            <a:endParaRPr lang="tr-TR" dirty="0"/>
          </a:p>
          <a:p>
            <a:pPr marL="114300" indent="0" hangingPunct="0">
              <a:buNone/>
            </a:pPr>
            <a:r>
              <a:rPr lang="tr-TR" dirty="0"/>
              <a:t>               </a:t>
            </a:r>
            <a:r>
              <a:rPr lang="tr-TR" dirty="0" err="1"/>
              <a:t>Plastic</a:t>
            </a:r>
            <a:r>
              <a:rPr lang="tr-TR" dirty="0"/>
              <a:t> </a:t>
            </a:r>
            <a:r>
              <a:rPr lang="tr-TR" dirty="0" err="1"/>
              <a:t>hematocrit</a:t>
            </a:r>
            <a:r>
              <a:rPr lang="tr-TR" dirty="0"/>
              <a:t> </a:t>
            </a:r>
            <a:r>
              <a:rPr lang="tr-TR" dirty="0" err="1"/>
              <a:t>scale</a:t>
            </a:r>
            <a:endParaRPr lang="tr-TR" dirty="0"/>
          </a:p>
          <a:p>
            <a:pPr marL="114300" indent="0" hangingPunct="0">
              <a:buNone/>
            </a:pPr>
            <a:br>
              <a:rPr lang="tr-TR" dirty="0"/>
            </a:br>
            <a:r>
              <a:rPr lang="tr-TR" dirty="0"/>
              <a:t>              	</a:t>
            </a:r>
            <a:endParaRPr lang="en-US" dirty="0"/>
          </a:p>
          <a:p>
            <a:pPr marL="114300" indent="0" hangingPunct="0">
              <a:buNone/>
            </a:pPr>
            <a:r>
              <a:rPr lang="en-US" dirty="0"/>
              <a:t>The oxygen flow in animals can change by a change in </a:t>
            </a:r>
            <a:r>
              <a:rPr lang="en-US" dirty="0" err="1"/>
              <a:t>theerythrocyte</a:t>
            </a:r>
            <a:r>
              <a:rPr lang="en-US" dirty="0"/>
              <a:t>-to-blood volume ratio. This ratio is called </a:t>
            </a:r>
            <a:r>
              <a:rPr lang="en-US" dirty="0" err="1"/>
              <a:t>hematocri</a:t>
            </a:r>
            <a:endParaRPr lang="tr-TR" dirty="0"/>
          </a:p>
          <a:p>
            <a:pPr marL="114300" indent="0" hangingPunct="0">
              <a:buNone/>
            </a:pPr>
            <a:r>
              <a:rPr lang="tr-TR" dirty="0"/>
              <a:t>		</a:t>
            </a:r>
            <a:endParaRPr lang="en-US" dirty="0"/>
          </a:p>
        </p:txBody>
      </p:sp>
    </p:spTree>
    <p:extLst>
      <p:ext uri="{BB962C8B-B14F-4D97-AF65-F5344CB8AC3E}">
        <p14:creationId xmlns:p14="http://schemas.microsoft.com/office/powerpoint/2010/main" val="10061108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4C6D354-0807-48CF-BAD5-71FB55367821}"/>
              </a:ext>
            </a:extLst>
          </p:cNvPr>
          <p:cNvSpPr>
            <a:spLocks noGrp="1"/>
          </p:cNvSpPr>
          <p:nvPr>
            <p:ph type="title"/>
          </p:nvPr>
        </p:nvSpPr>
        <p:spPr/>
        <p:txBody>
          <a:bodyPr/>
          <a:lstStyle/>
          <a:p>
            <a:r>
              <a:rPr lang="tr-TR" dirty="0" err="1"/>
              <a:t>Experimental</a:t>
            </a:r>
            <a:r>
              <a:rPr lang="tr-TR" dirty="0"/>
              <a:t> </a:t>
            </a:r>
            <a:r>
              <a:rPr lang="tr-TR" dirty="0" err="1"/>
              <a:t>Procedure</a:t>
            </a:r>
            <a:r>
              <a:rPr lang="tr-TR" dirty="0"/>
              <a:t>:</a:t>
            </a:r>
          </a:p>
        </p:txBody>
      </p:sp>
      <p:sp>
        <p:nvSpPr>
          <p:cNvPr id="3" name="İçerik Yer Tutucusu 2">
            <a:extLst>
              <a:ext uri="{FF2B5EF4-FFF2-40B4-BE49-F238E27FC236}">
                <a16:creationId xmlns:a16="http://schemas.microsoft.com/office/drawing/2014/main" id="{F0486B65-9115-46B5-9A3E-5B49C4E411B4}"/>
              </a:ext>
            </a:extLst>
          </p:cNvPr>
          <p:cNvSpPr>
            <a:spLocks noGrp="1"/>
          </p:cNvSpPr>
          <p:nvPr>
            <p:ph idx="1"/>
          </p:nvPr>
        </p:nvSpPr>
        <p:spPr/>
        <p:txBody>
          <a:bodyPr>
            <a:normAutofit/>
          </a:bodyPr>
          <a:lstStyle/>
          <a:p>
            <a:r>
              <a:rPr lang="en-US" dirty="0"/>
              <a:t>The heparinized capillary tube is filled completely the blood on the pierced finger tip.</a:t>
            </a:r>
          </a:p>
          <a:p>
            <a:endParaRPr lang="en-US" dirty="0"/>
          </a:p>
          <a:p>
            <a:r>
              <a:rPr lang="en-US" dirty="0"/>
              <a:t>One end of the tube is closed</a:t>
            </a:r>
            <a:r>
              <a:rPr lang="tr-TR" dirty="0"/>
              <a:t> a</a:t>
            </a:r>
            <a:r>
              <a:rPr lang="en-US" dirty="0" err="1"/>
              <a:t>nd</a:t>
            </a:r>
            <a:r>
              <a:rPr lang="en-US" dirty="0"/>
              <a:t> placed in the special </a:t>
            </a:r>
            <a:r>
              <a:rPr lang="en-US" dirty="0" err="1"/>
              <a:t>centrifug</a:t>
            </a:r>
            <a:r>
              <a:rPr lang="tr-TR" dirty="0"/>
              <a:t>e</a:t>
            </a:r>
            <a:r>
              <a:rPr lang="en-US" dirty="0"/>
              <a:t>. It is centrifuged.</a:t>
            </a:r>
          </a:p>
          <a:p>
            <a:endParaRPr lang="en-US" dirty="0"/>
          </a:p>
          <a:p>
            <a:r>
              <a:rPr lang="tr-TR" dirty="0"/>
              <a:t>A</a:t>
            </a:r>
            <a:r>
              <a:rPr lang="en-US" dirty="0"/>
              <a:t>t the end of this period are moved on the plastic hematocrit scale until the lower limit of the erythrocyte volume and the upper limit of the serum volume reach the two thick lines</a:t>
            </a:r>
            <a:r>
              <a:rPr lang="tr-TR" dirty="0"/>
              <a:t>. T</a:t>
            </a:r>
            <a:r>
              <a:rPr lang="en-US" dirty="0"/>
              <a:t>he number it corresponds to on the scale is determined as% hematocrit.</a:t>
            </a:r>
            <a:endParaRPr lang="tr-TR" dirty="0"/>
          </a:p>
        </p:txBody>
      </p:sp>
    </p:spTree>
    <p:extLst>
      <p:ext uri="{BB962C8B-B14F-4D97-AF65-F5344CB8AC3E}">
        <p14:creationId xmlns:p14="http://schemas.microsoft.com/office/powerpoint/2010/main" val="41028423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1341" y="833703"/>
            <a:ext cx="9211098" cy="1280890"/>
          </a:xfrm>
        </p:spPr>
        <p:txBody>
          <a:bodyPr/>
          <a:lstStyle/>
          <a:p>
            <a:r>
              <a:rPr lang="en-US" b="1" dirty="0"/>
              <a:t>References</a:t>
            </a:r>
          </a:p>
        </p:txBody>
      </p:sp>
      <p:sp>
        <p:nvSpPr>
          <p:cNvPr id="3" name="Content Placeholder 2"/>
          <p:cNvSpPr>
            <a:spLocks noGrp="1"/>
          </p:cNvSpPr>
          <p:nvPr>
            <p:ph idx="1"/>
          </p:nvPr>
        </p:nvSpPr>
        <p:spPr>
          <a:xfrm>
            <a:off x="1245403" y="2133600"/>
            <a:ext cx="10259209" cy="3777622"/>
          </a:xfrm>
        </p:spPr>
        <p:txBody>
          <a:bodyPr/>
          <a:lstStyle/>
          <a:p>
            <a:r>
              <a:rPr lang="en-US" dirty="0"/>
              <a:t>Biochemistry practice book (2004)</a:t>
            </a:r>
            <a:endParaRPr lang="tr-TR" dirty="0"/>
          </a:p>
          <a:p>
            <a:r>
              <a:rPr lang="tr-TR" dirty="0" err="1"/>
              <a:t>Piety</a:t>
            </a:r>
            <a:r>
              <a:rPr lang="tr-TR" dirty="0"/>
              <a:t> NZ, </a:t>
            </a:r>
            <a:r>
              <a:rPr lang="tr-TR" dirty="0" err="1"/>
              <a:t>Reinhart</a:t>
            </a:r>
            <a:r>
              <a:rPr lang="tr-TR" dirty="0"/>
              <a:t> WH, </a:t>
            </a:r>
            <a:r>
              <a:rPr lang="tr-TR" dirty="0" err="1"/>
              <a:t>Stutz</a:t>
            </a:r>
            <a:r>
              <a:rPr lang="tr-TR" dirty="0"/>
              <a:t> J, </a:t>
            </a:r>
            <a:r>
              <a:rPr lang="tr-TR" dirty="0" err="1"/>
              <a:t>Shevkoplyas</a:t>
            </a:r>
            <a:r>
              <a:rPr lang="tr-TR" dirty="0"/>
              <a:t> SS. Optimal </a:t>
            </a:r>
            <a:r>
              <a:rPr lang="tr-TR" dirty="0" err="1"/>
              <a:t>hematocrit</a:t>
            </a:r>
            <a:r>
              <a:rPr lang="tr-TR" dirty="0"/>
              <a:t> in an </a:t>
            </a:r>
            <a:r>
              <a:rPr lang="tr-TR" dirty="0" err="1"/>
              <a:t>artificial</a:t>
            </a:r>
            <a:r>
              <a:rPr lang="tr-TR" dirty="0"/>
              <a:t> </a:t>
            </a:r>
            <a:r>
              <a:rPr lang="tr-TR" dirty="0" err="1"/>
              <a:t>microvascular</a:t>
            </a:r>
            <a:r>
              <a:rPr lang="tr-TR" dirty="0"/>
              <a:t> network. </a:t>
            </a:r>
            <a:r>
              <a:rPr lang="tr-TR" dirty="0" err="1"/>
              <a:t>Transfusion</a:t>
            </a:r>
            <a:r>
              <a:rPr lang="tr-TR" dirty="0"/>
              <a:t>. 2017 Sep;57(9):2257-2266. </a:t>
            </a:r>
            <a:r>
              <a:rPr lang="tr-TR" dirty="0" err="1"/>
              <a:t>doi</a:t>
            </a:r>
            <a:r>
              <a:rPr lang="tr-TR" dirty="0"/>
              <a:t>: 10.1111/trf.14213. </a:t>
            </a:r>
            <a:r>
              <a:rPr lang="tr-TR" dirty="0" err="1"/>
              <a:t>Epub</a:t>
            </a:r>
            <a:r>
              <a:rPr lang="tr-TR" dirty="0"/>
              <a:t> 2017 Jul 5. PMID: 28681482; PMCID: PMC5583001.</a:t>
            </a:r>
          </a:p>
          <a:p>
            <a:r>
              <a:rPr lang="en-US" dirty="0"/>
              <a:t>Stark, H., &amp; Schuster, S. (2012). Comparison of various approaches to calculating the optimal hematocrit in vertebrates. </a:t>
            </a:r>
            <a:r>
              <a:rPr lang="en-US" i="1" dirty="0"/>
              <a:t>Journal of Applied Physiology</a:t>
            </a:r>
            <a:r>
              <a:rPr lang="en-US" dirty="0"/>
              <a:t>, </a:t>
            </a:r>
            <a:r>
              <a:rPr lang="en-US" i="1" dirty="0"/>
              <a:t>113</a:t>
            </a:r>
            <a:r>
              <a:rPr lang="en-US" dirty="0"/>
              <a:t>(3), 355–367. https://doi.org/10.1152/japplphysiol.00369.2012</a:t>
            </a:r>
            <a:r>
              <a:rPr lang="tr-TR"/>
              <a:t>.</a:t>
            </a:r>
          </a:p>
          <a:p>
            <a:pPr marL="0" indent="0">
              <a:buNone/>
            </a:pPr>
            <a:endParaRPr lang="en-US" dirty="0"/>
          </a:p>
        </p:txBody>
      </p:sp>
    </p:spTree>
    <p:extLst>
      <p:ext uri="{BB962C8B-B14F-4D97-AF65-F5344CB8AC3E}">
        <p14:creationId xmlns:p14="http://schemas.microsoft.com/office/powerpoint/2010/main" val="18436275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25CE82A-322C-4212-854D-0839E61CF3DE}"/>
              </a:ext>
            </a:extLst>
          </p:cNvPr>
          <p:cNvSpPr>
            <a:spLocks noGrp="1"/>
          </p:cNvSpPr>
          <p:nvPr>
            <p:ph type="title"/>
          </p:nvPr>
        </p:nvSpPr>
        <p:spPr/>
        <p:txBody>
          <a:bodyPr>
            <a:noAutofit/>
          </a:bodyPr>
          <a:lstStyle/>
          <a:p>
            <a:r>
              <a:rPr lang="en-US" sz="2400" dirty="0">
                <a:latin typeface="+mn-lt"/>
              </a:rPr>
              <a:t>Blood count is carried out to learn the number of shaped elements (erythrocyte, leukocyte, platelet) in 1 mm3 of blood.</a:t>
            </a:r>
            <a:br>
              <a:rPr lang="en-US" sz="2400" dirty="0">
                <a:latin typeface="+mn-lt"/>
              </a:rPr>
            </a:br>
            <a:br>
              <a:rPr lang="en-US" sz="2400" dirty="0">
                <a:latin typeface="+mn-lt"/>
              </a:rPr>
            </a:br>
            <a:r>
              <a:rPr lang="en-US" sz="2400" dirty="0">
                <a:latin typeface="+mn-lt"/>
              </a:rPr>
              <a:t>It is a useful test for the diagnosis of diseases such as anemia, infections, leukemia.</a:t>
            </a:r>
            <a:endParaRPr lang="tr-TR" sz="2400" dirty="0">
              <a:latin typeface="+mn-lt"/>
            </a:endParaRPr>
          </a:p>
        </p:txBody>
      </p:sp>
      <p:sp>
        <p:nvSpPr>
          <p:cNvPr id="6" name="İçerik Yer Tutucusu 5">
            <a:extLst>
              <a:ext uri="{FF2B5EF4-FFF2-40B4-BE49-F238E27FC236}">
                <a16:creationId xmlns:a16="http://schemas.microsoft.com/office/drawing/2014/main" id="{2FBD06CF-2C11-4A30-A393-A98D0F0D1F66}"/>
              </a:ext>
            </a:extLst>
          </p:cNvPr>
          <p:cNvSpPr>
            <a:spLocks noGrp="1"/>
          </p:cNvSpPr>
          <p:nvPr>
            <p:ph idx="1"/>
          </p:nvPr>
        </p:nvSpPr>
        <p:spPr/>
        <p:txBody>
          <a:bodyPr/>
          <a:lstStyle/>
          <a:p>
            <a:endParaRPr lang="tr-TR" dirty="0"/>
          </a:p>
        </p:txBody>
      </p:sp>
    </p:spTree>
    <p:extLst>
      <p:ext uri="{BB962C8B-B14F-4D97-AF65-F5344CB8AC3E}">
        <p14:creationId xmlns:p14="http://schemas.microsoft.com/office/powerpoint/2010/main" val="2326296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961CD58-0C6F-4127-B640-4B8F125F560D}"/>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C18EF838-3A66-408A-B687-213D97D5A2CF}"/>
              </a:ext>
            </a:extLst>
          </p:cNvPr>
          <p:cNvSpPr>
            <a:spLocks noGrp="1"/>
          </p:cNvSpPr>
          <p:nvPr>
            <p:ph idx="1"/>
          </p:nvPr>
        </p:nvSpPr>
        <p:spPr/>
        <p:txBody>
          <a:bodyPr>
            <a:normAutofit/>
          </a:bodyPr>
          <a:lstStyle/>
          <a:p>
            <a:r>
              <a:rPr lang="en-US" sz="2400" dirty="0"/>
              <a:t>Adult males have an average of 5,400,000 / mm3 blood (4,600,000-6,200,000) and adult females have an average of 4,800,000 / mm3 blood (4,200,000-5,400,000) erythrocytes.</a:t>
            </a:r>
            <a:endParaRPr lang="tr-TR" sz="2400" dirty="0"/>
          </a:p>
        </p:txBody>
      </p:sp>
    </p:spTree>
    <p:extLst>
      <p:ext uri="{BB962C8B-B14F-4D97-AF65-F5344CB8AC3E}">
        <p14:creationId xmlns:p14="http://schemas.microsoft.com/office/powerpoint/2010/main" val="6797498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0A7C015-388A-44B1-9EFE-B315AE9801C1}"/>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B5C29EF2-786F-46B4-9177-D09C419E6EE5}"/>
              </a:ext>
            </a:extLst>
          </p:cNvPr>
          <p:cNvSpPr>
            <a:spLocks noGrp="1"/>
          </p:cNvSpPr>
          <p:nvPr>
            <p:ph idx="1"/>
          </p:nvPr>
        </p:nvSpPr>
        <p:spPr/>
        <p:txBody>
          <a:bodyPr>
            <a:normAutofit/>
          </a:bodyPr>
          <a:lstStyle/>
          <a:p>
            <a:r>
              <a:rPr lang="en-US" sz="2400" dirty="0"/>
              <a:t>Normal mean values for leukocytes are 5,000-10,000 / mm3 blood. Blood platelets are 200,000-300,000 / mm3.</a:t>
            </a:r>
            <a:endParaRPr lang="tr-TR" sz="2400" dirty="0"/>
          </a:p>
        </p:txBody>
      </p:sp>
    </p:spTree>
    <p:extLst>
      <p:ext uri="{BB962C8B-B14F-4D97-AF65-F5344CB8AC3E}">
        <p14:creationId xmlns:p14="http://schemas.microsoft.com/office/powerpoint/2010/main" val="24099007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CC89560-6257-4A9F-8C16-AE538CAB70C9}"/>
              </a:ext>
            </a:extLst>
          </p:cNvPr>
          <p:cNvSpPr>
            <a:spLocks noGrp="1"/>
          </p:cNvSpPr>
          <p:nvPr>
            <p:ph type="title"/>
          </p:nvPr>
        </p:nvSpPr>
        <p:spPr/>
        <p:txBody>
          <a:bodyPr/>
          <a:lstStyle/>
          <a:p>
            <a:endParaRPr lang="tr-TR" dirty="0"/>
          </a:p>
        </p:txBody>
      </p:sp>
      <p:sp>
        <p:nvSpPr>
          <p:cNvPr id="3" name="İçerik Yer Tutucusu 2">
            <a:extLst>
              <a:ext uri="{FF2B5EF4-FFF2-40B4-BE49-F238E27FC236}">
                <a16:creationId xmlns:a16="http://schemas.microsoft.com/office/drawing/2014/main" id="{0A6F8AB7-EDB8-479D-A1A4-868B8AFE7D0A}"/>
              </a:ext>
            </a:extLst>
          </p:cNvPr>
          <p:cNvSpPr>
            <a:spLocks noGrp="1"/>
          </p:cNvSpPr>
          <p:nvPr>
            <p:ph idx="1"/>
          </p:nvPr>
        </p:nvSpPr>
        <p:spPr>
          <a:xfrm>
            <a:off x="2019369" y="624110"/>
            <a:ext cx="8915400" cy="4586005"/>
          </a:xfrm>
        </p:spPr>
        <p:txBody>
          <a:bodyPr>
            <a:noAutofit/>
          </a:bodyPr>
          <a:lstStyle/>
          <a:p>
            <a:r>
              <a:rPr lang="en-US" sz="2400" dirty="0"/>
              <a:t>In addition to erythrocyte, leukocyte and platelet counts, hemoglobin and </a:t>
            </a:r>
            <a:r>
              <a:rPr lang="en-US" sz="2400" dirty="0" err="1"/>
              <a:t>hemotocrit</a:t>
            </a:r>
            <a:r>
              <a:rPr lang="en-US" sz="2400" dirty="0"/>
              <a:t> measurements are also very important tests in order to provide information about the presence of any pathological condition in the organism.</a:t>
            </a:r>
          </a:p>
          <a:p>
            <a:endParaRPr lang="en-US" sz="2400" dirty="0"/>
          </a:p>
          <a:p>
            <a:r>
              <a:rPr lang="en-US" sz="2400" dirty="0"/>
              <a:t>Normal mean values for hemoglobin are 16 g / 100 ml of blood in adult males; 14.4 g / 100 ml of blood in adult women.</a:t>
            </a:r>
          </a:p>
          <a:p>
            <a:endParaRPr lang="en-US" sz="2400" dirty="0"/>
          </a:p>
          <a:p>
            <a:r>
              <a:rPr lang="en-US" sz="2400" dirty="0"/>
              <a:t>Hematocrit is the expression of the ratio of the volume of erythrocytes to the entire volume of blood. Normal values are 42-52% (47%) in adult males and 36-46% (42%) in adult females.</a:t>
            </a:r>
            <a:endParaRPr lang="tr-TR" sz="2400" dirty="0"/>
          </a:p>
        </p:txBody>
      </p:sp>
    </p:spTree>
    <p:extLst>
      <p:ext uri="{BB962C8B-B14F-4D97-AF65-F5344CB8AC3E}">
        <p14:creationId xmlns:p14="http://schemas.microsoft.com/office/powerpoint/2010/main" val="17648835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61409AC-6B14-4385-92C3-67814D7DE94B}"/>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D7F6F14C-3480-435F-A8A7-F62A0D68B3CD}"/>
              </a:ext>
            </a:extLst>
          </p:cNvPr>
          <p:cNvSpPr>
            <a:spLocks noGrp="1"/>
          </p:cNvSpPr>
          <p:nvPr>
            <p:ph idx="1"/>
          </p:nvPr>
        </p:nvSpPr>
        <p:spPr/>
        <p:txBody>
          <a:bodyPr>
            <a:noAutofit/>
          </a:bodyPr>
          <a:lstStyle/>
          <a:p>
            <a:r>
              <a:rPr lang="en-US" sz="2400" dirty="0"/>
              <a:t>Hematocrit is </a:t>
            </a:r>
            <a:r>
              <a:rPr lang="tr-TR" sz="2400" dirty="0"/>
              <a:t>%</a:t>
            </a:r>
            <a:r>
              <a:rPr lang="en-US" sz="2400" dirty="0"/>
              <a:t> expression of the ratio of erythrocytes volume to whole blood volume.</a:t>
            </a:r>
          </a:p>
          <a:p>
            <a:endParaRPr lang="en-US" sz="2400" dirty="0"/>
          </a:p>
          <a:p>
            <a:r>
              <a:rPr lang="en-US" sz="2400" dirty="0"/>
              <a:t>Tissue oxygenation should theoretically increase with increasing hematocrit. However, increased hematocrit also increases the visible blood viscosity, which reduces the flow of blood through the microvasculature and thus reduces tissue oxygenation. A hematocrit value where these two contrasting effects balance each other represents the optimal hematocrit that maximizes tissue oxygenation.</a:t>
            </a:r>
            <a:endParaRPr lang="tr-TR" sz="2400" dirty="0"/>
          </a:p>
        </p:txBody>
      </p:sp>
    </p:spTree>
    <p:extLst>
      <p:ext uri="{BB962C8B-B14F-4D97-AF65-F5344CB8AC3E}">
        <p14:creationId xmlns:p14="http://schemas.microsoft.com/office/powerpoint/2010/main" val="36316543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FF8A102-842F-402C-B349-6DB6952A7378}"/>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C28445BB-DAE4-4DC4-AE9F-464B124585B9}"/>
              </a:ext>
            </a:extLst>
          </p:cNvPr>
          <p:cNvSpPr>
            <a:spLocks noGrp="1"/>
          </p:cNvSpPr>
          <p:nvPr>
            <p:ph idx="1"/>
          </p:nvPr>
        </p:nvSpPr>
        <p:spPr/>
        <p:txBody>
          <a:bodyPr/>
          <a:lstStyle/>
          <a:p>
            <a:r>
              <a:rPr lang="tr-TR" dirty="0" err="1"/>
              <a:t>When</a:t>
            </a:r>
            <a:r>
              <a:rPr lang="tr-TR" dirty="0"/>
              <a:t> </a:t>
            </a:r>
            <a:r>
              <a:rPr lang="tr-TR" dirty="0" err="1"/>
              <a:t>erythrocyte</a:t>
            </a:r>
            <a:r>
              <a:rPr lang="tr-TR" dirty="0"/>
              <a:t>, hemoglobin </a:t>
            </a:r>
            <a:r>
              <a:rPr lang="tr-TR" dirty="0" err="1"/>
              <a:t>and</a:t>
            </a:r>
            <a:r>
              <a:rPr lang="tr-TR" dirty="0"/>
              <a:t> </a:t>
            </a:r>
            <a:r>
              <a:rPr lang="tr-TR" dirty="0" err="1"/>
              <a:t>hematocrit</a:t>
            </a:r>
            <a:r>
              <a:rPr lang="tr-TR" dirty="0"/>
              <a:t> </a:t>
            </a:r>
            <a:r>
              <a:rPr lang="tr-TR" dirty="0" err="1"/>
              <a:t>increase</a:t>
            </a:r>
            <a:r>
              <a:rPr lang="tr-TR" dirty="0"/>
              <a:t> (</a:t>
            </a:r>
            <a:r>
              <a:rPr lang="tr-TR" dirty="0" err="1"/>
              <a:t>polycythemia</a:t>
            </a:r>
            <a:r>
              <a:rPr lang="tr-TR" dirty="0"/>
              <a:t>);</a:t>
            </a:r>
          </a:p>
          <a:p>
            <a:pPr lvl="1"/>
            <a:r>
              <a:rPr lang="tr-TR" dirty="0"/>
              <a:t>life in </a:t>
            </a:r>
            <a:r>
              <a:rPr lang="tr-TR" dirty="0" err="1"/>
              <a:t>high</a:t>
            </a:r>
            <a:r>
              <a:rPr lang="tr-TR" dirty="0"/>
              <a:t> </a:t>
            </a:r>
            <a:r>
              <a:rPr lang="tr-TR" dirty="0" err="1"/>
              <a:t>places</a:t>
            </a:r>
            <a:r>
              <a:rPr lang="tr-TR" dirty="0"/>
              <a:t>,</a:t>
            </a:r>
          </a:p>
          <a:p>
            <a:pPr lvl="1"/>
            <a:r>
              <a:rPr lang="tr-TR" dirty="0" err="1"/>
              <a:t>pick-wick</a:t>
            </a:r>
            <a:r>
              <a:rPr lang="tr-TR" dirty="0"/>
              <a:t> </a:t>
            </a:r>
            <a:r>
              <a:rPr lang="tr-TR" dirty="0" err="1"/>
              <a:t>syndrome</a:t>
            </a:r>
            <a:r>
              <a:rPr lang="tr-TR" dirty="0"/>
              <a:t>,</a:t>
            </a:r>
          </a:p>
          <a:p>
            <a:pPr lvl="1"/>
            <a:r>
              <a:rPr lang="tr-TR" dirty="0" err="1"/>
              <a:t>diuretic</a:t>
            </a:r>
            <a:r>
              <a:rPr lang="tr-TR" dirty="0"/>
              <a:t> </a:t>
            </a:r>
            <a:r>
              <a:rPr lang="tr-TR" dirty="0" err="1"/>
              <a:t>therapy</a:t>
            </a:r>
            <a:endParaRPr lang="tr-TR" dirty="0"/>
          </a:p>
          <a:p>
            <a:endParaRPr lang="tr-TR" dirty="0"/>
          </a:p>
          <a:p>
            <a:r>
              <a:rPr lang="tr-TR" dirty="0" err="1"/>
              <a:t>Conditions</a:t>
            </a:r>
            <a:r>
              <a:rPr lang="tr-TR" dirty="0"/>
              <a:t> </a:t>
            </a:r>
            <a:r>
              <a:rPr lang="tr-TR" dirty="0" err="1"/>
              <a:t>where</a:t>
            </a:r>
            <a:r>
              <a:rPr lang="tr-TR" dirty="0"/>
              <a:t> </a:t>
            </a:r>
            <a:r>
              <a:rPr lang="tr-TR" dirty="0" err="1"/>
              <a:t>erythrocyte</a:t>
            </a:r>
            <a:r>
              <a:rPr lang="tr-TR" dirty="0"/>
              <a:t>, hemoglobin </a:t>
            </a:r>
            <a:r>
              <a:rPr lang="tr-TR" dirty="0" err="1"/>
              <a:t>and</a:t>
            </a:r>
            <a:r>
              <a:rPr lang="tr-TR" dirty="0"/>
              <a:t> </a:t>
            </a:r>
            <a:r>
              <a:rPr lang="tr-TR" dirty="0" err="1"/>
              <a:t>hematocrit</a:t>
            </a:r>
            <a:r>
              <a:rPr lang="tr-TR" dirty="0"/>
              <a:t> </a:t>
            </a:r>
            <a:r>
              <a:rPr lang="tr-TR" dirty="0" err="1"/>
              <a:t>decrease</a:t>
            </a:r>
            <a:r>
              <a:rPr lang="tr-TR" dirty="0"/>
              <a:t> (</a:t>
            </a:r>
            <a:r>
              <a:rPr lang="tr-TR" dirty="0" err="1"/>
              <a:t>anemia</a:t>
            </a:r>
            <a:r>
              <a:rPr lang="tr-TR" dirty="0"/>
              <a:t> </a:t>
            </a:r>
            <a:r>
              <a:rPr lang="tr-TR" dirty="0" err="1"/>
              <a:t>and</a:t>
            </a:r>
            <a:r>
              <a:rPr lang="tr-TR" dirty="0"/>
              <a:t> </a:t>
            </a:r>
            <a:r>
              <a:rPr lang="tr-TR" dirty="0" err="1"/>
              <a:t>oligocyemia</a:t>
            </a:r>
            <a:r>
              <a:rPr lang="tr-TR" dirty="0"/>
              <a:t>);</a:t>
            </a:r>
          </a:p>
          <a:p>
            <a:pPr lvl="1"/>
            <a:r>
              <a:rPr lang="tr-TR" dirty="0" err="1"/>
              <a:t>Erythrocyte</a:t>
            </a:r>
            <a:r>
              <a:rPr lang="tr-TR" dirty="0"/>
              <a:t> </a:t>
            </a:r>
            <a:r>
              <a:rPr lang="tr-TR" dirty="0" err="1"/>
              <a:t>production</a:t>
            </a:r>
            <a:r>
              <a:rPr lang="tr-TR" dirty="0"/>
              <a:t> </a:t>
            </a:r>
            <a:r>
              <a:rPr lang="tr-TR" dirty="0" err="1"/>
              <a:t>disorders</a:t>
            </a:r>
            <a:r>
              <a:rPr lang="tr-TR" dirty="0"/>
              <a:t>,</a:t>
            </a:r>
          </a:p>
          <a:p>
            <a:pPr lvl="1"/>
            <a:r>
              <a:rPr lang="tr-TR" dirty="0" err="1"/>
              <a:t>erythrocyte</a:t>
            </a:r>
            <a:r>
              <a:rPr lang="tr-TR" dirty="0"/>
              <a:t> </a:t>
            </a:r>
            <a:r>
              <a:rPr lang="tr-TR" dirty="0" err="1"/>
              <a:t>destruction</a:t>
            </a:r>
            <a:r>
              <a:rPr lang="tr-TR" dirty="0"/>
              <a:t> </a:t>
            </a:r>
            <a:r>
              <a:rPr lang="tr-TR" dirty="0" err="1"/>
              <a:t>increased</a:t>
            </a:r>
            <a:endParaRPr lang="tr-TR" dirty="0"/>
          </a:p>
        </p:txBody>
      </p:sp>
    </p:spTree>
    <p:extLst>
      <p:ext uri="{BB962C8B-B14F-4D97-AF65-F5344CB8AC3E}">
        <p14:creationId xmlns:p14="http://schemas.microsoft.com/office/powerpoint/2010/main" val="40182388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7AB3843-C26D-4BF4-8663-46246226C813}"/>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D5296333-00EE-459C-8D85-622F54E7CEEA}"/>
              </a:ext>
            </a:extLst>
          </p:cNvPr>
          <p:cNvSpPr>
            <a:spLocks noGrp="1"/>
          </p:cNvSpPr>
          <p:nvPr>
            <p:ph idx="1"/>
          </p:nvPr>
        </p:nvSpPr>
        <p:spPr/>
        <p:txBody>
          <a:bodyPr/>
          <a:lstStyle/>
          <a:p>
            <a:r>
              <a:rPr lang="tr-TR" dirty="0" err="1"/>
              <a:t>When</a:t>
            </a:r>
            <a:r>
              <a:rPr lang="tr-TR" dirty="0"/>
              <a:t> </a:t>
            </a:r>
            <a:r>
              <a:rPr lang="tr-TR" dirty="0" err="1"/>
              <a:t>leukocytes</a:t>
            </a:r>
            <a:r>
              <a:rPr lang="tr-TR" dirty="0"/>
              <a:t> </a:t>
            </a:r>
            <a:r>
              <a:rPr lang="tr-TR" dirty="0" err="1"/>
              <a:t>are</a:t>
            </a:r>
            <a:r>
              <a:rPr lang="tr-TR" dirty="0"/>
              <a:t> </a:t>
            </a:r>
            <a:r>
              <a:rPr lang="tr-TR" dirty="0" err="1"/>
              <a:t>increased</a:t>
            </a:r>
            <a:r>
              <a:rPr lang="tr-TR" dirty="0"/>
              <a:t> (</a:t>
            </a:r>
            <a:r>
              <a:rPr lang="tr-TR" dirty="0" err="1"/>
              <a:t>leukocytosis</a:t>
            </a:r>
            <a:r>
              <a:rPr lang="tr-TR" dirty="0"/>
              <a:t>);</a:t>
            </a:r>
          </a:p>
          <a:p>
            <a:pPr lvl="1"/>
            <a:r>
              <a:rPr lang="tr-TR" dirty="0" err="1"/>
              <a:t>acute</a:t>
            </a:r>
            <a:r>
              <a:rPr lang="tr-TR" dirty="0"/>
              <a:t> </a:t>
            </a:r>
            <a:r>
              <a:rPr lang="tr-TR" dirty="0" err="1"/>
              <a:t>and</a:t>
            </a:r>
            <a:r>
              <a:rPr lang="tr-TR" dirty="0"/>
              <a:t> </a:t>
            </a:r>
            <a:r>
              <a:rPr lang="tr-TR" dirty="0" err="1"/>
              <a:t>local</a:t>
            </a:r>
            <a:r>
              <a:rPr lang="tr-TR" dirty="0"/>
              <a:t> </a:t>
            </a:r>
            <a:r>
              <a:rPr lang="tr-TR" dirty="0" err="1"/>
              <a:t>inflammations</a:t>
            </a:r>
            <a:endParaRPr lang="tr-TR" dirty="0"/>
          </a:p>
          <a:p>
            <a:pPr lvl="1"/>
            <a:r>
              <a:rPr lang="tr-TR" dirty="0" err="1"/>
              <a:t>burns</a:t>
            </a:r>
            <a:endParaRPr lang="tr-TR" dirty="0"/>
          </a:p>
          <a:p>
            <a:pPr lvl="1"/>
            <a:r>
              <a:rPr lang="tr-TR" dirty="0" err="1"/>
              <a:t>Tuberculosis</a:t>
            </a:r>
            <a:endParaRPr lang="tr-TR" dirty="0"/>
          </a:p>
          <a:p>
            <a:endParaRPr lang="tr-TR" dirty="0"/>
          </a:p>
          <a:p>
            <a:r>
              <a:rPr lang="tr-TR" dirty="0" err="1"/>
              <a:t>When</a:t>
            </a:r>
            <a:r>
              <a:rPr lang="tr-TR" dirty="0"/>
              <a:t> </a:t>
            </a:r>
            <a:r>
              <a:rPr lang="tr-TR" dirty="0" err="1"/>
              <a:t>leukocytes</a:t>
            </a:r>
            <a:r>
              <a:rPr lang="tr-TR" dirty="0"/>
              <a:t> </a:t>
            </a:r>
            <a:r>
              <a:rPr lang="tr-TR" dirty="0" err="1"/>
              <a:t>are</a:t>
            </a:r>
            <a:r>
              <a:rPr lang="tr-TR" dirty="0"/>
              <a:t> </a:t>
            </a:r>
            <a:r>
              <a:rPr lang="tr-TR" dirty="0" err="1"/>
              <a:t>reduced</a:t>
            </a:r>
            <a:r>
              <a:rPr lang="tr-TR" dirty="0"/>
              <a:t> (</a:t>
            </a:r>
            <a:r>
              <a:rPr lang="tr-TR" dirty="0" err="1"/>
              <a:t>leukopenia</a:t>
            </a:r>
            <a:r>
              <a:rPr lang="tr-TR" dirty="0"/>
              <a:t>);</a:t>
            </a:r>
          </a:p>
          <a:p>
            <a:pPr lvl="1"/>
            <a:r>
              <a:rPr lang="tr-TR" dirty="0" err="1"/>
              <a:t>aplastic</a:t>
            </a:r>
            <a:r>
              <a:rPr lang="tr-TR" dirty="0"/>
              <a:t> </a:t>
            </a:r>
            <a:r>
              <a:rPr lang="tr-TR" dirty="0" err="1"/>
              <a:t>anemia</a:t>
            </a:r>
            <a:r>
              <a:rPr lang="tr-TR" dirty="0"/>
              <a:t>,</a:t>
            </a:r>
          </a:p>
          <a:p>
            <a:pPr lvl="1"/>
            <a:r>
              <a:rPr lang="tr-TR" dirty="0" err="1"/>
              <a:t>myelosikleroz</a:t>
            </a:r>
            <a:r>
              <a:rPr lang="tr-TR" dirty="0"/>
              <a:t>,</a:t>
            </a:r>
          </a:p>
          <a:p>
            <a:pPr lvl="1"/>
            <a:r>
              <a:rPr lang="tr-TR" dirty="0" err="1"/>
              <a:t>anaphylactic</a:t>
            </a:r>
            <a:r>
              <a:rPr lang="tr-TR" dirty="0"/>
              <a:t> </a:t>
            </a:r>
            <a:r>
              <a:rPr lang="tr-TR" dirty="0" err="1"/>
              <a:t>shock</a:t>
            </a:r>
            <a:r>
              <a:rPr lang="tr-TR" dirty="0"/>
              <a:t>,</a:t>
            </a:r>
          </a:p>
        </p:txBody>
      </p:sp>
    </p:spTree>
    <p:extLst>
      <p:ext uri="{BB962C8B-B14F-4D97-AF65-F5344CB8AC3E}">
        <p14:creationId xmlns:p14="http://schemas.microsoft.com/office/powerpoint/2010/main" val="4344610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426308"/>
            <a:ext cx="8911687" cy="1280890"/>
          </a:xfrm>
        </p:spPr>
        <p:txBody>
          <a:bodyPr/>
          <a:lstStyle/>
          <a:p>
            <a:r>
              <a:rPr lang="tr-TR" b="1" dirty="0" err="1"/>
              <a:t>Erythrocyte</a:t>
            </a:r>
            <a:r>
              <a:rPr lang="tr-TR" b="1" dirty="0"/>
              <a:t> </a:t>
            </a:r>
            <a:r>
              <a:rPr lang="tr-TR" b="1" dirty="0" err="1"/>
              <a:t>count</a:t>
            </a:r>
            <a:r>
              <a:rPr lang="tr-TR" b="1" dirty="0"/>
              <a:t> in </a:t>
            </a:r>
            <a:r>
              <a:rPr lang="tr-TR" b="1" dirty="0" err="1"/>
              <a:t>blood</a:t>
            </a:r>
            <a:endParaRPr lang="tr-TR" b="1" dirty="0"/>
          </a:p>
        </p:txBody>
      </p:sp>
      <p:sp>
        <p:nvSpPr>
          <p:cNvPr id="3" name="İçerik Yer Tutucusu 2"/>
          <p:cNvSpPr>
            <a:spLocks noGrp="1"/>
          </p:cNvSpPr>
          <p:nvPr>
            <p:ph idx="1"/>
          </p:nvPr>
        </p:nvSpPr>
        <p:spPr>
          <a:xfrm>
            <a:off x="1176261" y="1471447"/>
            <a:ext cx="10328351" cy="4908331"/>
          </a:xfrm>
        </p:spPr>
        <p:txBody>
          <a:bodyPr>
            <a:normAutofit fontScale="47500" lnSpcReduction="20000"/>
          </a:bodyPr>
          <a:lstStyle/>
          <a:p>
            <a:pPr hangingPunct="0">
              <a:buAutoNum type="arabicPeriod"/>
            </a:pPr>
            <a:endParaRPr lang="tr-TR" dirty="0">
              <a:cs typeface="Times New Roman"/>
            </a:endParaRPr>
          </a:p>
          <a:p>
            <a:pPr hangingPunct="0">
              <a:buAutoNum type="arabicPeriod"/>
            </a:pPr>
            <a:r>
              <a:rPr lang="en-US" sz="2600" dirty="0">
                <a:cs typeface="Times New Roman"/>
              </a:rPr>
              <a:t>The finger to be blood is punctured and the blood is diluted with erythrocyte dilution</a:t>
            </a:r>
            <a:r>
              <a:rPr lang="tr-TR" sz="2600" dirty="0">
                <a:cs typeface="Times New Roman"/>
              </a:rPr>
              <a:t> </a:t>
            </a:r>
            <a:r>
              <a:rPr lang="en-US" sz="2600" dirty="0">
                <a:cs typeface="Times New Roman"/>
              </a:rPr>
              <a:t>solution </a:t>
            </a:r>
            <a:r>
              <a:rPr lang="tr-TR" sz="2600" dirty="0">
                <a:cs typeface="Times New Roman"/>
              </a:rPr>
              <a:t>(</a:t>
            </a:r>
            <a:r>
              <a:rPr lang="en-US" sz="2600" dirty="0">
                <a:cs typeface="Times New Roman"/>
              </a:rPr>
              <a:t>1/100 ratio</a:t>
            </a:r>
            <a:r>
              <a:rPr lang="tr-TR" sz="2600" dirty="0">
                <a:cs typeface="Times New Roman"/>
              </a:rPr>
              <a:t>) </a:t>
            </a:r>
            <a:r>
              <a:rPr lang="tr-TR" sz="2600" dirty="0" err="1">
                <a:cs typeface="Times New Roman"/>
              </a:rPr>
              <a:t>and</a:t>
            </a:r>
            <a:r>
              <a:rPr lang="tr-TR" sz="2600" dirty="0">
                <a:cs typeface="Times New Roman"/>
              </a:rPr>
              <a:t> </a:t>
            </a:r>
            <a:r>
              <a:rPr lang="tr-TR" sz="2600" dirty="0" err="1">
                <a:cs typeface="Times New Roman"/>
              </a:rPr>
              <a:t>blood</a:t>
            </a:r>
            <a:r>
              <a:rPr lang="tr-TR" sz="2600" dirty="0">
                <a:cs typeface="Times New Roman"/>
              </a:rPr>
              <a:t> is </a:t>
            </a:r>
            <a:r>
              <a:rPr lang="en-US" sz="2600" dirty="0">
                <a:cs typeface="Times New Roman"/>
              </a:rPr>
              <a:t>spread</a:t>
            </a:r>
            <a:r>
              <a:rPr lang="tr-TR" sz="2600" dirty="0" err="1">
                <a:cs typeface="Times New Roman"/>
              </a:rPr>
              <a:t>ed</a:t>
            </a:r>
            <a:r>
              <a:rPr lang="tr-TR" sz="2600" dirty="0">
                <a:cs typeface="Times New Roman"/>
              </a:rPr>
              <a:t> on </a:t>
            </a:r>
            <a:r>
              <a:rPr lang="tr-TR" sz="2600" dirty="0" err="1">
                <a:cs typeface="Times New Roman"/>
              </a:rPr>
              <a:t>lamella</a:t>
            </a:r>
            <a:r>
              <a:rPr lang="en-US" sz="2600" dirty="0">
                <a:cs typeface="Times New Roman"/>
              </a:rPr>
              <a:t> </a:t>
            </a:r>
            <a:r>
              <a:rPr lang="tr-TR" sz="2600" dirty="0" err="1">
                <a:cs typeface="Times New Roman"/>
              </a:rPr>
              <a:t>and</a:t>
            </a:r>
            <a:r>
              <a:rPr lang="tr-TR" sz="2600" dirty="0">
                <a:cs typeface="Times New Roman"/>
              </a:rPr>
              <a:t> </a:t>
            </a:r>
            <a:r>
              <a:rPr lang="tr-TR" sz="2600" dirty="0" err="1">
                <a:cs typeface="Times New Roman"/>
              </a:rPr>
              <a:t>covered</a:t>
            </a:r>
            <a:r>
              <a:rPr lang="tr-TR" sz="2600" dirty="0">
                <a:cs typeface="Times New Roman"/>
              </a:rPr>
              <a:t> </a:t>
            </a:r>
            <a:r>
              <a:rPr lang="en-US" sz="2600" dirty="0">
                <a:cs typeface="Times New Roman"/>
              </a:rPr>
              <a:t>with the coverslip.</a:t>
            </a:r>
            <a:endParaRPr lang="tr-TR" sz="2600" dirty="0">
              <a:cs typeface="Times New Roman"/>
            </a:endParaRPr>
          </a:p>
          <a:p>
            <a:pPr hangingPunct="0">
              <a:buAutoNum type="arabicPeriod"/>
            </a:pPr>
            <a:r>
              <a:rPr lang="en-US" sz="2600" dirty="0">
                <a:cs typeface="Times New Roman"/>
              </a:rPr>
              <a:t>At least 16 of the squares </a:t>
            </a:r>
            <a:r>
              <a:rPr lang="tr-TR" sz="2600" dirty="0">
                <a:cs typeface="Times New Roman"/>
              </a:rPr>
              <a:t>(</a:t>
            </a:r>
            <a:r>
              <a:rPr lang="en-US" sz="2600" dirty="0">
                <a:cs typeface="Times New Roman"/>
              </a:rPr>
              <a:t>1/20 mm of the edge</a:t>
            </a:r>
            <a:r>
              <a:rPr lang="tr-TR" sz="2600" dirty="0">
                <a:cs typeface="Times New Roman"/>
              </a:rPr>
              <a:t>)</a:t>
            </a:r>
            <a:r>
              <a:rPr lang="en-US" sz="2600" dirty="0">
                <a:cs typeface="Times New Roman"/>
              </a:rPr>
              <a:t> </a:t>
            </a:r>
            <a:r>
              <a:rPr lang="tr-TR" sz="2600" dirty="0" err="1">
                <a:cs typeface="Times New Roman"/>
              </a:rPr>
              <a:t>where</a:t>
            </a:r>
            <a:r>
              <a:rPr lang="tr-TR" sz="2600" dirty="0">
                <a:cs typeface="Times New Roman"/>
              </a:rPr>
              <a:t> </a:t>
            </a:r>
            <a:r>
              <a:rPr lang="en-US" sz="2600" dirty="0">
                <a:cs typeface="Times New Roman"/>
              </a:rPr>
              <a:t>the erythrocyte count is made are counted</a:t>
            </a:r>
            <a:r>
              <a:rPr lang="tr-TR" sz="2600" dirty="0">
                <a:cs typeface="Times New Roman"/>
              </a:rPr>
              <a:t>, </a:t>
            </a:r>
            <a:r>
              <a:rPr lang="en-US" sz="2600" dirty="0">
                <a:cs typeface="Times New Roman"/>
              </a:rPr>
              <a:t>averaged</a:t>
            </a:r>
            <a:r>
              <a:rPr lang="tr-TR" sz="2600" dirty="0">
                <a:cs typeface="Times New Roman"/>
              </a:rPr>
              <a:t> </a:t>
            </a:r>
            <a:r>
              <a:rPr lang="tr-TR" sz="2600" dirty="0" err="1">
                <a:cs typeface="Times New Roman"/>
              </a:rPr>
              <a:t>and</a:t>
            </a:r>
            <a:r>
              <a:rPr lang="tr-TR" sz="2600" dirty="0">
                <a:cs typeface="Times New Roman"/>
              </a:rPr>
              <a:t> </a:t>
            </a:r>
            <a:r>
              <a:rPr lang="en-US" sz="2600" dirty="0">
                <a:cs typeface="Times New Roman"/>
              </a:rPr>
              <a:t>multiplied by 400</a:t>
            </a:r>
            <a:r>
              <a:rPr lang="tr-TR" sz="2600" dirty="0">
                <a:cs typeface="Times New Roman"/>
              </a:rPr>
              <a:t>.</a:t>
            </a:r>
            <a:r>
              <a:rPr lang="en-US" sz="2600" dirty="0">
                <a:cs typeface="Times New Roman"/>
              </a:rPr>
              <a:t>000. </a:t>
            </a:r>
            <a:endParaRPr lang="tr-TR" sz="2600" dirty="0">
              <a:cs typeface="Times New Roman"/>
            </a:endParaRPr>
          </a:p>
          <a:p>
            <a:pPr marL="0" indent="0" hangingPunct="0">
              <a:buNone/>
            </a:pPr>
            <a:r>
              <a:rPr lang="tr-TR" sz="2600" dirty="0">
                <a:cs typeface="Times New Roman"/>
              </a:rPr>
              <a:t>         </a:t>
            </a:r>
            <a:r>
              <a:rPr lang="en-US" sz="2600" dirty="0">
                <a:cs typeface="Times New Roman"/>
              </a:rPr>
              <a:t>Because;</a:t>
            </a:r>
          </a:p>
          <a:p>
            <a:pPr marL="0" indent="0" hangingPunct="0">
              <a:buNone/>
            </a:pPr>
            <a:r>
              <a:rPr lang="tr-TR" sz="2600" dirty="0">
                <a:cs typeface="Times New Roman"/>
              </a:rPr>
              <a:t>    </a:t>
            </a:r>
            <a:r>
              <a:rPr lang="en-US" sz="2600" dirty="0">
                <a:cs typeface="Times New Roman"/>
              </a:rPr>
              <a:t>    Volume of </a:t>
            </a:r>
            <a:r>
              <a:rPr lang="tr-TR" sz="2600" dirty="0" err="1">
                <a:cs typeface="Times New Roman"/>
              </a:rPr>
              <a:t>square</a:t>
            </a:r>
            <a:r>
              <a:rPr lang="en-US" sz="2600" dirty="0">
                <a:cs typeface="Times New Roman"/>
              </a:rPr>
              <a:t>= 1/20 x 1/20 x 1/10</a:t>
            </a:r>
            <a:endParaRPr lang="tr-TR" sz="2600" dirty="0">
              <a:cs typeface="Times New Roman"/>
            </a:endParaRPr>
          </a:p>
          <a:p>
            <a:pPr marL="0" indent="0" hangingPunct="0">
              <a:buNone/>
            </a:pPr>
            <a:r>
              <a:rPr lang="tr-TR" sz="2600" dirty="0">
                <a:cs typeface="Times New Roman"/>
              </a:rPr>
              <a:t>         </a:t>
            </a:r>
            <a:r>
              <a:rPr lang="en-US" sz="2600" dirty="0">
                <a:cs typeface="Times New Roman"/>
              </a:rPr>
              <a:t>Dilution ratio = 1/100</a:t>
            </a:r>
            <a:endParaRPr lang="tr-TR" sz="2600" dirty="0">
              <a:cs typeface="Times New Roman"/>
            </a:endParaRPr>
          </a:p>
          <a:p>
            <a:pPr marL="0" indent="0" hangingPunct="0">
              <a:buNone/>
            </a:pPr>
            <a:endParaRPr lang="tr-TR" sz="2600" dirty="0">
              <a:cs typeface="Times New Roman"/>
            </a:endParaRPr>
          </a:p>
          <a:p>
            <a:pPr marL="0" indent="0" hangingPunct="0">
              <a:buNone/>
            </a:pPr>
            <a:r>
              <a:rPr lang="tr-TR" sz="2600" dirty="0">
                <a:cs typeface="Times New Roman"/>
              </a:rPr>
              <a:t>	1/20  x  1/20   x   1/10   x   1/100 = 1/400.000 mm3 </a:t>
            </a:r>
            <a:r>
              <a:rPr lang="tr-TR" sz="2600" dirty="0" err="1">
                <a:cs typeface="Times New Roman"/>
              </a:rPr>
              <a:t>blood</a:t>
            </a:r>
            <a:r>
              <a:rPr lang="tr-TR" sz="2600" dirty="0">
                <a:cs typeface="Times New Roman"/>
              </a:rPr>
              <a:t> </a:t>
            </a:r>
          </a:p>
          <a:p>
            <a:pPr marL="0" indent="0" hangingPunct="0">
              <a:buNone/>
            </a:pPr>
            <a:r>
              <a:rPr lang="tr-TR" sz="2600" dirty="0">
                <a:cs typeface="Times New Roman"/>
              </a:rPr>
              <a:t>	1/400.000 mm3 </a:t>
            </a:r>
            <a:r>
              <a:rPr lang="tr-TR" sz="2600" dirty="0" err="1">
                <a:cs typeface="Times New Roman"/>
              </a:rPr>
              <a:t>blood</a:t>
            </a:r>
            <a:r>
              <a:rPr lang="tr-TR" sz="2600" dirty="0">
                <a:cs typeface="Times New Roman"/>
              </a:rPr>
              <a:t>                         A </a:t>
            </a:r>
            <a:r>
              <a:rPr lang="tr-TR" sz="2600" dirty="0" err="1">
                <a:cs typeface="Times New Roman"/>
              </a:rPr>
              <a:t>erytrocyte</a:t>
            </a:r>
            <a:r>
              <a:rPr lang="tr-TR" sz="2600" dirty="0">
                <a:cs typeface="Times New Roman"/>
              </a:rPr>
              <a:t> </a:t>
            </a:r>
          </a:p>
          <a:p>
            <a:pPr marL="0" indent="0" hangingPunct="0">
              <a:buNone/>
            </a:pPr>
            <a:r>
              <a:rPr lang="tr-TR" sz="2600" dirty="0">
                <a:cs typeface="Times New Roman"/>
              </a:rPr>
              <a:t>	1 mm3 </a:t>
            </a:r>
            <a:r>
              <a:rPr lang="tr-TR" sz="2600" dirty="0" err="1">
                <a:cs typeface="Times New Roman"/>
              </a:rPr>
              <a:t>blood</a:t>
            </a:r>
            <a:r>
              <a:rPr lang="tr-TR" sz="2600" dirty="0">
                <a:cs typeface="Times New Roman"/>
              </a:rPr>
              <a:t>                     	         X </a:t>
            </a:r>
            <a:r>
              <a:rPr lang="tr-TR" sz="2600" dirty="0" err="1">
                <a:cs typeface="Times New Roman"/>
              </a:rPr>
              <a:t>erytrocyte</a:t>
            </a:r>
            <a:r>
              <a:rPr lang="tr-TR" sz="2600" dirty="0">
                <a:cs typeface="Times New Roman"/>
              </a:rPr>
              <a:t> </a:t>
            </a:r>
          </a:p>
          <a:p>
            <a:pPr marL="0" indent="0" hangingPunct="0">
              <a:buNone/>
            </a:pPr>
            <a:br>
              <a:rPr lang="tr-TR" sz="2600" dirty="0">
                <a:cs typeface="Times New Roman"/>
              </a:rPr>
            </a:br>
            <a:br>
              <a:rPr lang="tr-TR" sz="2600" dirty="0">
                <a:cs typeface="Times New Roman"/>
              </a:rPr>
            </a:br>
            <a:endParaRPr lang="tr-TR" sz="2600" dirty="0">
              <a:cs typeface="Times New Roman"/>
            </a:endParaRPr>
          </a:p>
          <a:p>
            <a:pPr marL="0" indent="0" hangingPunct="0">
              <a:buNone/>
            </a:pPr>
            <a:r>
              <a:rPr lang="tr-TR" sz="2600" dirty="0">
                <a:cs typeface="Times New Roman"/>
              </a:rPr>
              <a:t>                             </a:t>
            </a:r>
            <a:r>
              <a:rPr lang="pt-BR" sz="2600" dirty="0">
                <a:cs typeface="Times New Roman"/>
              </a:rPr>
              <a:t>A  x  1</a:t>
            </a:r>
            <a:endParaRPr lang="tr-TR" sz="2600" dirty="0">
              <a:cs typeface="Times New Roman"/>
            </a:endParaRPr>
          </a:p>
          <a:p>
            <a:pPr marL="0" indent="0" hangingPunct="0">
              <a:buNone/>
            </a:pPr>
            <a:r>
              <a:rPr lang="pt-BR" sz="2600" dirty="0">
                <a:cs typeface="Times New Roman"/>
              </a:rPr>
              <a:t>                    X=---------------           X= A x 400.000 </a:t>
            </a:r>
            <a:endParaRPr lang="tr-TR" sz="2600" dirty="0">
              <a:cs typeface="Times New Roman"/>
            </a:endParaRPr>
          </a:p>
          <a:p>
            <a:pPr marL="0" indent="0" hangingPunct="0">
              <a:buNone/>
            </a:pPr>
            <a:r>
              <a:rPr lang="pt-BR" sz="2600" dirty="0">
                <a:cs typeface="Times New Roman"/>
              </a:rPr>
              <a:t>                          1/400.000</a:t>
            </a:r>
            <a:endParaRPr lang="tr-TR" sz="2600" dirty="0">
              <a:cs typeface="Times New Roman"/>
            </a:endParaRPr>
          </a:p>
          <a:p>
            <a:pPr marL="0" indent="0" hangingPunct="0">
              <a:buNone/>
            </a:pPr>
            <a:r>
              <a:rPr lang="pt-BR" dirty="0">
                <a:cs typeface="Times New Roman"/>
              </a:rPr>
              <a:t> </a:t>
            </a:r>
            <a:endParaRPr lang="tr-TR" dirty="0">
              <a:cs typeface="Times New Roman"/>
            </a:endParaRPr>
          </a:p>
          <a:p>
            <a:pPr marL="0" indent="0">
              <a:buNone/>
            </a:pPr>
            <a:endParaRPr lang="tr-TR" dirty="0"/>
          </a:p>
        </p:txBody>
      </p:sp>
    </p:spTree>
    <p:extLst>
      <p:ext uri="{BB962C8B-B14F-4D97-AF65-F5344CB8AC3E}">
        <p14:creationId xmlns:p14="http://schemas.microsoft.com/office/powerpoint/2010/main" val="1058758125"/>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408</TotalTime>
  <Words>824</Words>
  <Application>Microsoft Office PowerPoint</Application>
  <PresentationFormat>Geniş ekran</PresentationFormat>
  <Paragraphs>92</Paragraphs>
  <Slides>15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15</vt:i4>
      </vt:variant>
    </vt:vector>
  </HeadingPairs>
  <TitlesOfParts>
    <vt:vector size="19" baseType="lpstr">
      <vt:lpstr>Arial</vt:lpstr>
      <vt:lpstr>Century Gothic</vt:lpstr>
      <vt:lpstr>Wingdings 3</vt:lpstr>
      <vt:lpstr>Duman</vt:lpstr>
      <vt:lpstr>BLOOD TESTS</vt:lpstr>
      <vt:lpstr>Blood count is carried out to learn the number of shaped elements (erythrocyte, leukocyte, platelet) in 1 mm3 of blood.  It is a useful test for the diagnosis of diseases such as anemia, infections, leukemia.</vt:lpstr>
      <vt:lpstr>PowerPoint Sunusu</vt:lpstr>
      <vt:lpstr>PowerPoint Sunusu</vt:lpstr>
      <vt:lpstr>PowerPoint Sunusu</vt:lpstr>
      <vt:lpstr>PowerPoint Sunusu</vt:lpstr>
      <vt:lpstr>PowerPoint Sunusu</vt:lpstr>
      <vt:lpstr>PowerPoint Sunusu</vt:lpstr>
      <vt:lpstr>Erythrocyte count in blood</vt:lpstr>
      <vt:lpstr>Leukocyte count in blood</vt:lpstr>
      <vt:lpstr>Hemoglobin analysis by sahli method</vt:lpstr>
      <vt:lpstr>Experimental Procedure:</vt:lpstr>
      <vt:lpstr>Hematocrit assay </vt:lpstr>
      <vt:lpstr>Experimental Procedure:</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Blood tests</dc:title>
  <dc:creator>ECEM</dc:creator>
  <cp:lastModifiedBy>Nuri Özmen</cp:lastModifiedBy>
  <cp:revision>21</cp:revision>
  <dcterms:created xsi:type="dcterms:W3CDTF">2018-01-04T14:48:16Z</dcterms:created>
  <dcterms:modified xsi:type="dcterms:W3CDTF">2020-05-07T08:55:23Z</dcterms:modified>
</cp:coreProperties>
</file>