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44"/>
  </p:notesMasterIdLst>
  <p:sldIdLst>
    <p:sldId id="256" r:id="rId2"/>
    <p:sldId id="297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00" r:id="rId20"/>
    <p:sldId id="348" r:id="rId21"/>
    <p:sldId id="352" r:id="rId22"/>
    <p:sldId id="349" r:id="rId23"/>
    <p:sldId id="350" r:id="rId24"/>
    <p:sldId id="351" r:id="rId25"/>
    <p:sldId id="360" r:id="rId26"/>
    <p:sldId id="353" r:id="rId27"/>
    <p:sldId id="357" r:id="rId28"/>
    <p:sldId id="354" r:id="rId29"/>
    <p:sldId id="358" r:id="rId30"/>
    <p:sldId id="355" r:id="rId31"/>
    <p:sldId id="356" r:id="rId32"/>
    <p:sldId id="308" r:id="rId33"/>
    <p:sldId id="311" r:id="rId34"/>
    <p:sldId id="320" r:id="rId35"/>
    <p:sldId id="317" r:id="rId36"/>
    <p:sldId id="338" r:id="rId37"/>
    <p:sldId id="287" r:id="rId38"/>
    <p:sldId id="288" r:id="rId39"/>
    <p:sldId id="289" r:id="rId40"/>
    <p:sldId id="292" r:id="rId41"/>
    <p:sldId id="294" r:id="rId42"/>
    <p:sldId id="319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53B6F-D17C-4F7E-B08D-3CB64336D244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002EF-E626-4584-B1C0-847B4862184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D1DA4C-6788-4825-9B17-752EA6ADEC38}" type="slidenum">
              <a:rPr lang="tr-TR" smtClean="0">
                <a:latin typeface="Arial" charset="0"/>
              </a:rPr>
              <a:pPr/>
              <a:t>17</a:t>
            </a:fld>
            <a:endParaRPr lang="tr-TR" smtClean="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F667FB-CAF8-4987-BD51-81EA009BD818}" type="slidenum">
              <a:rPr lang="tr-TR" smtClean="0">
                <a:latin typeface="Arial" charset="0"/>
              </a:rPr>
              <a:pPr/>
              <a:t>18</a:t>
            </a:fld>
            <a:endParaRPr lang="tr-TR" smtClean="0">
              <a:latin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002EF-E626-4584-B1C0-847B48621845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709CA7-3433-4ECD-A677-2552617E7612}" type="slidenum">
              <a:rPr lang="tr-TR" smtClean="0">
                <a:latin typeface="Arial" charset="0"/>
              </a:rPr>
              <a:pPr/>
              <a:t>36</a:t>
            </a:fld>
            <a:endParaRPr lang="tr-TR" smtClean="0">
              <a:latin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2ACD-96FD-4944-9702-5BDF9FB957B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7510E-4FBD-4055-A738-747E36D05E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0990049-77FF-49E6-9A49-A58B723AD8C0}" type="datetimeFigureOut">
              <a:rPr lang="tr-TR" smtClean="0"/>
              <a:pPr/>
              <a:t>05.12.2013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E35E5E-3B2A-4E91-8D57-99BE76FD398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tr/imgres?imgurl=http://www.okulturlari.net/resimler/mezuniyet-balosu/mezuniyet.jpg&amp;imgrefurl=http://www.okulturlari.net/mezuniyet-balosu/mezuniyet-balosu-elite-world-hotel-istanbul.html&amp;usg=__2nTYwnmYk9wm9KNvIxNm_1wWa-Q=&amp;h=537&amp;w=800&amp;sz=323&amp;hl=tr&amp;start=2&amp;zoom=1&amp;itbs=1&amp;tbnid=SV6_J9HXuIueJM:&amp;tbnh=96&amp;tbnw=143&amp;prev=/search?q=mezuniyet&amp;hl=tr&amp;rlz=1W1ADBS_en&amp;biw=1003&amp;bih=527&amp;tbm=isch&amp;ei=hBu0TfTJAYSt8gPhr4iXD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tr/imgres?imgurl=http://www.keskinbicak.net/aile_resimleri.jpg&amp;imgrefurl=http://www.keskinbicak.net/&amp;usg=__w30wq5v9tLqupmvJP28nQibLT_I=&amp;h=300&amp;w=300&amp;sz=17&amp;hl=tr&amp;start=3&amp;zoom=1&amp;itbs=1&amp;tbnid=-5xVq31WiX9bHM:&amp;tbnh=116&amp;tbnw=116&amp;prev=/search?q=aile&amp;hl=tr&amp;rlz=1W1ADBS_en&amp;biw=1003&amp;bih=527&amp;tbm=isch&amp;ei=qxu0TerZBI6o8AP7mciVD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docid=r1ynY6-Ws1QV_M&amp;tbnid=4lINMyeEgr9LWM:&amp;ved=0CAUQjRw&amp;url=http://www.alfapera.com/perapark/trafik-guvenligi-ile-ilgili-sozler.html&amp;ei=N56fUuv1DYKNtAbClIGABw&amp;bvm=bv.57155469,d.Yms&amp;psig=AFQjCNEqSVmQcnzWbjKt-_nSSv_fiPcbug&amp;ust=138627843337224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tr/url?sa=i&amp;rct=j&amp;q=&amp;esrc=s&amp;frm=1&amp;source=images&amp;cd=&amp;cad=rja&amp;docid=LjCwo13QqoBowM&amp;tbnid=zUS7-_B0ra0qZM:&amp;ved=0CAUQjRw&amp;url=http://www.annerehberim.com/dogum-kontrol-yontemleri-4215.html&amp;ei=tp-fUpmpBIfLswbdqoHACA&amp;psig=AFQjCNEvcMvxrFoSzNLDhJjqk7hi4VJvDw&amp;ust=1386279191293767" TargetMode="Externa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alibilgi.net/wp-content/18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dirty="0" smtClean="0"/>
              <a:t>BELİREN YETİŞKİNLİK</a:t>
            </a:r>
            <a:endParaRPr lang="tr-TR" sz="66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354442" y="4869160"/>
            <a:ext cx="5538038" cy="1368152"/>
          </a:xfrm>
        </p:spPr>
        <p:txBody>
          <a:bodyPr>
            <a:normAutofit lnSpcReduction="10000"/>
          </a:bodyPr>
          <a:lstStyle/>
          <a:p>
            <a:pPr algn="r"/>
            <a:endParaRPr lang="tr-TR" dirty="0" smtClean="0"/>
          </a:p>
          <a:p>
            <a:pPr algn="r"/>
            <a:endParaRPr lang="tr-TR" dirty="0" smtClean="0"/>
          </a:p>
          <a:p>
            <a:pPr algn="r"/>
            <a:r>
              <a:rPr lang="tr-TR" sz="3600" b="1" dirty="0" smtClean="0"/>
              <a:t>HÜLYA ATEŞ</a:t>
            </a:r>
            <a:endParaRPr lang="tr-T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88641"/>
            <a:ext cx="7776864" cy="32403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sz="2800" b="1" i="1" dirty="0" smtClean="0"/>
              <a:t>Sosyolojik olarak</a:t>
            </a:r>
            <a:endParaRPr lang="tr-TR" sz="2800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tr-TR" sz="2800" dirty="0" smtClean="0"/>
              <a:t>evlenme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tr-TR" sz="2800" dirty="0" smtClean="0"/>
              <a:t>ana-baba olma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tr-TR" sz="2800" dirty="0" smtClean="0"/>
              <a:t>eğitimi tamamlama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tr-TR" sz="2800" dirty="0" smtClean="0"/>
              <a:t>kalıcı bir yere yerleşme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tr-TR" sz="2800" dirty="0" smtClean="0"/>
              <a:t>kendine ait bir evde yaşama </a:t>
            </a:r>
          </a:p>
          <a:p>
            <a:pPr>
              <a:lnSpc>
                <a:spcPct val="90000"/>
              </a:lnSpc>
              <a:buNone/>
            </a:pPr>
            <a:r>
              <a:rPr lang="tr-TR" sz="2800" dirty="0" smtClean="0"/>
              <a:t>gibi rolleri gerçekleştirmesi beklenir.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tr-TR" sz="2400" dirty="0" smtClean="0"/>
          </a:p>
        </p:txBody>
      </p:sp>
      <p:pic>
        <p:nvPicPr>
          <p:cNvPr id="28675" name="Picture 2" descr="http://t3.gstatic.com/images?q=tbn:ANd9GcQPLJPXAcBLavgaz4CgHSdjV77nfw6z3Xm4n-hdadsNpFgAOaP-pxSj2qD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669674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88640"/>
            <a:ext cx="4968552" cy="64807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b="1" i="1" dirty="0" smtClean="0"/>
              <a:t>Aile Görevleri </a:t>
            </a:r>
          </a:p>
          <a:p>
            <a:pPr>
              <a:buNone/>
            </a:pPr>
            <a:r>
              <a:rPr lang="tr-TR" sz="2800" b="1" i="1" dirty="0" smtClean="0"/>
              <a:t>	</a:t>
            </a:r>
            <a:r>
              <a:rPr lang="tr-TR" sz="2800" dirty="0" smtClean="0"/>
              <a:t>(f</a:t>
            </a:r>
            <a:r>
              <a:rPr lang="en-US" sz="2800" dirty="0" err="1" smtClean="0"/>
              <a:t>amily</a:t>
            </a:r>
            <a:r>
              <a:rPr lang="en-US" sz="2800" dirty="0" smtClean="0"/>
              <a:t> capacity</a:t>
            </a:r>
            <a:r>
              <a:rPr lang="tr-TR" sz="2800" dirty="0" smtClean="0"/>
              <a:t>):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çocuklara bakabilme yetkinliğinde olma,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evine ve evli ise ailesine bakabilme,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evi yönetme,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evin her şeyiyle ilgilenme,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ekonomik bağımsızlık,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kalıcı ve tam zamanlı bir işte çalışma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çocuk bakabilme </a:t>
            </a:r>
          </a:p>
          <a:p>
            <a:pPr>
              <a:buNone/>
            </a:pPr>
            <a:r>
              <a:rPr lang="tr-TR" sz="2800" dirty="0" smtClean="0"/>
              <a:t>gibi belirleyicilerdir.</a:t>
            </a:r>
          </a:p>
          <a:p>
            <a:endParaRPr lang="tr-TR" dirty="0"/>
          </a:p>
        </p:txBody>
      </p:sp>
      <p:pic>
        <p:nvPicPr>
          <p:cNvPr id="4" name="Picture 4" descr="http://t1.gstatic.com/images?q=tbn:ANd9GcTaa2LwNmUgcO4dp6s8aTTHzrmJRrHO8MT0VgImKkNnMgie7XTGlSAOXH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İçerik Yer Tutucusu"/>
          <p:cNvSpPr>
            <a:spLocks noGrp="1"/>
          </p:cNvSpPr>
          <p:nvPr>
            <p:ph idx="1"/>
          </p:nvPr>
        </p:nvSpPr>
        <p:spPr>
          <a:xfrm>
            <a:off x="107504" y="260649"/>
            <a:ext cx="5328592" cy="64807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800" b="1" i="1" dirty="0" smtClean="0"/>
              <a:t>Normlara uyma</a:t>
            </a: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dirty="0" smtClean="0"/>
              <a:t>	(N</a:t>
            </a:r>
            <a:r>
              <a:rPr lang="en-US" sz="2800" dirty="0" err="1" smtClean="0"/>
              <a:t>orm</a:t>
            </a:r>
            <a:r>
              <a:rPr lang="en-US" sz="2800" dirty="0" smtClean="0"/>
              <a:t> compliance</a:t>
            </a:r>
            <a:r>
              <a:rPr lang="tr-TR" sz="2800" dirty="0" smtClean="0"/>
              <a:t>):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yasadışı madde kullanmaktan kaçınma,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alkollü iken araç kullanmama,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doğum kontrolünü uygulamak</a:t>
            </a:r>
          </a:p>
          <a:p>
            <a:pPr>
              <a:buNone/>
            </a:pPr>
            <a:r>
              <a:rPr lang="tr-TR" sz="2800" dirty="0" smtClean="0"/>
              <a:t>gibi sorumluluk içeren ifadeleri içerir.</a:t>
            </a:r>
          </a:p>
          <a:p>
            <a:pPr algn="just"/>
            <a:endParaRPr lang="tr-TR" sz="2400" dirty="0" smtClean="0"/>
          </a:p>
        </p:txBody>
      </p:sp>
      <p:pic>
        <p:nvPicPr>
          <p:cNvPr id="75780" name="Picture 4" descr="https://encrypted-tbn2.gstatic.com/images?q=tbn:ANd9GcTAvRy3hb8QnKHqKuDS86n6J7G7IEd8rp-Jp-G6m8tCCvwQy-9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4896544" cy="2276872"/>
          </a:xfrm>
          <a:prstGeom prst="rect">
            <a:avLst/>
          </a:prstGeom>
          <a:noFill/>
        </p:spPr>
      </p:pic>
      <p:sp>
        <p:nvSpPr>
          <p:cNvPr id="75786" name="AutoShape 10" descr="data:image/jpeg;base64,/9j/4AAQSkZJRgABAQAAAQABAAD/2wCEAAkGBhIQEBAQEBQPEA8PEA4QEBUPEBAPDw8QFRAVFBQUFBYYGyYfGBojGRQUHy8gJCcpLCwsFR4xNTAqNSYrLCkBCQoKDgwOGA8PGiwkHCQpLCwsLyoqKSwsLCwsKSkpKSwsKSwsKSksKSwtLywsKiwsLSwpKSwsLSwsKSwsLCwsKf/AABEIALcBFAMBIgACEQEDEQH/xAAbAAABBQEBAAAAAAAAAAAAAAACAAEDBAUGB//EADsQAAEEAAQDBgMGBQQDAQAAAAEAAgMRBBIhMQVBUQYTImFxkTKBoRRCUrHR8AcjcpLBFTNigrLS4VP/xAAaAQACAwEBAAAAAAAAAAAAAAAAAQIDBAUG/8QAMBEAAgIBAwEGAwgDAAAAAAAAAAECEQMEITESBRNBUWHwcaHBIiMyUoGRsdEUQuH/2gAMAwEAAhEDEQA/ABwMsUQYTeHL9GiQZnOJ2ObdbkOJe3bUdWlc/kdGQ4gSYyfRg3ELT+g5omYUtcYYXXOQHYick0weQ2voFJslR1kPGOtH13VyLibHGrAd0sXX5rh5p5JQ4Mflw8QqXEOoPfXxBnK+pR8NlgijE1Ow7HGg6YZnS2aDs2rjaVhR6C1wOxBRhc1DiXDUa+bSrsPGDsdfVFgbNJwFRi4zEXBhc0SEXlzAurrlu6V6N4OxBRYBUkE9J6RYCSpOkkAkkk6YxJJJJWAkilSSAEkklSLGMUk6YosBrTJyEyAGKZOUydgMUychMiwBKEoyhKAAKEoyEBTAYoCEZQoEAQkiypJgcFDiixhnIufEnJEOYadApXYcjLg4z43/AMzFSDcN+9r1OwV3FwRtqdw1gY7Lr4QK6LNw0Mxw0krBeIxTr3AyMJoewNqt+nvy/tgTVHKTdMwGDsV92V7evVo+pQumNDGTNLnvOTBQcxejTX4jvfIIZcKC+DBAEQQtE05rR9bAnzNk+ieLiTXOmx8n+zhw6LDDqdnOA6k+EJe/fx4RL37+onYV0bg0VLxLEi3uN93hogeg2YNgOZRSumkJw0EpcIRWKxMgaSw7ljCBWeuf3Qha6SKMVX+ocRdudRC2r/tY0+6kfgGyObw6EkYeEB+NeDTn5tRGT+J5su8ke/fovmwI+Dz4eKKSZgfFA0m5pQHjEdZM58btdLO/Jb0fERoQ4OBAILb2O1rnMdj45LxD6GCwpIwzAKZLIzQykc2g+Fg66qrEHR1i5mmTG4h3d4WHMf5Yfs0edaudy2Rd+/f/AAVHfQcXI53/AFKy3tDEHtie5jZXC2szjO4dQ3evNcRLLiI+7wjJBPjpQZJHPaO6w0d6v8gNmg6mkXBRDDJNHGJnPiF4rEmntfJvlkedSa1yjQJWFHoseJa7Yj8ipV57J2xgABY/vWm9YwSB6qHhHbWeZxLHMiiBNd4c0jx5N2r/AJEj05ppio9IpOuIH8UMOx2R5DzdFzBlbfkTo75BdDgu1WGl+F+V3RwNj1IsIEayVJJJjEkkkgYkqSSQA1JJ0yAGpNSJMgAaTJymTAYoUSEoAZCURQlAgShIRlCUwATIihTAZJOkmB572knOWOEHWeVjP+t2dfRbsTw0AVQAAHMUFl/bHRQd5PTnxMzSZACbG9BWsDj2TMbJGQ5jhoefmCORUPQRfsOsHUEUfMKpPwSJ7IY6yxQPa9rG6MJbsHeV6qSv3ss7tHxB0GGleD4i3Iy987vC2vdRfoSQPDpnSyYrGtaZMjXwYZo3IZZcR/U4fRVJRJBhY8OSRi+IPc6d4+JmYZpXX5NIaFscGjEEEMVVkjaDzt1WT7lTYxwcWCheuu5a3SwPWghqtgTOfZE2fEsgFfZcC1j5B90yAfy2HyaLJR4PiLScRxOUExxju8I3mWB1Fw/5SO09Foy8HjMU8TLi+0lxkczVxJqzr1FhUe6bJioMI0Vh8E1kzxyLxpC0+mrkvf8AYEtSwRNaKPEuJP8AE47Q+Gyf6I2bDquc7XcZbExvDsMSImC53X4pSTrmPMuNkrW4jxB0RxeNma5hAOHwzXaObC343jpndWq80llc9xJPjlcS49L/AECErfv9Ak6LQkzU40ImGmgeHO4c/QJzxaSnFxJa7QNIG352qc8tkMHwtAA9AtvslwwSymeT/Yw+uuznjYfvqrVuVFnhvCiynyCpnjN4tRCz58z9FvYHHBjgGZiBf3qsnZ2nT6rKx/EC97jtmOvl0HpSfCOs+akI9g7LcQ72Gju3r0K2lxnYKU24a0WWN60K7K1W1uWJjpLNxPaLDxmnSNLujPEfosp3bqMuc1kbyWmjmIarYYMk+EZcutwYvxTR06S5cdtDdd0P71pcN7RsmcGEFjjteoPlaslpcsVbRVj7T0uSSjGe7+KNZMURCZZqOgDSYoiEyQwSmKIoUACUJRFMmAJTFFSEoAEoSiKEoAFMU5TKSAZJIpJgePs4zOyV2IxUJ7osOHcGNIyG72dutbsYB3MjmhzI3TvMbXbtZ0XQupwIcA4EUQ4WCEmRhoAaA0DYAUFXwLkxe1fEpIYW9ycsr5GMYRR1J6egR8O4w2bDvfM0ZoS4Tsy2A9mthp9LRcf4S+c4ZzKqGdkjgdCW9QfJZ3EMT9hxb5nhxw2LADy1ubJM3mR5hR9/wM3+HcUjxEbZYnZmO6inA8w4ciiefEfZc32RljdNjDhw5uHLoiwEUM1HNQ5DyW5NiGsBe8hjG7udoExE8k+QFxOjQXHyAFlZPZB9xS4l158XK+S9TTAcrB7LRDg9u7XMcCPCQ4OB6kaIMNLGxrmRlobCMpY3aPw2AR6apcDOd7c8R8JbYOchg5+EauPvS4Ro3PPYenNa/azFl0wbyY0e5Nn/AAsPPopRWxB8g9RuXFdXgsX3eHbAABqXE7Xz166rmuGwGSXQXkaXGunVbXeUNd1YuCJK0c1fwGHIfEXNDw4F+QkgGPUNc6tdacfQXzWb3zdtavWt8vNbOExGYuJGV02VumzI9i1v/UAe6kiEmdVwVzm5XRveyNo0ym3EbDfT/wCBaOLxzsSzKZjoTpXd5hyLq0P0VB0HdRMy6d53jwBya0ZG+5zlRQ4slwzNa5lkkkatbvuNtBsVOCd2vAz55RUOmfDCxHCXMDXWyq2LhG72Kr4iIskY4ggPaWmwQLGu+yebH95I17/9oOJY12o00BP1PTVdHg8eJWWbB2onfRbI6ycfxKzhLs/Bnb7qTXzsw8tm1d4XOxs0ZJAAe02TQCzsfimPPgrRxFjTNy2ULwAByJ6dOq6UZ95Dg4U8PcZVvdPw9D008Uh//SLXbxt1UjMQx3wua70IK8wxDdIf6z/4qwdK1onXTSgsD7PXhI7q7fkquC/c9KIQkLisDxqaMinFzfwvOYH9F2eHlzsa8aBzQ70sLDn00sPPB2tD2lj1lqKprwY6YoihKynSBIQlEUxQMFCURQlAAlCURQlMASmTlMmAydJJSA4sSo2zKrmTh6qsVF0TIZ42SNLHtD2ncOFg9FU7xE2ZAEuGwkcQyxNaxpN00c0GLwzJWOjkBLHtLXUaNHoUXeJw+wjkDlpOxz4vFg53sO+V5qx0JGh+YQ8Fhxcc88eIYSMTUhlbRaHNFctNRpS6otCCceA662PzSHZ5Px994matQHuaPRun+CqLitDiGF/mE9XOJ9yqUsNVf71Vi4IPkt8LZVnmVpPboqOFGVgI5qQT72rEityokDfEB1IWtHjqLa0yNDW3rrdk+5WdwzxOvXQOqtwaKuxw26iN6+HQ+vMJlUnbO3fxKxAw/cw0DT6lhe76uUrywQzPFZu6LRpze4D8rWLPYd/1aKI28ACebGHKWficz6A/+wUlEx6vN0xfrsWOJNHgA2a1rfYD9PqnZi3xwEAm5DTa+4wbkeqzjPalkxFkDk0ABWVtRwFlcHKa+AEUlctuQ0VpuLGl2B6KKhWqaFu/MBaMeWceDFJqXKLWIxLSIqcDleSddQCKUgxzOt+izsQ0AZgLvbTcp4WbWK618PpW/stUdT+ZUQ7mLibWBxBe9rWNsuNbWvSIY8rGt/C0Bcj2c4xh4srTF3bnkN7wPEjNdsxNFoT9p+1r2TfZ4CG5AO9eACcxF5R0ob+qy53LPJQSO72esOkxSzdV3tsdeUBC4PBdocQ0g94545iQ5gf0+S7bA41s0YkbsdxzaeYP76LJm008St8HW0faWLVNxjs14MMpijIQlZjpgFMU5TJDBKEoigKYAlMnKZSAZOkkmB58XJu9Uz4FA+JVAOZEBkQOCjJSAn74pDE/JVS9AXoA0W4r5qQTArJzomzkeaBGDxXA5ZR0Lnj/ACFlY/CajTkusxzBI2tA4EFpO2YdfJZPEY7AdRaW6EeR5g9LUkxNGLM0tYzkCDWyqnVaOLiBYCK8JIPz2We1luAurWhcGafJrcAlaJAOunuP2Fuhrc1nQ+ei5Nza+Cx5g0T5WpY+MSMoOOZvR+p+R3STTZGSaVo7iR5dlcDr3cYPMW0U730QxAljyatssDqH4Tma78mrn8F2ibQBttXWU3V8qWtheICS8pacwo5Tr1Fg7K/oOXnbkt0O2Lx1+Euv5X+ihsq6Rmsig57a15Eqri4slW4OceTdvOyinexz8mCSja4HM2gCuR6NFGvms1xdom7487ViTjyY5Y74NCSYmrAIA0y6K1w+eEuDZC5oOlirB5HXksiHFdSnkkzXt7bqM5bbEVjpq0az39xI6M+NtkjK5ubLehrY+io5hZ1APmMv0Kxpy8W4ggDpyAHkoBxNxG5I90o5ZRNX+N1bxOtZM6qI2aMpb+Lqeq6zspjakyX4ZQa/rGoPtYXm3DuIWJCXZMrC5oGz3XsVtcG7RvjkgAjMj84cGg059akNrnurpaqEoOMw0+izxzwnjXD+XietEICs2HtVhXwxzd4AJW5g0gmVpui1zW3RBBHyVrCcRjmBMTw+txqHD1B1XP6JV1Vset76HV0WuryvclKEoihKrousEoSiKAoJAlMnKZSAZOmtJMDlXQqF8C0zGgdCq6Iox5MMqz8Ktx0Cidh0iRgSYdQOjK6B+FVd+CSAwi1IhazuHqN3DygZlOKpYly25OHnoqk3DSgDmnt36G9ELcIzcsLj5u8PsFr4jDhnqhZECARsR9eYWvTYu8bTexztbn7lJpbsy34ZztTQA8qA6BC3h/Ue63Y4BR89um/NE3DiydNTf0C6K00VwcSWunK7ZjDAgV4Rqa2T/wCmtu8tHqLBHotuSMHyoUOgTtaOSn3CKP8AKlyZrMXLCLzZm/8AMZlF9tLzZOY/QeQA2XQMwjHCnAO20O3srUWFY34Wtb6NATWCnZXLWxUaaMjCQaZ5NuTeZ9R08lTxOJdmLtQSumdCD091Rx/Dg5jgC3NXh15olifmQhq4yajVIxY573Gvlor0BBqtfzWNG8HYi+YJohXcG/XRUxhb4NOXHSNHiIyNBAaCTzIFrLLGu+NmU9Qj421ziwEeEaj/AJHmVQiZIz4c9eV0lOEXKkSw4umG73LGIwPgAbvZLiddOXoqeGx0uHk72I05lgE6gWKO63MDxR7Pij1PMtc3RZvF8aJH21jGZQbyirceZ9lTm0icbs36DVTxZKlG152WsPxqV380xNGfV5g1zH8TmXofMVdLV4f2oaHA3lcNspyvB8gVk8Nl8IuiAaPUdP35LSfgY5R4gDemwJGm/X6qyGHLBfdy/Rleo1Omyzb1EKfmvaZ6LwHtZFiKY97GygaZiGd58j97yW6V4tL2aeB/KeQPwuOdvs5S4XjePwmxkyA1TSXs+bH/AOFiy45xdyjX8HV0ufDkj0wydT9efoewlASuB4b/ABSvSdgJ5llxv/tdp9V0+B7V4abRsga4/dk8B+un1VJuNQlMlm9uXmmJTEIpJrSTGZeVLKjCekiBCWITErOVLIosZUMKH7OrwjTiNKh2Z/2ROMGFoiJEIkqCzMPDwquJ4bpot/u0zoUUB5nxfhzwSaNLEc9zDzAK9cn4c124WViuzrDyCsxzcHaKM2GOWPTI87bxIjoUMnGSOTfqurxvZaLXwi/Zczj+ERtJAH1W1atnNfZ0Lsiw+OLyM2xHLZacL1htAZty2R/6pl3r/C14stq2c/Ppn1dKR0UeIQzy1OdTldG13OgVl4VsspDg1sbB8JO5vnW/uthnDQXB7yXPy5dTQodAFri7RzskIYn9p+HxIcbjxHuW3eovUDqs0cW7x2VhA83aD09V0gwDKrKz+1q5jjPCDC4PaKjcaNCgCdtFHJ1LglpZYZvprfwJIOBMsucS8klxJOl30C0WYBg2AAoCtFiYU6LRgJUIJeRdm7x8yLmJ4eHMBbWdpBbruOYU7cC070o43fsqwydvUfLX8lb0pbmCTnVIduEA2J+Sx+0EA8BrcPHmdRv7reZbvhDj5kZQsrisTnEWAA26rz3/ACVGbJBRas3aHT53kUmnXqc9hpS38itfAcQHPYgj0sHVZWIgynMPmnjk2VWPJ5G3UYL5Opw+ILgxrjs0tcQd9srh52F1PZyf+YGOpzZWlrgQC0ncaH5+64PCPNA9dl0nAMS4zQgau7xlfI6n2taJtSg0/I5MYyx54Sj4P6nT8U7G4OcHNE1pPOPwn22XK4/+GT22cNNp+GTb9F6K8qIlcFo90meUH/UcCdpA0fgJcz2Oi0+H/wAS3CmzsBPOv5bvY6FehO6cvosjiPZrDT3njbZ5tGUqNE7K0HbbCuF5nN8i0k/RJY0/8M4i4lkj2t6dPYpKQbHUhGEDVIEEBwE9JBEFEBAIg1MCiCQxwEQCEFEgBUnAThOkABYopIlYIQlAGVisFmWBjOzTXEldbIs3HYsMBJToRx+K7LRgEuJr2WRDwaIyeBtgbXrfn6LS4vxQyksB8N+Lz8lHhjWnIgg+YO4XT0mC/tSOB2lq3H7uH6k0Ldx8gep6hXTFbQdix7CL6bH6KsYAWtA3FFp/BR+tq5GuokeYyS8UT4aEuPQcvSufmsvtcMzPs0VOcXNL3X4Wga6nraLivaARVFGbllIbp9wc3eqpiT9/L80pO7Rbgxyg45WvgZ+E7NgavkceoYcjf1WnBw2EaAWdN3OJ/NT4d2obycQCmifZe+gLJ0HIA0AoKKjwW5M+Wd2yQ4ONv3G7XtZpTxwhuwA9E1hwBIB+6eRrdPhBQo3eu+9Xp9FZSezMveTStN38TZ4dKH+AgB2tEaB3l6qPHcIDkuFR5powORzH0AXQS4dcnVxUJfZPVdk5p58N5PB0edcR4G4XQtc/Lw9zDoDXML1mXBXyUB4M07geyyLI4vY6s8MZqmeaYJr78IdryAJv5Lv+yPCnxnvpRldlysB+IXuT00Wlh+GRs1DQD6K0CrpaiTjRlhoIRmpt8Fwzpd4qRcm7xZrOikXS5CSqgnRidBIntJQ96nTAhBRtcoQ5GCkQJgU4cogUQckMlBRAqJpRWkBICiBUQKIFAyW09qO04KQEloHlOCgkSApYuaguM4/xAnRdliobXN8T4CXnRFhRxzJadrsf8LShkHVWH9kJXbK/gexEp+JzWjyBK6Wn1UYx6ZHC1vZ88k3KHiUW4kDzUGM4i4NOUEny/wAldjhux8TPiuQ+eg9kWL4Iwig0AeQpWz1v5SjD2PveRnkpz94JXbtda24cUCOi38V2TvZZzux8g+E18rCoxanpbs26nQd4l0+AEc3NStmTxdk5+rfYrRw3YuU/E8D0BK1LVwOVLsvNfHzRRbL5q5goJJTUbS49dgPUrewHY2JtGQuefPQey6CGBrBlYAAOQFKE9av9UW4+xm394/2KHCeEdyCSc0jhqeQHQK+4IiUBK585ubtnoMOGOKKhBUiMtQkKQoCqy+iMhCQpCEJQBEQgKlcgcEARFDaNwQEIGNmSTUmTAkaUYcoWuRAoIkwKcFRByIOSAmBRZlCHIsyQiUFFaiBRAoGSAorUQKK0hkgKRKAFK0AItTdyEVpWgY7IgFMCocye00KiQoHMSzJZkBQBhCQw4R2laAoZsIUjQgzJZkBRJabMo8yWZAUHmQ2htNaBhEoCkSmQAihKclCSgBnICiQFMQBQkIygKYAFJOUkwK7HKQOTpJCCBRApJIAcFGCkkkA4ciBSSQAQKK0kkDHBTgpkkgCtOkkgBJWkkgY9pWkkgBWlaSSYxJWkkkIZK0kkANaSZJMBWmJSSQA1oSUkkxAlCSkkgASUBKSSABJSSSTA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5790" name="Picture 14" descr="http://www.alfapera.com/images/uploads/alkollu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601315" cy="3291483"/>
          </a:xfrm>
          <a:prstGeom prst="rect">
            <a:avLst/>
          </a:prstGeom>
          <a:noFill/>
        </p:spPr>
      </p:pic>
      <p:sp>
        <p:nvSpPr>
          <p:cNvPr id="75792" name="AutoShape 16" descr="data:image/jpeg;base64,/9j/4AAQSkZJRgABAQAAAQABAAD/2wCEAAkGBxQTEhQUExQVFBUXFRUYGBgVFxYYGRgYGhgcFxcYHBcYHCggGBslGxYYITEiJSkrLi4uGR81ODMsNygtLisBCgoKDg0OGxAQGywkHCQsLCwsNywsLCwvLCwsLCwsLCwsLy8sLCwsLCwsLCwsLCwsLCwsLCwsLCwsLCwsLCwsN//AABEIAMkA+wMBIgACEQEDEQH/xAAcAAABBQEBAQAAAAAAAAAAAAAAAQMEBQYHAgj/xABNEAACAQIEAgYGBgYHBgUFAAABAgMAEQQSITEFQQYTIlFhcSMyQoGRoQcUUmKxwTNygpLR8CRjc7KzwvEVNFOitOGDo6TD0iVDVGSU/8QAGgEBAAMBAQEAAAAAAAAAAAAAAAECAwQFBv/EACoRAAICAgEDBAIBBQEAAAAAAAABAhEDITEEEkEiMlFhE4EFI0KRofAU/9oADAMBAAIRAxEAPwDuFJavVJQCEUlqyk3T7DhmUJMwVmUsFW11Nja7AkXFN4np5hiP/ur/AOEx+a3qs20iYq3RqnmArwMSPCsE/H1luY3uO4hlI8wwBr1BxM39avOl1ck+D1IfxzlG0zoCODTlqz3C8aWrQRm4rrw5vyI4MuJ43TFtRalpa6DES1FqWigEtSWr1RQHm1FLUHjWPEEEkpFwilufzsCbczYUBNpaz3QzpA2MikdkC5JWjzLfI4ABzC+o9axHeDVseIpspMh7owW+JGg95FAS6KiGaU+rEB4u4HyQN+NHVzHeSMeUZPzL6/CgJdqKjiGT/ifBBSGGT/i/8i0BJoqGYZuUqftRE/g4ryXxA9iJ/EOyH90q340BOoqE3ECv6SORR3gdYP8AkuR7wKew2MSS+R1a29iCQe4jce+gHrUWpaKgCWpQKSlqQFFLRQBSGlpKA4diUtJKO6WYfCRhUczqdAwPgD+NLx9/95/t8QD5da1/lUfpACmJgAZyCXWzMWsMjWAvtqKuiGq2MYucxujLbW6m+1iL8vKrrAzPZS4ysdSO7u+VVLw55YR/WXHmFYj+fCr/ABRzSEja9eT19KaS8n0P8K5ODt+k0vAZTcVusOdBWH4JAdK3MIsBUdDyzi/kq79DlLRRXqHmBRRRQBRRRQBXllBFjqDoQedeqKApeCcOTqI7i4yiy2sijuCDs+8i/jWF6d/ScsSvhsJdcSrtG5ZdIQvtL7Lk6W7tyOVbPhGGS0JIGqS+F+2LX8hXM+L9C1xrtikk6mRwMoI6xXC9lZWIN7soBGtrZb1V8F4K2Z7gf0m4rDBVuZQJHkkMjlmlJ0VAzhuqQADRRc67XrsvQrplBjo1Akj+sZA0kSluxrY2zAZhtqO+uVYj6NYkjLPiZWbmVSNF9ykE/Os5wjjEnCsWWgfOqgdaCAOsQDMU12IBuCLa2qqls0lC/B9QXoql9IYmcTyA52A7MWwkKruncB8aciEvWugmJCpG3aRDqxccgPsD41oYFtResJxDpDiZJFw0DorGLrZZurJ6lGYrEFQtZnfK9r6ALex2qj490ZE0TD6xixJcHrDPISTsbpmCWPcFFQ5JF443JWjq9R8Tgo5PXRWPIkajyYaj3V85fWMdgJMseKlVtWXts8cgBsfRyEi99CPGuq9BvpE+txMskR6+No1kEZUA9YwRHUOwIBYgEa2qqkmTLG4q/BsBgXT9HK1uSyDrAP2iQ/xY0n150HpoioHtR3kX4AZx+7Yd9eDxizZWhmVsuawVX0va/o2bnQvHYSpYsyqCwLPHIoBUlSLsoGhBFSZmW6ZYDFYp4/qkydXKoRHEjhonXO7SDKbMCMum/YtsxtvI1IAubmw1qihlgfFRmJ0ZskrPkbuyKCyg2v2vWIvV/U2AoooqQFIaWkNAcM6Vp28Wtt5Z9PNiapuPShpMM15Dtq+bmpGl/wAqvemA/pWKX+uf/mAP51WdKEzLhH7wl/gv/erR02Xa9K/YxJieraN7Xsx2Nt1YHW3jWy4Ngi6JIVK5gDZtSL+7u199YXH4d5QkcervIiKO8s2T8679hODqtr6kAe/SuLrMH5JJxOzo+slgg4kLg2AOhOwrQAUiralrTBhWONHLlyvJK2LRRRW5kFFFFAFFFFAFVnGMfJF1ZSNXDOEYtJkyZtFPqte7WHvFWdV3FCWKRjvzsfuoQQPe2UeV6AyvGY5Uw1jJY36uMITGCZGNwXBubLc30HZ2rJ9GzJCpGgjW65SztqSCgBcsRZbXF7dpa2fSZryYWM6q0jk+YifL+NUEmDRZsi9cM2tgM0YY3Ytr2hfQXHZFu+okdGLtUbq2VPH4pZ7XByqVNldlK3IF9GXMQPE+XOsJxbhpGMUPe0jKzWBcBVt1uwuR2d/vV1fiiBELW/nasfi3Z3KjMVFs2UEs19cgttyBt31nFW6L5ckYr7Zt+B8JBW4kkjvYnq2IGh07Ox5bg07xjiGITERKspuzxIZEChiLuq5oyrKe1Il7W2JGWpPR4zkKZFWJbaKdZG1I1scqCwvzJvyprhqdbjGk3EBBtyLsCFF/AXb4Vs0csZ3yZDC/WEllcEjOLCQsCr5M0UI6kHTRFHK5Ym9aDFY5jmAAFjaoYSKPBRPIXBCRkMi3dZMoIIGwII56VJwDRSxB42zKb2JBU6GxuDsb1jI7tVoxPH4maGV51dAMzBixbtAAArfQDUiw8az3RXHyQ4tHGhZLWUkXIGcbcwwBrTdNMZGsTLITZjbKp1bnYX221NYvBNkmjfYBtu4bfz5VRPaZEe2cZKPB3rhjysOteZ4yU1IYEBb3FzICul+6pmWUYdouy4L5ixOQ6y9Y9wARrcjS1r1j+FPLOsak2jUg2HtEG4ufDurTcUQrg5cxPqG4uQSOYvyuDXZ2o87ufBYcJ44J50YqEHVzZbPmzKXiCt6otfK1vAX51pwa51gV9OfCJfd22/IVvOHy5kFRKFCMrJVFFFULhSGlpDQHFenS2x+J/XQ/GJDVJ0kkvhsI3Ps+ZsVH5VfdPR/T8R5xf4KfwrM8dQrhsMcxK5r6gadvW1hU1s1TXal9j8GM6mSKbLm6qaJ8t7Xs4uL8q7f0V4w2Lw0c7RGHPmshbNoGKhs1hcEC4051wXianqZAou1uyOZbMLADvvXfei/Dzh8Jh4W9aOGNW/WCi/zvUyMuS1oooqoCiiigCiiigCiiigCqTDzXlxMjWAVhEp3uqIGby7buP2auqpcGgyMDs0kzHu1la3ytUoGM6U4hZCGhkYEHMEtorqcwdTuATuuoPhrUjiMxAEigDMo3GoB1Ava9tal8fwUcr9TCoBH6V1HqA7Le1s5B2voDc8rscUQLGRayhRYDkBoPyrLIzqwoymP4izBmYkheXjyqR0YfWy2zMdTyuTrf31TY17o4G4sdNyFIY28wPnV30d4PMRmSdkV7HKAh2O/aUnW1T0/tvyc2ZerZsMbiEgw8js12VfC1zYWt/O9SeGYY4bCoXC6AyTFmtYnU+yQbaDW21Z/iWCBmw+HIJDPGD42GZif2UNXnT3DPPgcRBHfrJEKg7Aa37THQA2t761srFUYPot0vXEHFiNCEjbrI7nXq3Y5rjlZ7tbubwp3G8Vdva8rcvCoX0WcAaKGWeVSplsiKdDkQnM2n2m25WHjWgxfDEBJAvXNks7Yv0tHI+k+K63F5SdIxb32u35CmlS/xHwIr30owhjlEoNgzSKfB1ckfFSpHlTeHl8d/+/8AGs5rSo36KlHtNHwLpJMmSAzNGhsqsmVTfYBnAzX7rEV0rB4Bhh5QXZ7xs2Z2ZjfLpq1++uFY1jsNyy287gfjXcMBxBvqM6C5YLkU+MnYQfvMD5V04JOtnH1kEp3EcwF+ulP3YgP+Zj/erZcCkuprHcN9aY90oX4RR/xNaPo/IQ9uRvauua0cEXUjSUUUVzHQFIaWigOQ/SRhSmNkcghJFjYMdFJC5CM21xlHxrHccgVcHG2UBg73OmvpTX0ZJGCCCAQdwQCD7q4j004eimWIKFjGJkXKugAcrJpbb1zV0xbKdp8q9Z9mz/ukNX0OtYLFfRfAylRNMqlcpByNptYHKDt51vlGlRJ2QlQtFFFVJCiiigCiiigCq7HcVSNsgDSSkXEaC7W7zchUHixApifEPOxSFskakh5hYkkGzRx30uLEFzsdBc3yw+IYj6uMsMai+pYk6k+0x3dtN2NzR6BNiOJe5Zo4FI0VB1jjxLmy38ApA7zUH/Z+GQZXmkJuT2p5ASSSfVQqNz3V7wfERKQue7WvlvYm25A99WEOCTNnKjNaxNTGuSspO9FZB0cwR1WCPQk3GYHMdSc173J3POmMd0QRg3Vyyx35FzKoPfllJI/ZIrTFBQG0vpRpMspNbs5LjuhGNViyGKWx9lijHxytoD+1XrgnDcfAbjDWUXsDJBoLnQjPoLjSt/j+LEOFjVJBY7Nc+N+6pEDEi7KE8jf52FRHH28Ezz/k1JWYmR8WcXh55sNKEiD5ihje11ZRdI3LMBnOwNTOMdIoppOqeUQwghW60PC2IYi4jUSBSEHtHdthYXvq2YEiwvrv3V6mWw20+Xw/nnVqHer4KDQjs2I5ZSCLcttB5VXcVuE03q1xPAcNNfNEEOnahLQtobjtRFSd7a1W8S6NvlIhnbwWc9ZqNh1lww57k1i8bOqGaL0znHGo0OYPrE62k7wAezIPFefv7qzk/R6eLQZXW2jAjXuuD5CtfxWCSFsuJiMZa4B9ZHuNg+2x2pzgWE65BHc5lLLe+vZOnnpaqY/U+1l8t413xMxwDgDtKJJVsFIKg21P2reFdGwUuUxwn70zb6W0QX21uTbwp+ZxDAqSIMwNrKNXYNYC/cdD4A+FRoYyZ15nqpWa22rRDS/IbCuzDjSODNkcix4U49N4zyfJUX8vlWh4NJ20HmayvB37Mh78RiPlKy/gtX3BntPH52+VbP2nOvcbSlpKWuQ6QooooArin0jAhscRuspYefUxEV2uuSfSPB28b97Ifd1KL/lqUQzrEZuB5CvdQuDyZoIW74oz8UBqbUEhRRRQBRSUzicSEGtyTso1ZvACgHr1Wyz9cSiEhAbO458iiHv5FhtsNdvRw7yayHIv/DW2vg7cx4DTxNTQoUWGgA2oDxHEFUKoAUCwA0AHIWqJxHAiRSvfTsmIINLBITvVqIvyVPDODrBdiAXswL6jQkkCxY6+W/dRNx1A/VxgyyWByqNhe12OgHPfuqRxTDNPZCwVPat6zA8gT6vPW3lSYPhsUC+jVVF7m1yWPeSTdj4mij8DuvkmZmIHI8x+VeOIswjbIuZrdkXsL+PcKdglvqBbxNeeIYkJGXsCACd9zyFCrV6M/wAG4e8OZ5SpJ1JsBarnD4tHHZe/w86p8EsuLjDy+jU7LbRu49+W1t9z4VPkywpbRQPC3h41NlUqRJlky+NEL33Nzz7h4WrMYzjwcWW4+9e2l7Xq24cxiwxeVrm2ax5X2FzWaypukaKDq2WiMpuNBra9+dRwqEkXt8aoejMDzStipAQpXLCCDqCdZLeNtPC3fWshjy3IGpq6ZNUVOLwCSoY5FEiHmd1PeDWB4lww8OlDIHePPdTYkqxsMjEnZuTe48q6fiTbW1qhz8OEqlXUOrAgg6gg7g1NK7DyOq8HPeNcUMrQvlMBEgQiRWHrXW2ut7sNfChGdZbuuXsZQQbgktewNvAbge+pc8f1eR4XbsrqhfUsh2HeWU6czsedMri77rlX73rHxy+yPPXyq8ZdpWXqGuAt6In7Us7/AL8zt+BFajgbenj86yPBGIw8Om6KflWu6NNedPf+FdE1ULMP7jbiloorhOkKKKKAQ1zj6Q47yy6bwx/i4rpFYHpyPTt4wIdvvOKtHkrLg1XRdr4PCn/9eH/DWqHp90hmwuQRnIWUlX6vrAzhlAjIJFtCTYdo6WtVp0FYnh+Evv1EY+At+VTOPX6q6kBhLBYkXAPXJra4v8aqWHeD4h5IInkXI7RozrqMrFQWFjqLG9TL1XjAy7nEyeSpCB7s0ZPzNeMVCwAAmlLHb9ELd5JEegFAScbiivZUZnOwJsB95jyX591NYKHL2mOaQjtNt7lHsr3D8Tc1FThLAG2InBJuT6E3Pvj0HgKbxGFxKg5J1b9eJDfw7BW3nQWWxxK99Vf+11eQohJsoJ7gDz193zrN4440t1apEzG+uZ0C6esQQbi/K9zVlwuLqFymKXXV5LK5dtLs3VknloMtgAAKtRUvoXv4U4GtpUGHFxsbhwSBa19uZuu499eeJ9aRaEgHK2p77HKNu8k+6p4IsY4pxGOEgMbsdFUXJvy0H4CnIcxAaTffL9nz8aj8D4EkF5GYyzv60r77WyqPYUeG/OrCf1HOvqnb8qInjkhmZ3P3RyG1e8dAJFVJNUvcjvsNB4DXXv2qPwLEAYdRbW7XuddzY1M6pm8aMaZMRdL8qh44kplTKW+8Ljfu509PLlS21Z/iPEiosrZAdMwAYljsqjcmoktE/ZIwXBY43Fz1kh1PcP2RoBvUzjHBDiMsbNlhGrgbub7eCgA/vVF4LCyqM9wx1Zbkm5OpduZ8NhV9h5w4uDcDS/jzrOONJaJcnZ4iCxrlUAKBpbSqx+NlZOrspJay2JIIA1v3G/Kk4tiSAQNKpI8VfERxixORnY8wPVXyuW+RrWhFpc+TT4vGBdzfwqkn46wlGX1dNPL/AFp3i01lvy0Hvv8AwrNyyHNVqRm5Ml9Jpw5D21DfiP8ASs2L9ok3OtWPGJ+ygPtOo/OqnHzhI3Ym1lPxtVJPdItj2tk3hiZYoR3RRf3Aa1PRE3xI8EY/l+dZiFMqqO5VHwAFajoILzyHujHzau7Iv6f6MF7zc0tJS1550gaYfEqGCE9o7Cx1577cqeNVkzgTqOruSPX7WgsTb1cp/e50QLOsP02/3hfGD8HI/wA9bisX09UCWE98U49weI/nVo8lZcE/6OJ8/D4D9nrU/cldP8tWnSFb4d/2fD2xz5GqP6LD/wDTo/7XFf8AUy1oONf7vL/ZsfgL1V8lkV+InkiklAlYgJGUDqrXZ2cZRlysfVG576h4DiM6xdbLGsgZtTG5DA58gXI4sFB7mqTh2EuNkbdUiiCdxYPKrtty1Ue/wqO65cEw3yzt8sXUkMn/AO2YwfSFotbekBVb8hn9Un31OikBF1II3FtfmKgcWhC9WO+aPX9q1VGJwS/WowBlvFMxyFoySJIQpJQi/rH40oGnRRfbff8A1prHHsnlYHbWqPhbTl8SomOWObq1WRRILGKOTVrq97vzY17j4zKc2aHOFd0JiYXup3MbkWB8GO4qyHaUsfCJMRLdmK5bXL6trtl3tVxi1kwsZdZTIAQMkwzXJ5B75lvpuWHhTmG47DmIuEe+W0gKG9gQO0BffSpMgDoc3n77VDLqvjRU8G6VLKjNLG8OQ2LWLJY7Eut8o8WsPGr8PdbpZgw0sQQR3gjeo8eHKpaMhAdWYAE7AaDbN4n4GoycKC3aBmifmT2lkOpvIh5k3N1ymiboiSi3o8cT4TnyEytGF1tGO0SdPWJ0FqssFEEUDXcm+tVQ4q+YRzJ1chvlA1SUgX9G3f8AdazDxGtVnRbpDicTiHRlHVIly6xSR5JLKTE3WMcx1OwHq3tZhUL5Io0XEyctgLt7vfUDCYCxztYvsLaBAeQ53PM76d1WOa5JNLI4AB003qxDdIrePytHAcpCluzckXtzyjvvTfDsWYYFTS/Ox537++qPjWJLyFiQ1trC23LvtUePGkmxqyRi5bL7ET5tb/CszwlXGIxEr3uzKi6+wouPdd2qyaU011gLZdL/AMmp7SU62R+L46+Qa6Nm79uVQ+HMWMrHYyWHkFW/zJp/HxDS9M4LsJY7ksfiSaduyXJUReks5UR5RmIkU22vo3PltVJLjvRSh1bO0bqHtmTVSLKBqg91zzNTekOKUtEgIvmJ8QAjcvfVTjfUOu9h8SBXZgxRcHN8mdv2mpw2Njf1GDeR1HmNxWv+j315/wBWP8Wrl6YcuygKWcmyhQSxPcLa3rp3RPh7YIZZsQOtkCsYWAYqtwqgOLEkFtSbj3AmnVVCFN7ZOONys3IpaawswdFcbMoYeRFx+NO15p0CGokqydYpBXq/aHtXseeoI200PjyqWaq58IDiEcsgIGgt2zo3MnbXkBsdTREMtTWJ+kM9uD+zxH4w1tqxf0gp2sOfCdfj1bf5KmPJEuBfope+CI+zPOPi2f8AzVo+MuMnV+1KerX3g5j7lDH3Vm/ouW2HnHdipP8ADjNaRDnmLbiNco/WazNY+ChR7zR8krgZwsQTEOBsIIgB5NJ86q5j/Qpbc8TJ/wBYb1bFgMS3jAnyd/41Ryv/AEGa3s4ie+v2cSxv8r1IotukMwVYySB6eDfvMqgW8dbUyFvjk00GGl8r9bF/Cqvi8v1gJPqESaAxqed50XrDz1B08NedXUSWxYHP6u/+Iv8AAUBH6PoOux43/pSn/wBNB/CofApgz4xDuuJY7W0McdtOWx3qdwLTEY4czNE3uMMY/wAtVnDIgmJxTXvmksLa7xq34C/Kha6Q5wlApxzOLhXFwQCCqwI+23tGqKDCsfrjxs8axPYBTYAdXG5GQ3X2u6r+E5hjF5PIVPl1EQJ+dROjqB4sZ9+d/h1EQ+VCYvY3w/F4hIkbsSBrtbWNrW01uVJ/dHlVjgek8TRI7h4cwuGkUhDfa0vqXPcSKawUYGChPMYddfHIKd6MMBw/Dj+oQ+eZb61DREqFx6rMttJF08QddLEd29xqKhdFex9aUsW9OO05ux9DGO0eZG19zzudTU8N4SrNiDGZIvS2BhcpYdXGTp6rak7qaseAxm2IJcufrLXYgAmyqDcKLX0toOVSvseC1hlJvzqv4xM6jLanTdiWW1r6MNjY2rzxJw672NWMpmUxk1rcySBTAlCksTYKCSf58qtZ4gFsNht4eNU/EMDnRo7+tlDHwvqPheptmdJoncFxBkhR29ZsxI7rkkD3Age6m4pvTknYDWncKMgsBYVExBsT3mrVovJxTY/xDGi+nKs3juKs11jNl1Bfx7l/+Xwo4viLnq13Iu5HIHYacz+F6rdNhsNvLu8qs1Sv/Bt0+GM+eD3h41UnKPfuSe8sdTU3CcOedxHGpdmIso8CDcnko0uabwGEeR1SNSzsbKo5m/yA5nlXW+D9EeowzIrgTyACSQD2bjMi8wuW4Gxub+XX/wChY8Ster4KZYL8np4KrCYFMCvVwKZ8bIrjOACItNSAT6qtluN2uAa0/B+ApEHZrySOVLO+p7PqgE7AG5FSeF8GihF1Vc5Fi+UAm9iRpstwNPAVYivNlJydslKuDzDGFUKNgABXuiiqkiGqyZ4xOoKnOR62aw2J9XNqNN7G1xVmahyPJ1gAW6W1bS40Om9zrbl8b6FyQybWV6fJ2IG7piP3o3H8K1VZrp2PQR/26fgwqVyHwVH0byFUxoALWnDBRYE3iUW109mr8LiRET6KI2d2BDSm5u1tCgFjpz0FUf0antYwf1kZ+Kn+FbTELdWHep/CplyI8HM8ZxHHxzJJKygNA1mMV4iC0bWzIwsd7XsRY6HeojcZZsJikZQyucSS0bi12dmIKsLW15NeumcFN8NBfnDF/cFZTphxLhwzI8azSkFSISFYXGzSIQVHhcnwok5OkWTPGP4pE0BVSUIkw1lZcpsuIj0HstoPZJq8jxt8anK8El7/ANpHby3Ncom4i7XAAyFlOViW0DhrZufq21FWfDePlJAb2AjKAObqMzq2VX9n1RYHTuAraeDJHlEKUW6OiYRwuKxtuaYdt97q6/5KrejLCSfFSnYSKqjlfq0DsO/tJl/ZPfVbheORnEyknIHgwy9u2pBm2I0tqOdT+FYhI5JUjsECYfL5ZCv+X51ih27sirxK8mORQbriTrbS3UxC1/dS9C5z1eJ8MQ4/8mE/nTmCh9JizcEHEkgcx6CEfjevXQiPL9dRv/y2I8jh4PzvQvKq0TYHBwMSXFzCgHuVRf5iqfCcRy4WJUJzLFEpsOQUDevfRubrIYz7Kxwxqf1YwZNf1yVOvsCvPR8B8HCe+NfO+Whm1aJXApLLL4yN8cqj8qawEuSFyu7YnFfDriv4Kae4RF6NmHOecfuyMv5VWYeUnDkc+vxQ0/t3qyIkm4tIe4BjhJh0FyCA41O93bXz2qpwOJYySROxLIQQTpmQ7HzB0PjbvpOAxWhRRyFRuMwuJo5FVrrmFxexRgMyk+7N+yKjxZZx9VL4LGacDQ1X8RxGUC25Nvda5ry7C/OoGM4hHoGZdOXP4VdrRlD3XVkxsSx51XY/H5fFz6o7z3+A8aiTcTZv0YsPtOLD3Le599qiQjc3LE7s25/gPAaV0Y8Lk0nwVapdzFC2vzYnU955/wDap/COFyTyLFEuZz+6o+0x5KP9Kf4FwSXFPkiGg9ZyOynmeZ8BqfDeuw9HOARYSPLGLsbZ3b1mP5DuA2ro6jLDFpc+PonG5NUtLyRuinRaPBpcduVh25DueeVb+qg7vjWhtQKDXlOTk7ZsLRRRUAKKKKAQ1Bkc9aB1qgW/R9nM2/frbnp3VONQpXfrVAUZLasQPHY5vyoiGTjWa6dLeGPwnjv8GH51pTWb6em2GU/1+H/xFH50XJJR/Rq/9Ixo8ID85QfwrfNXPegUmXHYhftwo37j2/8AcNazjfSGDDD0jdoi4RdXPu5DxNhVmm5UiseCqg4BiZY0ixMwjiRVQR4ZmBcKAt3kYAkED1QBvuah8ZxnDMPGYepjlIv2I1UkN3mT2W8b3rP8R6RYvHOYoVZVPsRXvb78mlh8B51bcE+jy4DYl/8Aw4jp5M5H923nWjTivXr68l12/JhpIjLIRBERc9mNSzke86nzqVjujeLhUO8D5SLnL28o+8FvlrsvD+FxQLlijVB4DU+JO5PnUu1SuqyrV6JksfhHzzDOV1U22BtsbX0I2O5qVh+JOrFrA3sOwSh7N7aXIO5rtHE+juGn/SQoT9oDK37y2NZfiH0ZxG5hmkQ8g+V18tAG+ZqyyY37kQ9vWjI8H6QMnWekyl3J9KoYHshQbrbew58qteBcZkUyMojYPPIxFyv2V00OlkG5qp4r0TxeHvmiMij24u2Ld5AGYfD31QZvssynvU2861fTRlG8cjNSle0bbhnGCsEIaKQWhj1XKw9QEnKpvrvtVv0PVGwUBRg/o4lNjfZBe/cb38RaucxcTlRct1dQLC+hta240PwqZw7jLRdW8RMUqKqnMCY5VAAKSBfWGmjbry0uK5nCa5Ro2jpHRY5oWvb9PiiP/wCiSqDAR2jI1/TYjfv696d6A8dhderzhZS8zmMnWzSu4y39YWbcVDw2L/SDunxA/wDOeoiUmnyiQ5EYNqpuI8Zy+se7Qc/C3M1D47xQ5siG553vZb8yfLlVJzJ1LHmdf9PdW8YWrel/3BEMbk/sexOIaTclF+yDZj5kbDwHxpjKBsAPKhFNaHgHRPEYrVFyJ/xJL5f2Ru3u08a68coKF1S++RkxvHKrsz1uZ0862PRPoPJiLSTXih5DUSP5Ajsr4nU8u+tvwDoTh8OQxBlk+1JYgH7qbL56nxrTgVy5OpS1jX7Jpy9xFwGBjhjWOJQiKNAP51PjUoUtFcf2WCiiigCiiigCiiigENV0oHXL6VwbeoPUO9rnLoTY8xe1WLGq4SwNKDYGQXAbKb3ANwHIsbAnQHnREMsjVB02A+puTsrwtrytMhv8L1f14dARYgEHcHahJxaXFTJiwcNmMjI8foxmbKwBNveo1rScE6BSSHrMW7Lc3yhs0jfrub291z410CDBonqIifqqF/AU+BWsc0orXJXtRE4fw+OFckSKi9yi1/EncnxNS7UUtZN2WCiiigEoNLRQCWqr4l0ew0+ssEbH7WUBv31s3zq1oqU2uAc64t9GQNzh5ip5JL2h5B11A8wayGP6JY2G94HYD2o+2Pdl7VvdXc6S1aRzzi7D2qZ85yqL2de0Dswsy+XtLXjATPGOyWZWZrqxJs1zZgb3AvuPG/KvoHiHCIJ7CaKOTuzqrEeRIuPdXNuK8EwMGEjkcyLK4dkSNwM92JBKuCAoBFyPxIrf82PJpx39FIKUXaZi/DfvJ5nnUrAcPeVwkaM7H2VF/eTsB51oei/QyXE9t7wxfaIsz/qqdh9411Hg/BocMgSFAugubDM3izbk1plzQi9bf+kSnKq4Mv0Z6ARx2kxIWV+Sbxr7vaPyHKtuqgCw08qUClrhnNydssFFFFVAUUUUAUUUUAUUUUAUUlLQCGqrD8HyuGz3AJIFu8W1N7chsBewq1ooQxaKKKEhRRRQBRRRQBRRRQBRRRQBRRRQBSUtJUMHlqxXAOguWTrcYyzsAFRNTGir6o7Q7VuQtYanUm9bagVKbXBItqWkpRREBRRRQBRRRQBRRRQBRRRQBRRRQBRRRQH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5794" name="AutoShape 18" descr="data:image/jpeg;base64,/9j/4AAQSkZJRgABAQAAAQABAAD/2wCEAAkGBxQTEhQUExQVFBUXFRUYGBgVFxYYGRgYGhgcFxcYHBcYHCggGBslGxYYITEiJSkrLi4uGR81ODMsNygtLisBCgoKDg0OGxAQGywkHCQsLCwsNywsLCwvLCwsLCwsLCwsLy8sLCwsLCwsLCwsLCwsLCwsLCwsLCwsLCwsLCwsN//AABEIAMkA+wMBIgACEQEDEQH/xAAcAAABBQEBAQAAAAAAAAAAAAAAAQMEBQYHAgj/xABNEAACAQIEAgYGBgYHBgUFAAABAgMAEQQSITEFQQYTIlFhcSMyQoGRoQcUUmKxwTNygpLR8CRjc7KzwvEVNFOitOGDo6TD0iVDVGSU/8QAGgEBAAMBAQEAAAAAAAAAAAAAAAECAwQFBv/EACoRAAICAgEDBAIBBQEAAAAAAAABAhEDITEEEkEiMlFhE4EFI0KRofAU/9oADAMBAAIRAxEAPwDuFJavVJQCEUlqyk3T7DhmUJMwVmUsFW11Nja7AkXFN4np5hiP/ur/AOEx+a3qs20iYq3RqnmArwMSPCsE/H1luY3uO4hlI8wwBr1BxM39avOl1ck+D1IfxzlG0zoCODTlqz3C8aWrQRm4rrw5vyI4MuJ43TFtRalpa6DES1FqWigEtSWr1RQHm1FLUHjWPEEEkpFwilufzsCbczYUBNpaz3QzpA2MikdkC5JWjzLfI4ABzC+o9axHeDVseIpspMh7owW+JGg95FAS6KiGaU+rEB4u4HyQN+NHVzHeSMeUZPzL6/CgJdqKjiGT/ifBBSGGT/i/8i0BJoqGYZuUqftRE/g4ryXxA9iJ/EOyH90q340BOoqE3ECv6SORR3gdYP8AkuR7wKew2MSS+R1a29iCQe4jce+gHrUWpaKgCWpQKSlqQFFLRQBSGlpKA4diUtJKO6WYfCRhUczqdAwPgD+NLx9/95/t8QD5da1/lUfpACmJgAZyCXWzMWsMjWAvtqKuiGq2MYucxujLbW6m+1iL8vKrrAzPZS4ysdSO7u+VVLw55YR/WXHmFYj+fCr/ABRzSEja9eT19KaS8n0P8K5ODt+k0vAZTcVusOdBWH4JAdK3MIsBUdDyzi/kq79DlLRRXqHmBRRRQBRRRQBXllBFjqDoQedeqKApeCcOTqI7i4yiy2sijuCDs+8i/jWF6d/ScsSvhsJdcSrtG5ZdIQvtL7Lk6W7tyOVbPhGGS0JIGqS+F+2LX8hXM+L9C1xrtikk6mRwMoI6xXC9lZWIN7soBGtrZb1V8F4K2Z7gf0m4rDBVuZQJHkkMjlmlJ0VAzhuqQADRRc67XrsvQrplBjo1Akj+sZA0kSluxrY2zAZhtqO+uVYj6NYkjLPiZWbmVSNF9ykE/Os5wjjEnCsWWgfOqgdaCAOsQDMU12IBuCLa2qqls0lC/B9QXoql9IYmcTyA52A7MWwkKruncB8aciEvWugmJCpG3aRDqxccgPsD41oYFtResJxDpDiZJFw0DorGLrZZurJ6lGYrEFQtZnfK9r6ALex2qj490ZE0TD6xixJcHrDPISTsbpmCWPcFFQ5JF443JWjq9R8Tgo5PXRWPIkajyYaj3V85fWMdgJMseKlVtWXts8cgBsfRyEi99CPGuq9BvpE+txMskR6+No1kEZUA9YwRHUOwIBYgEa2qqkmTLG4q/BsBgXT9HK1uSyDrAP2iQ/xY0n150HpoioHtR3kX4AZx+7Yd9eDxizZWhmVsuawVX0va/o2bnQvHYSpYsyqCwLPHIoBUlSLsoGhBFSZmW6ZYDFYp4/qkydXKoRHEjhonXO7SDKbMCMum/YtsxtvI1IAubmw1qihlgfFRmJ0ZskrPkbuyKCyg2v2vWIvV/U2AoooqQFIaWkNAcM6Vp28Wtt5Z9PNiapuPShpMM15Dtq+bmpGl/wAqvemA/pWKX+uf/mAP51WdKEzLhH7wl/gv/erR02Xa9K/YxJieraN7Xsx2Nt1YHW3jWy4Ngi6JIVK5gDZtSL+7u199YXH4d5QkcervIiKO8s2T8679hODqtr6kAe/SuLrMH5JJxOzo+slgg4kLg2AOhOwrQAUiralrTBhWONHLlyvJK2LRRRW5kFFFFAFFFFAFVnGMfJF1ZSNXDOEYtJkyZtFPqte7WHvFWdV3FCWKRjvzsfuoQQPe2UeV6AyvGY5Uw1jJY36uMITGCZGNwXBubLc30HZ2rJ9GzJCpGgjW65SztqSCgBcsRZbXF7dpa2fSZryYWM6q0jk+YifL+NUEmDRZsi9cM2tgM0YY3Ytr2hfQXHZFu+okdGLtUbq2VPH4pZ7XByqVNldlK3IF9GXMQPE+XOsJxbhpGMUPe0jKzWBcBVt1uwuR2d/vV1fiiBELW/nasfi3Z3KjMVFs2UEs19cgttyBt31nFW6L5ckYr7Zt+B8JBW4kkjvYnq2IGh07Ox5bg07xjiGITERKspuzxIZEChiLuq5oyrKe1Il7W2JGWpPR4zkKZFWJbaKdZG1I1scqCwvzJvyprhqdbjGk3EBBtyLsCFF/AXb4Vs0csZ3yZDC/WEllcEjOLCQsCr5M0UI6kHTRFHK5Ym9aDFY5jmAAFjaoYSKPBRPIXBCRkMi3dZMoIIGwII56VJwDRSxB42zKb2JBU6GxuDsb1jI7tVoxPH4maGV51dAMzBixbtAAArfQDUiw8az3RXHyQ4tHGhZLWUkXIGcbcwwBrTdNMZGsTLITZjbKp1bnYX221NYvBNkmjfYBtu4bfz5VRPaZEe2cZKPB3rhjysOteZ4yU1IYEBb3FzICul+6pmWUYdouy4L5ixOQ6y9Y9wARrcjS1r1j+FPLOsak2jUg2HtEG4ufDurTcUQrg5cxPqG4uQSOYvyuDXZ2o87ufBYcJ44J50YqEHVzZbPmzKXiCt6otfK1vAX51pwa51gV9OfCJfd22/IVvOHy5kFRKFCMrJVFFFULhSGlpDQHFenS2x+J/XQ/GJDVJ0kkvhsI3Ps+ZsVH5VfdPR/T8R5xf4KfwrM8dQrhsMcxK5r6gadvW1hU1s1TXal9j8GM6mSKbLm6qaJ8t7Xs4uL8q7f0V4w2Lw0c7RGHPmshbNoGKhs1hcEC4051wXianqZAou1uyOZbMLADvvXfei/Dzh8Jh4W9aOGNW/WCi/zvUyMuS1oooqoCiiigCiiigCiiigCqTDzXlxMjWAVhEp3uqIGby7buP2auqpcGgyMDs0kzHu1la3ytUoGM6U4hZCGhkYEHMEtorqcwdTuATuuoPhrUjiMxAEigDMo3GoB1Ava9tal8fwUcr9TCoBH6V1HqA7Le1s5B2voDc8rscUQLGRayhRYDkBoPyrLIzqwoymP4izBmYkheXjyqR0YfWy2zMdTyuTrf31TY17o4G4sdNyFIY28wPnV30d4PMRmSdkV7HKAh2O/aUnW1T0/tvyc2ZerZsMbiEgw8js12VfC1zYWt/O9SeGYY4bCoXC6AyTFmtYnU+yQbaDW21Z/iWCBmw+HIJDPGD42GZif2UNXnT3DPPgcRBHfrJEKg7Aa37THQA2t761srFUYPot0vXEHFiNCEjbrI7nXq3Y5rjlZ7tbubwp3G8Vdva8rcvCoX0WcAaKGWeVSplsiKdDkQnM2n2m25WHjWgxfDEBJAvXNks7Yv0tHI+k+K63F5SdIxb32u35CmlS/xHwIr30owhjlEoNgzSKfB1ckfFSpHlTeHl8d/+/8AGs5rSo36KlHtNHwLpJMmSAzNGhsqsmVTfYBnAzX7rEV0rB4Bhh5QXZ7xs2Z2ZjfLpq1++uFY1jsNyy287gfjXcMBxBvqM6C5YLkU+MnYQfvMD5V04JOtnH1kEp3EcwF+ulP3YgP+Zj/erZcCkuprHcN9aY90oX4RR/xNaPo/IQ9uRvauua0cEXUjSUUUVzHQFIaWigOQ/SRhSmNkcghJFjYMdFJC5CM21xlHxrHccgVcHG2UBg73OmvpTX0ZJGCCCAQdwQCD7q4j004eimWIKFjGJkXKugAcrJpbb1zV0xbKdp8q9Z9mz/ukNX0OtYLFfRfAylRNMqlcpByNptYHKDt51vlGlRJ2QlQtFFFVJCiiigCiiigCq7HcVSNsgDSSkXEaC7W7zchUHixApifEPOxSFskakh5hYkkGzRx30uLEFzsdBc3yw+IYj6uMsMai+pYk6k+0x3dtN2NzR6BNiOJe5Zo4FI0VB1jjxLmy38ApA7zUH/Z+GQZXmkJuT2p5ASSSfVQqNz3V7wfERKQue7WvlvYm25A99WEOCTNnKjNaxNTGuSspO9FZB0cwR1WCPQk3GYHMdSc173J3POmMd0QRg3Vyyx35FzKoPfllJI/ZIrTFBQG0vpRpMspNbs5LjuhGNViyGKWx9lijHxytoD+1XrgnDcfAbjDWUXsDJBoLnQjPoLjSt/j+LEOFjVJBY7Nc+N+6pEDEi7KE8jf52FRHH28Ezz/k1JWYmR8WcXh55sNKEiD5ihje11ZRdI3LMBnOwNTOMdIoppOqeUQwghW60PC2IYi4jUSBSEHtHdthYXvq2YEiwvrv3V6mWw20+Xw/nnVqHer4KDQjs2I5ZSCLcttB5VXcVuE03q1xPAcNNfNEEOnahLQtobjtRFSd7a1W8S6NvlIhnbwWc9ZqNh1lww57k1i8bOqGaL0znHGo0OYPrE62k7wAezIPFefv7qzk/R6eLQZXW2jAjXuuD5CtfxWCSFsuJiMZa4B9ZHuNg+2x2pzgWE65BHc5lLLe+vZOnnpaqY/U+1l8t413xMxwDgDtKJJVsFIKg21P2reFdGwUuUxwn70zb6W0QX21uTbwp+ZxDAqSIMwNrKNXYNYC/cdD4A+FRoYyZ15nqpWa22rRDS/IbCuzDjSODNkcix4U49N4zyfJUX8vlWh4NJ20HmayvB37Mh78RiPlKy/gtX3BntPH52+VbP2nOvcbSlpKWuQ6QooooArin0jAhscRuspYefUxEV2uuSfSPB28b97Ifd1KL/lqUQzrEZuB5CvdQuDyZoIW74oz8UBqbUEhRRRQBRSUzicSEGtyTso1ZvACgHr1Wyz9cSiEhAbO458iiHv5FhtsNdvRw7yayHIv/DW2vg7cx4DTxNTQoUWGgA2oDxHEFUKoAUCwA0AHIWqJxHAiRSvfTsmIINLBITvVqIvyVPDODrBdiAXswL6jQkkCxY6+W/dRNx1A/VxgyyWByqNhe12OgHPfuqRxTDNPZCwVPat6zA8gT6vPW3lSYPhsUC+jVVF7m1yWPeSTdj4mij8DuvkmZmIHI8x+VeOIswjbIuZrdkXsL+PcKdglvqBbxNeeIYkJGXsCACd9zyFCrV6M/wAG4e8OZ5SpJ1JsBarnD4tHHZe/w86p8EsuLjDy+jU7LbRu49+W1t9z4VPkywpbRQPC3h41NlUqRJlky+NEL33Nzz7h4WrMYzjwcWW4+9e2l7Xq24cxiwxeVrm2ax5X2FzWaypukaKDq2WiMpuNBra9+dRwqEkXt8aoejMDzStipAQpXLCCDqCdZLeNtPC3fWshjy3IGpq6ZNUVOLwCSoY5FEiHmd1PeDWB4lww8OlDIHePPdTYkqxsMjEnZuTe48q6fiTbW1qhz8OEqlXUOrAgg6gg7g1NK7DyOq8HPeNcUMrQvlMBEgQiRWHrXW2ut7sNfChGdZbuuXsZQQbgktewNvAbge+pc8f1eR4XbsrqhfUsh2HeWU6czsedMri77rlX73rHxy+yPPXyq8ZdpWXqGuAt6In7Us7/AL8zt+BFajgbenj86yPBGIw8Om6KflWu6NNedPf+FdE1ULMP7jbiloorhOkKKKKAQ1zj6Q47yy6bwx/i4rpFYHpyPTt4wIdvvOKtHkrLg1XRdr4PCn/9eH/DWqHp90hmwuQRnIWUlX6vrAzhlAjIJFtCTYdo6WtVp0FYnh+Evv1EY+At+VTOPX6q6kBhLBYkXAPXJra4v8aqWHeD4h5IInkXI7RozrqMrFQWFjqLG9TL1XjAy7nEyeSpCB7s0ZPzNeMVCwAAmlLHb9ELd5JEegFAScbiivZUZnOwJsB95jyX591NYKHL2mOaQjtNt7lHsr3D8Tc1FThLAG2InBJuT6E3Pvj0HgKbxGFxKg5J1b9eJDfw7BW3nQWWxxK99Vf+11eQohJsoJ7gDz193zrN4440t1apEzG+uZ0C6esQQbi/K9zVlwuLqFymKXXV5LK5dtLs3VknloMtgAAKtRUvoXv4U4GtpUGHFxsbhwSBa19uZuu499eeJ9aRaEgHK2p77HKNu8k+6p4IsY4pxGOEgMbsdFUXJvy0H4CnIcxAaTffL9nz8aj8D4EkF5GYyzv60r77WyqPYUeG/OrCf1HOvqnb8qInjkhmZ3P3RyG1e8dAJFVJNUvcjvsNB4DXXv2qPwLEAYdRbW7XuddzY1M6pm8aMaZMRdL8qh44kplTKW+8Ljfu509PLlS21Z/iPEiosrZAdMwAYljsqjcmoktE/ZIwXBY43Fz1kh1PcP2RoBvUzjHBDiMsbNlhGrgbub7eCgA/vVF4LCyqM9wx1Zbkm5OpduZ8NhV9h5w4uDcDS/jzrOONJaJcnZ4iCxrlUAKBpbSqx+NlZOrspJay2JIIA1v3G/Kk4tiSAQNKpI8VfERxixORnY8wPVXyuW+RrWhFpc+TT4vGBdzfwqkn46wlGX1dNPL/AFp3i01lvy0Hvv8AwrNyyHNVqRm5Ml9Jpw5D21DfiP8ASs2L9ok3OtWPGJ+ygPtOo/OqnHzhI3Ym1lPxtVJPdItj2tk3hiZYoR3RRf3Aa1PRE3xI8EY/l+dZiFMqqO5VHwAFajoILzyHujHzau7Iv6f6MF7zc0tJS1550gaYfEqGCE9o7Cx1577cqeNVkzgTqOruSPX7WgsTb1cp/e50QLOsP02/3hfGD8HI/wA9bisX09UCWE98U49weI/nVo8lZcE/6OJ8/D4D9nrU/cldP8tWnSFb4d/2fD2xz5GqP6LD/wDTo/7XFf8AUy1oONf7vL/ZsfgL1V8lkV+InkiklAlYgJGUDqrXZ2cZRlysfVG576h4DiM6xdbLGsgZtTG5DA58gXI4sFB7mqTh2EuNkbdUiiCdxYPKrtty1Ue/wqO65cEw3yzt8sXUkMn/AO2YwfSFotbekBVb8hn9Un31OikBF1II3FtfmKgcWhC9WO+aPX9q1VGJwS/WowBlvFMxyFoySJIQpJQi/rH40oGnRRfbff8A1prHHsnlYHbWqPhbTl8SomOWObq1WRRILGKOTVrq97vzY17j4zKc2aHOFd0JiYXup3MbkWB8GO4qyHaUsfCJMRLdmK5bXL6trtl3tVxi1kwsZdZTIAQMkwzXJ5B75lvpuWHhTmG47DmIuEe+W0gKG9gQO0BffSpMgDoc3n77VDLqvjRU8G6VLKjNLG8OQ2LWLJY7Eut8o8WsPGr8PdbpZgw0sQQR3gjeo8eHKpaMhAdWYAE7AaDbN4n4GoycKC3aBmifmT2lkOpvIh5k3N1ymiboiSi3o8cT4TnyEytGF1tGO0SdPWJ0FqssFEEUDXcm+tVQ4q+YRzJ1chvlA1SUgX9G3f8AdazDxGtVnRbpDicTiHRlHVIly6xSR5JLKTE3WMcx1OwHq3tZhUL5Io0XEyctgLt7vfUDCYCxztYvsLaBAeQ53PM76d1WOa5JNLI4AB003qxDdIrePytHAcpCluzckXtzyjvvTfDsWYYFTS/Ox537++qPjWJLyFiQ1trC23LvtUePGkmxqyRi5bL7ET5tb/CszwlXGIxEr3uzKi6+wouPdd2qyaU011gLZdL/AMmp7SU62R+L46+Qa6Nm79uVQ+HMWMrHYyWHkFW/zJp/HxDS9M4LsJY7ksfiSaduyXJUReks5UR5RmIkU22vo3PltVJLjvRSh1bO0bqHtmTVSLKBqg91zzNTekOKUtEgIvmJ8QAjcvfVTjfUOu9h8SBXZgxRcHN8mdv2mpw2Njf1GDeR1HmNxWv+j315/wBWP8Wrl6YcuygKWcmyhQSxPcLa3rp3RPh7YIZZsQOtkCsYWAYqtwqgOLEkFtSbj3AmnVVCFN7ZOONys3IpaawswdFcbMoYeRFx+NO15p0CGokqydYpBXq/aHtXseeoI200PjyqWaq58IDiEcsgIGgt2zo3MnbXkBsdTREMtTWJ+kM9uD+zxH4w1tqxf0gp2sOfCdfj1bf5KmPJEuBfope+CI+zPOPi2f8AzVo+MuMnV+1KerX3g5j7lDH3Vm/ouW2HnHdipP8ADjNaRDnmLbiNco/WazNY+ChR7zR8krgZwsQTEOBsIIgB5NJ86q5j/Qpbc8TJ/wBYb1bFgMS3jAnyd/41Ryv/AEGa3s4ie+v2cSxv8r1IotukMwVYySB6eDfvMqgW8dbUyFvjk00GGl8r9bF/Cqvi8v1gJPqESaAxqed50XrDz1B08NedXUSWxYHP6u/+Iv8AAUBH6PoOux43/pSn/wBNB/CofApgz4xDuuJY7W0McdtOWx3qdwLTEY4czNE3uMMY/wAtVnDIgmJxTXvmksLa7xq34C/Kha6Q5wlApxzOLhXFwQCCqwI+23tGqKDCsfrjxs8axPYBTYAdXG5GQ3X2u6r+E5hjF5PIVPl1EQJ+dROjqB4sZ9+d/h1EQ+VCYvY3w/F4hIkbsSBrtbWNrW01uVJ/dHlVjgek8TRI7h4cwuGkUhDfa0vqXPcSKawUYGChPMYddfHIKd6MMBw/Dj+oQ+eZb61DREqFx6rMttJF08QddLEd29xqKhdFex9aUsW9OO05ux9DGO0eZG19zzudTU8N4SrNiDGZIvS2BhcpYdXGTp6rak7qaseAxm2IJcufrLXYgAmyqDcKLX0toOVSvseC1hlJvzqv4xM6jLanTdiWW1r6MNjY2rzxJw672NWMpmUxk1rcySBTAlCksTYKCSf58qtZ4gFsNht4eNU/EMDnRo7+tlDHwvqPheptmdJoncFxBkhR29ZsxI7rkkD3Age6m4pvTknYDWncKMgsBYVExBsT3mrVovJxTY/xDGi+nKs3juKs11jNl1Bfx7l/+Xwo4viLnq13Iu5HIHYacz+F6rdNhsNvLu8qs1Sv/Bt0+GM+eD3h41UnKPfuSe8sdTU3CcOedxHGpdmIso8CDcnko0uabwGEeR1SNSzsbKo5m/yA5nlXW+D9EeowzIrgTyACSQD2bjMi8wuW4Gxub+XX/wChY8Ster4KZYL8np4KrCYFMCvVwKZ8bIrjOACItNSAT6qtluN2uAa0/B+ApEHZrySOVLO+p7PqgE7AG5FSeF8GihF1Vc5Fi+UAm9iRpstwNPAVYivNlJydslKuDzDGFUKNgABXuiiqkiGqyZ4xOoKnOR62aw2J9XNqNN7G1xVmahyPJ1gAW6W1bS40Om9zrbl8b6FyQybWV6fJ2IG7piP3o3H8K1VZrp2PQR/26fgwqVyHwVH0byFUxoALWnDBRYE3iUW109mr8LiRET6KI2d2BDSm5u1tCgFjpz0FUf0antYwf1kZ+Kn+FbTELdWHep/CplyI8HM8ZxHHxzJJKygNA1mMV4iC0bWzIwsd7XsRY6HeojcZZsJikZQyucSS0bi12dmIKsLW15NeumcFN8NBfnDF/cFZTphxLhwzI8azSkFSISFYXGzSIQVHhcnwok5OkWTPGP4pE0BVSUIkw1lZcpsuIj0HstoPZJq8jxt8anK8El7/ANpHby3Ncom4i7XAAyFlOViW0DhrZufq21FWfDePlJAb2AjKAObqMzq2VX9n1RYHTuAraeDJHlEKUW6OiYRwuKxtuaYdt97q6/5KrejLCSfFSnYSKqjlfq0DsO/tJl/ZPfVbheORnEyknIHgwy9u2pBm2I0tqOdT+FYhI5JUjsECYfL5ZCv+X51ih27sirxK8mORQbriTrbS3UxC1/dS9C5z1eJ8MQ4/8mE/nTmCh9JizcEHEkgcx6CEfjevXQiPL9dRv/y2I8jh4PzvQvKq0TYHBwMSXFzCgHuVRf5iqfCcRy4WJUJzLFEpsOQUDevfRubrIYz7Kxwxqf1YwZNf1yVOvsCvPR8B8HCe+NfO+Whm1aJXApLLL4yN8cqj8qawEuSFyu7YnFfDriv4Kae4RF6NmHOecfuyMv5VWYeUnDkc+vxQ0/t3qyIkm4tIe4BjhJh0FyCA41O93bXz2qpwOJYySROxLIQQTpmQ7HzB0PjbvpOAxWhRRyFRuMwuJo5FVrrmFxexRgMyk+7N+yKjxZZx9VL4LGacDQ1X8RxGUC25Nvda5ry7C/OoGM4hHoGZdOXP4VdrRlD3XVkxsSx51XY/H5fFz6o7z3+A8aiTcTZv0YsPtOLD3Le599qiQjc3LE7s25/gPAaV0Y8Lk0nwVapdzFC2vzYnU955/wDap/COFyTyLFEuZz+6o+0x5KP9Kf4FwSXFPkiGg9ZyOynmeZ8BqfDeuw9HOARYSPLGLsbZ3b1mP5DuA2ro6jLDFpc+PonG5NUtLyRuinRaPBpcduVh25DueeVb+qg7vjWhtQKDXlOTk7ZsLRRRUAKKKKAQ1Bkc9aB1qgW/R9nM2/frbnp3VONQpXfrVAUZLasQPHY5vyoiGTjWa6dLeGPwnjv8GH51pTWb6em2GU/1+H/xFH50XJJR/Rq/9Ixo8ID85QfwrfNXPegUmXHYhftwo37j2/8AcNazjfSGDDD0jdoi4RdXPu5DxNhVmm5UiseCqg4BiZY0ixMwjiRVQR4ZmBcKAt3kYAkED1QBvuah8ZxnDMPGYepjlIv2I1UkN3mT2W8b3rP8R6RYvHOYoVZVPsRXvb78mlh8B51bcE+jy4DYl/8Aw4jp5M5H923nWjTivXr68l12/JhpIjLIRBERc9mNSzke86nzqVjujeLhUO8D5SLnL28o+8FvlrsvD+FxQLlijVB4DU+JO5PnUu1SuqyrV6JksfhHzzDOV1U22BtsbX0I2O5qVh+JOrFrA3sOwSh7N7aXIO5rtHE+juGn/SQoT9oDK37y2NZfiH0ZxG5hmkQ8g+V18tAG+ZqyyY37kQ9vWjI8H6QMnWekyl3J9KoYHshQbrbew58qteBcZkUyMojYPPIxFyv2V00OlkG5qp4r0TxeHvmiMij24u2Ld5AGYfD31QZvssynvU2861fTRlG8cjNSle0bbhnGCsEIaKQWhj1XKw9QEnKpvrvtVv0PVGwUBRg/o4lNjfZBe/cb38RaucxcTlRct1dQLC+hta240PwqZw7jLRdW8RMUqKqnMCY5VAAKSBfWGmjbry0uK5nCa5Ro2jpHRY5oWvb9PiiP/wCiSqDAR2jI1/TYjfv696d6A8dhderzhZS8zmMnWzSu4y39YWbcVDw2L/SDunxA/wDOeoiUmnyiQ5EYNqpuI8Zy+se7Qc/C3M1D47xQ5siG553vZb8yfLlVJzJ1LHmdf9PdW8YWrel/3BEMbk/sexOIaTclF+yDZj5kbDwHxpjKBsAPKhFNaHgHRPEYrVFyJ/xJL5f2Ru3u08a68coKF1S++RkxvHKrsz1uZ0862PRPoPJiLSTXih5DUSP5Ajsr4nU8u+tvwDoTh8OQxBlk+1JYgH7qbL56nxrTgVy5OpS1jX7Jpy9xFwGBjhjWOJQiKNAP51PjUoUtFcf2WCiiigCiiigCiiigENV0oHXL6VwbeoPUO9rnLoTY8xe1WLGq4SwNKDYGQXAbKb3ANwHIsbAnQHnREMsjVB02A+puTsrwtrytMhv8L1f14dARYgEHcHahJxaXFTJiwcNmMjI8foxmbKwBNveo1rScE6BSSHrMW7Lc3yhs0jfrub291z410CDBonqIifqqF/AU+BWsc0orXJXtRE4fw+OFckSKi9yi1/EncnxNS7UUtZN2WCiiigEoNLRQCWqr4l0ew0+ssEbH7WUBv31s3zq1oqU2uAc64t9GQNzh5ip5JL2h5B11A8wayGP6JY2G94HYD2o+2Pdl7VvdXc6S1aRzzi7D2qZ85yqL2de0Dswsy+XtLXjATPGOyWZWZrqxJs1zZgb3AvuPG/KvoHiHCIJ7CaKOTuzqrEeRIuPdXNuK8EwMGEjkcyLK4dkSNwM92JBKuCAoBFyPxIrf82PJpx39FIKUXaZi/DfvJ5nnUrAcPeVwkaM7H2VF/eTsB51oei/QyXE9t7wxfaIsz/qqdh9411Hg/BocMgSFAugubDM3izbk1plzQi9bf+kSnKq4Mv0Z6ARx2kxIWV+Sbxr7vaPyHKtuqgCw08qUClrhnNydssFFFFVAUUUUAUUUUAUUUUAUUlLQCGqrD8HyuGz3AJIFu8W1N7chsBewq1ooQxaKKKEhRRRQBRRRQBRRRQBRRRQBRRRQBSUtJUMHlqxXAOguWTrcYyzsAFRNTGir6o7Q7VuQtYanUm9bagVKbXBItqWkpRREBRRRQBRRRQBRRRQBRRRQBRRRQBRRRQH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5796" name="Picture 20" descr="http://www.annerehberim.com/wp-content/uploads/2013/03/dogum-kontrol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343274"/>
            <a:ext cx="3581003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88640"/>
            <a:ext cx="5148064" cy="62670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800" b="1" i="1" dirty="0" smtClean="0"/>
              <a:t>Biyolojik/Yaşla İlgili Ölçütler </a:t>
            </a:r>
          </a:p>
          <a:p>
            <a:pPr>
              <a:buNone/>
            </a:pPr>
            <a:r>
              <a:rPr lang="tr-TR" sz="2800" b="1" i="1" dirty="0" smtClean="0"/>
              <a:t>	</a:t>
            </a:r>
            <a:r>
              <a:rPr lang="tr-TR" sz="2800" dirty="0" smtClean="0"/>
              <a:t>(B</a:t>
            </a:r>
            <a:r>
              <a:rPr lang="en-US" sz="2800" dirty="0" err="1" smtClean="0"/>
              <a:t>iological</a:t>
            </a:r>
            <a:r>
              <a:rPr lang="tr-TR" sz="2800" dirty="0" smtClean="0"/>
              <a:t>/</a:t>
            </a:r>
            <a:r>
              <a:rPr lang="en-US" sz="2800" dirty="0" smtClean="0"/>
              <a:t>age related issues</a:t>
            </a:r>
            <a:r>
              <a:rPr lang="tr-TR" sz="2800" dirty="0" smtClean="0"/>
              <a:t>):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18 yaşına ulaşma,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çocuk yapabilme kapasitesi 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bedensel gelişimi tamamlama </a:t>
            </a:r>
          </a:p>
          <a:p>
            <a:pPr>
              <a:buFont typeface="Wingdings" pitchFamily="2" charset="2"/>
              <a:buChar char="ü"/>
            </a:pPr>
            <a:r>
              <a:rPr lang="tr-TR" sz="2800" dirty="0" smtClean="0"/>
              <a:t>Yaşla ilgili olanlar ise;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ehliyet alma</a:t>
            </a:r>
          </a:p>
          <a:p>
            <a:pPr>
              <a:buFont typeface="Arial" pitchFamily="34" charset="0"/>
              <a:buChar char="•"/>
            </a:pPr>
            <a:r>
              <a:rPr lang="tr-TR" sz="2800" dirty="0" smtClean="0"/>
              <a:t>alkol alabilme yaşına ulaşma gibi toplumsal özelliklerdir. </a:t>
            </a:r>
          </a:p>
          <a:p>
            <a:endParaRPr lang="tr-TR" dirty="0"/>
          </a:p>
        </p:txBody>
      </p:sp>
      <p:pic>
        <p:nvPicPr>
          <p:cNvPr id="4" name="Picture 4" descr="Tam boyutlu görseli göst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60648"/>
            <a:ext cx="3995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88640"/>
            <a:ext cx="7848872" cy="640901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tr-TR" sz="3200" b="1" dirty="0" smtClean="0"/>
              <a:t>Kültürel Farklar</a:t>
            </a:r>
          </a:p>
          <a:p>
            <a:pPr algn="ctr" eaLnBrk="1" hangingPunct="1">
              <a:lnSpc>
                <a:spcPct val="80000"/>
              </a:lnSpc>
              <a:buNone/>
            </a:pPr>
            <a:endParaRPr lang="tr-TR" dirty="0" smtClean="0"/>
          </a:p>
          <a:p>
            <a:pPr algn="just" eaLnBrk="1" hangingPunct="1">
              <a:lnSpc>
                <a:spcPct val="80000"/>
              </a:lnSpc>
            </a:pPr>
            <a:r>
              <a:rPr lang="tr-TR" sz="2400" dirty="0" smtClean="0"/>
              <a:t>Farklı kültürler; farklı yetişkinlik belirleyicilerine, farklı geçiş işaretlerine ve alanlarına önem verebilirler (</a:t>
            </a:r>
            <a:r>
              <a:rPr lang="tr-TR" sz="2400" dirty="0" err="1" smtClean="0"/>
              <a:t>Arnett</a:t>
            </a:r>
            <a:r>
              <a:rPr lang="tr-TR" sz="2400" dirty="0" smtClean="0"/>
              <a:t>, 2000; 2003).</a:t>
            </a:r>
          </a:p>
          <a:p>
            <a:pPr algn="just" eaLnBrk="1" hangingPunct="1">
              <a:lnSpc>
                <a:spcPct val="80000"/>
              </a:lnSpc>
              <a:buNone/>
            </a:pPr>
            <a:endParaRPr lang="tr-TR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tr-TR" sz="2400" dirty="0" smtClean="0"/>
              <a:t>Amerika gibi bireyciliğin önemli olduğu kültürlerin tersine, </a:t>
            </a:r>
            <a:r>
              <a:rPr lang="tr-TR" sz="2400" b="1" i="1" dirty="0" smtClean="0"/>
              <a:t>geleneksel kültürlerdeki bireylerin</a:t>
            </a:r>
            <a:r>
              <a:rPr lang="tr-TR" sz="2400" dirty="0" smtClean="0"/>
              <a:t>; eğitimi tamamlama, tam zamanlı bir işte çalışma, evlenme ve ana-baba olma gibi rol geçişlerine daha fazla önem verdikleri öne sürülmektedir (</a:t>
            </a:r>
            <a:r>
              <a:rPr lang="tr-TR" sz="2400" dirty="0" err="1" smtClean="0"/>
              <a:t>Arnett</a:t>
            </a:r>
            <a:r>
              <a:rPr lang="tr-TR" sz="2400" dirty="0" smtClean="0"/>
              <a:t>; 1994a; 1995; 1997; 2000).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188640"/>
            <a:ext cx="7272807" cy="6408711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tr-TR" sz="3200" b="1" dirty="0" smtClean="0"/>
              <a:t>Gerçekten öyle mi?</a:t>
            </a:r>
          </a:p>
          <a:p>
            <a:pPr algn="ctr" eaLnBrk="1" hangingPunct="1">
              <a:buNone/>
            </a:pPr>
            <a:endParaRPr lang="tr-TR" sz="3200" b="1" dirty="0" smtClean="0"/>
          </a:p>
          <a:p>
            <a:pPr eaLnBrk="1" hangingPunct="1"/>
            <a:r>
              <a:rPr lang="tr-TR" sz="2800" dirty="0" smtClean="0"/>
              <a:t>Yetişkinlik ölçütlerinin;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r-TR" sz="2800" dirty="0" smtClean="0"/>
              <a:t>kendi sorumluluğunu almak,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tr-TR" sz="2800" dirty="0" smtClean="0"/>
              <a:t>bağımsız kararlar verebilmek,</a:t>
            </a:r>
          </a:p>
          <a:p>
            <a:pPr eaLnBrk="1" hangingPunct="1">
              <a:buNone/>
            </a:pPr>
            <a:r>
              <a:rPr lang="tr-TR" sz="2800" dirty="0" smtClean="0"/>
              <a:t>gibi psikolojik belirleyicilerin öncülleri olduğu ve bu ölçütlerin birbirlerini etkiledikleri söylenebilir.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Bu ölçütlerin evrensel değil, yerel ve kültürel olması ve ölçütlere verilen önemin kültürlere göre farklılaşmasıdır.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>
          <a:xfrm>
            <a:off x="323528" y="1484784"/>
            <a:ext cx="7560840" cy="1008112"/>
          </a:xfrm>
        </p:spPr>
        <p:txBody>
          <a:bodyPr>
            <a:noAutofit/>
          </a:bodyPr>
          <a:lstStyle/>
          <a:p>
            <a:pPr algn="ctr"/>
            <a:r>
              <a:rPr lang="tr-TR" sz="2800" dirty="0" err="1" smtClean="0">
                <a:solidFill>
                  <a:schemeClr val="tx1"/>
                </a:solidFill>
                <a:cs typeface="Arial" charset="0"/>
              </a:rPr>
              <a:t>Yetİşkİnlİğe</a:t>
            </a:r>
            <a:r>
              <a:rPr lang="tr-TR" sz="28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  <a:cs typeface="Arial" charset="0"/>
              </a:rPr>
              <a:t>ulaştIğInIzI</a:t>
            </a:r>
            <a:r>
              <a:rPr lang="tr-TR" sz="2800" dirty="0" smtClean="0">
                <a:solidFill>
                  <a:schemeClr val="tx1"/>
                </a:solidFill>
                <a:cs typeface="Arial" charset="0"/>
              </a:rPr>
              <a:t> düşünüyor musunuz?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 bwMode="auto">
          <a:xfrm>
            <a:off x="467544" y="214313"/>
            <a:ext cx="7128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tr-TR" sz="3400" b="1" kern="0" dirty="0" smtClean="0">
                <a:latin typeface="+mj-lt"/>
                <a:ea typeface="+mj-ea"/>
                <a:cs typeface="Arial" pitchFamily="34" charset="0"/>
              </a:rPr>
              <a:t>ALGILANAN YETİŞKİNLİK İÇİN </a:t>
            </a:r>
          </a:p>
          <a:p>
            <a:pPr algn="ctr" eaLnBrk="0" hangingPunct="0">
              <a:defRPr/>
            </a:pPr>
            <a:r>
              <a:rPr lang="tr-TR" sz="3400" b="1" kern="0" dirty="0" smtClean="0">
                <a:latin typeface="+mj-lt"/>
                <a:ea typeface="+mj-ea"/>
                <a:cs typeface="Arial" pitchFamily="34" charset="0"/>
              </a:rPr>
              <a:t>TÜM ÇALIŞMALARDA:</a:t>
            </a:r>
            <a:endParaRPr lang="tr-TR" sz="3400" b="1" kern="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179513" y="2780928"/>
            <a:ext cx="770485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tr-TR" sz="2800" kern="0" dirty="0">
                <a:latin typeface="Arial" pitchFamily="34" charset="0"/>
                <a:ea typeface="+mj-ea"/>
                <a:cs typeface="Arial" pitchFamily="34" charset="0"/>
              </a:rPr>
              <a:t>Türkiye de dahil olmak üzere, birçok ülkede yapılan çalışma sonuçlarına göre, gençlerin büyük çoğunluğu </a:t>
            </a:r>
            <a:r>
              <a:rPr lang="tr-TR" sz="2800" kern="0" dirty="0" smtClean="0">
                <a:latin typeface="Arial" pitchFamily="34" charset="0"/>
                <a:ea typeface="+mj-ea"/>
                <a:cs typeface="Arial" pitchFamily="34" charset="0"/>
              </a:rPr>
              <a:t>(%60-80), </a:t>
            </a:r>
            <a:r>
              <a:rPr lang="tr-TR" sz="2800" kern="0" dirty="0">
                <a:latin typeface="Arial" pitchFamily="34" charset="0"/>
                <a:ea typeface="+mj-ea"/>
                <a:cs typeface="Arial" pitchFamily="34" charset="0"/>
              </a:rPr>
              <a:t>kendini bazı yönlerden yetişkin, bazı yönlerden değilmiş gibi </a:t>
            </a:r>
            <a:r>
              <a:rPr lang="tr-TR" sz="2800" kern="0" dirty="0" smtClean="0">
                <a:latin typeface="Arial" pitchFamily="34" charset="0"/>
                <a:ea typeface="+mj-ea"/>
                <a:cs typeface="Arial" pitchFamily="34" charset="0"/>
              </a:rPr>
              <a:t>tanımlamaktadır.</a:t>
            </a:r>
            <a:endParaRPr lang="tr-TR" sz="2800" kern="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7239000" cy="7200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200" dirty="0" smtClean="0">
                <a:solidFill>
                  <a:srgbClr val="000000"/>
                </a:solidFill>
              </a:rPr>
              <a:t>BELİREN YETİŞKİNLİĞİN “BELİRMESİ”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7848872" cy="5328592"/>
          </a:xfrm>
        </p:spPr>
        <p:txBody>
          <a:bodyPr>
            <a:normAutofit lnSpcReduction="10000"/>
          </a:bodyPr>
          <a:lstStyle/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tr-TR" dirty="0" smtClean="0"/>
              <a:t>a. </a:t>
            </a:r>
            <a:r>
              <a:rPr lang="tr-TR" b="1" i="1" dirty="0" smtClean="0"/>
              <a:t>Evlilik</a:t>
            </a:r>
            <a:r>
              <a:rPr lang="tr-TR" dirty="0" smtClean="0"/>
              <a:t>, </a:t>
            </a:r>
            <a:r>
              <a:rPr lang="tr-TR" b="1" i="1" dirty="0" smtClean="0"/>
              <a:t>ana-baba olma</a:t>
            </a:r>
            <a:r>
              <a:rPr lang="tr-TR" dirty="0" smtClean="0"/>
              <a:t>, </a:t>
            </a:r>
            <a:r>
              <a:rPr lang="tr-TR" b="1" i="1" dirty="0" smtClean="0"/>
              <a:t>eğitimi tamamlama </a:t>
            </a:r>
            <a:r>
              <a:rPr lang="tr-TR" dirty="0" smtClean="0"/>
              <a:t>ve </a:t>
            </a:r>
            <a:r>
              <a:rPr lang="tr-TR" b="1" i="1" dirty="0" smtClean="0"/>
              <a:t>bağısız bir evde yaşama </a:t>
            </a:r>
            <a:r>
              <a:rPr lang="tr-TR" dirty="0" smtClean="0"/>
              <a:t>yaşları yirmili yaşların sonuna doğru ilerlemiştir.</a:t>
            </a: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tr-TR" dirty="0" smtClean="0"/>
              <a:t>b. 18-25 yaşları arasındaki bireylerin, yetişkin yaşamlarına girdikleri  ve yetişkinlik rollerini üstlendiklerine ilişkin </a:t>
            </a:r>
            <a:r>
              <a:rPr lang="tr-TR" b="1" u="sng" dirty="0" smtClean="0"/>
              <a:t>kesin kanıtlar yoktur </a:t>
            </a:r>
            <a:r>
              <a:rPr lang="tr-TR" dirty="0" smtClean="0"/>
              <a:t>(</a:t>
            </a:r>
            <a:r>
              <a:rPr lang="tr-TR" dirty="0" err="1" smtClean="0"/>
              <a:t>Arnett</a:t>
            </a:r>
            <a:r>
              <a:rPr lang="tr-TR" dirty="0" smtClean="0"/>
              <a:t>, 1994a; 1994b). </a:t>
            </a: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20624" indent="-384048" algn="just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tr-TR" sz="28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52228" name="Picture 2" descr="http://rusya-egitim.com/tr/wp-content/uploads/2010/04/so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32657"/>
            <a:ext cx="7920880" cy="5687144"/>
          </a:xfrm>
        </p:spPr>
        <p:txBody>
          <a:bodyPr/>
          <a:lstStyle/>
          <a:p>
            <a:pPr algn="just"/>
            <a:endParaRPr lang="tr-TR" sz="2800" dirty="0" smtClean="0"/>
          </a:p>
          <a:p>
            <a:pPr algn="just">
              <a:buNone/>
            </a:pPr>
            <a:r>
              <a:rPr lang="tr-TR" sz="2800" dirty="0" smtClean="0"/>
              <a:t>c. Bu yaşlardaki bireylerin özelliklerinde çok büyük farklılıklar göze çarpmaktadır (</a:t>
            </a:r>
            <a:r>
              <a:rPr lang="tr-TR" sz="2800" dirty="0" err="1" smtClean="0"/>
              <a:t>Arnett</a:t>
            </a:r>
            <a:r>
              <a:rPr lang="tr-TR" sz="2800" dirty="0" smtClean="0"/>
              <a:t>, 1997; 1998; 2000a; 2003; 2004).</a:t>
            </a:r>
          </a:p>
          <a:p>
            <a:pPr algn="just">
              <a:buFontTx/>
              <a:buNone/>
            </a:pPr>
            <a:r>
              <a:rPr lang="tr-TR" sz="2800" dirty="0" smtClean="0"/>
              <a:t> </a:t>
            </a:r>
          </a:p>
          <a:p>
            <a:pPr algn="just"/>
            <a:r>
              <a:rPr lang="tr-TR" sz="2800" dirty="0" smtClean="0"/>
              <a:t>Tüm bu farklılıklardan dolayı, bu dönem “beliren yetişkinlik dönemi (</a:t>
            </a:r>
            <a:r>
              <a:rPr lang="tr-TR" sz="2800" dirty="0" err="1" smtClean="0"/>
              <a:t>emerging</a:t>
            </a:r>
            <a:r>
              <a:rPr lang="tr-TR" sz="2800" dirty="0" smtClean="0"/>
              <a:t> </a:t>
            </a:r>
            <a:r>
              <a:rPr lang="tr-TR" sz="2800" dirty="0" err="1" smtClean="0"/>
              <a:t>adulthood</a:t>
            </a:r>
            <a:r>
              <a:rPr lang="tr-TR" sz="2800" dirty="0" smtClean="0"/>
              <a:t>)” olarak tanımlanmıştır.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1668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BELİREN YETİŞKİNLİK </a:t>
            </a:r>
            <a:br>
              <a:rPr lang="tr-TR" dirty="0" smtClean="0"/>
            </a:br>
            <a:r>
              <a:rPr lang="tr-TR" dirty="0" smtClean="0"/>
              <a:t>(EMERGING ADULTHOOD)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1556792"/>
            <a:ext cx="4752528" cy="3744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800" b="1" i="1" u="sng" dirty="0" smtClean="0"/>
              <a:t>JEFFREY JENSEN ARNETT</a:t>
            </a:r>
            <a:r>
              <a:rPr lang="tr-TR" sz="2800" dirty="0" smtClean="0"/>
              <a:t>, Beliren yetişkinlik kavramını; “18-25 yaşlar arasını kapsayan, ergenlikten yetişkinliğe geçiş döneminde yeni bir gelişim dönemini açıklayan bir kavramdır” olarak ifade etmektedir.</a:t>
            </a:r>
          </a:p>
        </p:txBody>
      </p:sp>
      <p:pic>
        <p:nvPicPr>
          <p:cNvPr id="4" name="Picture 1" descr="Portrait of Jeffrey Arnet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08853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tr-TR" dirty="0" smtClean="0"/>
              <a:t>GELİŞİM EVRELERİ: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/>
              <a:t>ÇOCUKLUK:	</a:t>
            </a:r>
            <a:r>
              <a:rPr lang="tr-TR" dirty="0" smtClean="0"/>
              <a:t>- Doğum öncesi</a:t>
            </a:r>
          </a:p>
          <a:p>
            <a:pPr>
              <a:buNone/>
            </a:pPr>
            <a:r>
              <a:rPr lang="tr-TR" dirty="0" smtClean="0"/>
              <a:t>				- Yeni doğan</a:t>
            </a:r>
          </a:p>
          <a:p>
            <a:pPr>
              <a:buNone/>
            </a:pPr>
            <a:r>
              <a:rPr lang="tr-TR" dirty="0" smtClean="0"/>
              <a:t>				- İlk çocukluk</a:t>
            </a:r>
          </a:p>
          <a:p>
            <a:pPr>
              <a:buNone/>
            </a:pPr>
            <a:r>
              <a:rPr lang="tr-TR" dirty="0" smtClean="0"/>
              <a:t>				- Orta çocukluk</a:t>
            </a:r>
          </a:p>
          <a:p>
            <a:pPr>
              <a:buNone/>
            </a:pPr>
            <a:r>
              <a:rPr lang="tr-TR" dirty="0" smtClean="0"/>
              <a:t>				- Son çocukluk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ERGENLİK:		</a:t>
            </a:r>
            <a:r>
              <a:rPr lang="tr-TR" dirty="0" smtClean="0"/>
              <a:t>-Erinlik (Ergenliğe giriş)</a:t>
            </a:r>
          </a:p>
          <a:p>
            <a:pPr>
              <a:buNone/>
            </a:pPr>
            <a:r>
              <a:rPr lang="tr-TR" dirty="0" smtClean="0"/>
              <a:t>                     </a:t>
            </a:r>
            <a:endParaRPr lang="tr-T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	</a:t>
            </a:r>
            <a:r>
              <a:rPr lang="tr-TR" sz="3200" dirty="0" smtClean="0">
                <a:solidFill>
                  <a:srgbClr val="FF0000"/>
                </a:solidFill>
              </a:rPr>
              <a:t>Beliren Yetişkinlik (</a:t>
            </a:r>
            <a:r>
              <a:rPr lang="tr-TR" sz="3200" dirty="0" err="1" smtClean="0">
                <a:solidFill>
                  <a:srgbClr val="FF0000"/>
                </a:solidFill>
              </a:rPr>
              <a:t>Emerging</a:t>
            </a:r>
            <a:r>
              <a:rPr lang="tr-TR" sz="3200" dirty="0" smtClean="0">
                <a:solidFill>
                  <a:srgbClr val="FF0000"/>
                </a:solidFill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</a:rPr>
              <a:t>Adulthood</a:t>
            </a:r>
            <a:r>
              <a:rPr lang="tr-TR" sz="3200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YETİŞKİNLİK:      </a:t>
            </a:r>
            <a:r>
              <a:rPr lang="tr-TR" dirty="0" smtClean="0"/>
              <a:t>- Genç yetişkinlik</a:t>
            </a:r>
          </a:p>
          <a:p>
            <a:pPr>
              <a:buNone/>
            </a:pPr>
            <a:r>
              <a:rPr lang="tr-TR" dirty="0" smtClean="0"/>
              <a:t>                             - Orta yetişkinlik</a:t>
            </a:r>
          </a:p>
          <a:p>
            <a:pPr>
              <a:buNone/>
            </a:pPr>
            <a:r>
              <a:rPr lang="tr-TR" dirty="0" smtClean="0"/>
              <a:t>                             - Yaşlılık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340768"/>
            <a:ext cx="4392488" cy="280831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ne çocukluğun bağımlılıklarının tamamen bırakıldığı,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ne de yetişkin sorumluluğunun tamamen kabul edildiği,</a:t>
            </a:r>
          </a:p>
          <a:p>
            <a:pPr algn="just">
              <a:buNone/>
            </a:pPr>
            <a:endParaRPr lang="tr-TR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1668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BELİREN YETİŞKİNLİK </a:t>
            </a:r>
            <a:br>
              <a:rPr lang="tr-TR" dirty="0" smtClean="0"/>
            </a:br>
            <a:r>
              <a:rPr lang="tr-TR" dirty="0" smtClean="0"/>
              <a:t>(EMERGING ADULTHOOD)</a:t>
            </a:r>
            <a:endParaRPr lang="tr-TR" dirty="0"/>
          </a:p>
        </p:txBody>
      </p:sp>
      <p:pic>
        <p:nvPicPr>
          <p:cNvPr id="4" name="Picture 2" descr="http://www.habername.com/images/news/22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3273722" cy="292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saglikvediyet.info/wp-content/Yetiskin-Cocuklarin-Beslenm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526302" cy="266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340768"/>
            <a:ext cx="4320480" cy="518457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r-TR" dirty="0" smtClean="0"/>
              <a:t>evlenme yaşının 30’lara ertelendiği,</a:t>
            </a:r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farklı seçeneklerin olduğu durumlarda ortaya çıkan bir dönemdir</a:t>
            </a:r>
            <a:r>
              <a:rPr lang="tr-TR" sz="2400" dirty="0" smtClean="0">
                <a:cs typeface="Arial" charset="0"/>
              </a:rPr>
              <a:t> (</a:t>
            </a:r>
            <a:r>
              <a:rPr lang="tr-TR" sz="2400" dirty="0" err="1" smtClean="0">
                <a:cs typeface="Arial" charset="0"/>
              </a:rPr>
              <a:t>Arnett</a:t>
            </a:r>
            <a:r>
              <a:rPr lang="tr-TR" sz="2400" dirty="0" smtClean="0">
                <a:cs typeface="Arial" charset="0"/>
              </a:rPr>
              <a:t>, 2000; 2004).</a:t>
            </a:r>
            <a:endParaRPr lang="tr-TR" dirty="0" smtClean="0"/>
          </a:p>
          <a:p>
            <a:pPr algn="just">
              <a:buNone/>
            </a:pPr>
            <a:endParaRPr lang="tr-TR" dirty="0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1668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BELİREN YETİŞKİNLİK </a:t>
            </a:r>
            <a:br>
              <a:rPr lang="tr-TR" dirty="0" smtClean="0"/>
            </a:br>
            <a:r>
              <a:rPr lang="tr-TR" dirty="0" smtClean="0"/>
              <a:t>(EMERGING ADULTHOOD)</a:t>
            </a:r>
            <a:endParaRPr lang="tr-TR" dirty="0"/>
          </a:p>
        </p:txBody>
      </p:sp>
      <p:pic>
        <p:nvPicPr>
          <p:cNvPr id="7" name="Picture 2" descr="http://img03.blogcu.com/images/g/u/n/gunesrengi/e9cd8c2d7cb2b70ea6d12a5c8ccbe468_1265837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2347" y="3140968"/>
            <a:ext cx="4185411" cy="35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484784"/>
            <a:ext cx="7704856" cy="230425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tr-TR" dirty="0" smtClean="0"/>
              <a:t>En belirgin özelliği: </a:t>
            </a:r>
            <a:r>
              <a:rPr lang="tr-TR" b="1" i="1" dirty="0" smtClean="0"/>
              <a:t>Deneyim</a:t>
            </a:r>
            <a:r>
              <a:rPr lang="tr-TR" dirty="0" smtClean="0"/>
              <a:t> ve </a:t>
            </a:r>
            <a:r>
              <a:rPr lang="tr-TR" b="1" i="1" dirty="0" smtClean="0"/>
              <a:t>Arayış</a:t>
            </a:r>
            <a:r>
              <a:rPr lang="tr-TR" dirty="0" smtClean="0"/>
              <a:t>tır. 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/>
              <a:t>aşk/sevgili, evli/bekâr, birlikte yaşama seçimi 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/>
              <a:t>meslek seçimi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/>
              <a:t>eğitimi sorgulama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/>
              <a:t>ideoloji oluşturma</a:t>
            </a:r>
          </a:p>
          <a:p>
            <a:pPr algn="just"/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492896"/>
            <a:ext cx="4696122" cy="4248472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751668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BELİREN YETİŞKİNLİK </a:t>
            </a:r>
            <a:br>
              <a:rPr lang="tr-TR" dirty="0" smtClean="0"/>
            </a:br>
            <a:r>
              <a:rPr lang="tr-TR" dirty="0" smtClean="0"/>
              <a:t>(EMERGING ADULTHOOD)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6864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err="1" smtClean="0">
                <a:cs typeface="Arial" charset="0"/>
              </a:rPr>
              <a:t>Belİren</a:t>
            </a:r>
            <a:r>
              <a:rPr lang="tr-TR" sz="4000" dirty="0" smtClean="0">
                <a:cs typeface="Arial" charset="0"/>
              </a:rPr>
              <a:t> </a:t>
            </a:r>
            <a:r>
              <a:rPr lang="tr-TR" sz="4000" dirty="0" err="1" smtClean="0">
                <a:cs typeface="Arial" charset="0"/>
              </a:rPr>
              <a:t>yetİşkİnlİğİn</a:t>
            </a:r>
            <a:r>
              <a:rPr lang="tr-TR" sz="4000" dirty="0" smtClean="0">
                <a:cs typeface="Arial" charset="0"/>
              </a:rPr>
              <a:t> beş temel </a:t>
            </a:r>
            <a:r>
              <a:rPr lang="tr-TR" sz="4000" dirty="0" err="1" smtClean="0">
                <a:cs typeface="Arial" charset="0"/>
              </a:rPr>
              <a:t>özellİğİ</a:t>
            </a:r>
            <a:r>
              <a:rPr lang="tr-TR" sz="4000" dirty="0" smtClean="0">
                <a:cs typeface="Arial" charset="0"/>
              </a:rPr>
              <a:t> </a:t>
            </a:r>
            <a:r>
              <a:rPr lang="tr-TR" sz="4000" dirty="0" err="1" smtClean="0">
                <a:cs typeface="Arial" charset="0"/>
              </a:rPr>
              <a:t>vardIr</a:t>
            </a:r>
            <a:r>
              <a:rPr lang="tr-TR" sz="4000" dirty="0" smtClean="0">
                <a:cs typeface="Arial" charset="0"/>
              </a:rPr>
              <a:t> (</a:t>
            </a:r>
            <a:r>
              <a:rPr lang="tr-TR" sz="4000" dirty="0" err="1" smtClean="0">
                <a:cs typeface="Arial" charset="0"/>
              </a:rPr>
              <a:t>Arnett</a:t>
            </a:r>
            <a:r>
              <a:rPr lang="tr-TR" sz="4000" dirty="0" smtClean="0">
                <a:cs typeface="Arial" charset="0"/>
              </a:rPr>
              <a:t>, 2004)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2204864"/>
            <a:ext cx="489654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Bu dönemin temel özellikleri</a:t>
            </a:r>
          </a:p>
          <a:p>
            <a:r>
              <a:rPr lang="tr-TR" b="1" dirty="0" smtClean="0"/>
              <a:t>KİMLİK</a:t>
            </a:r>
            <a:r>
              <a:rPr lang="tr-TR" dirty="0" smtClean="0"/>
              <a:t> (</a:t>
            </a:r>
            <a:r>
              <a:rPr lang="tr-TR" dirty="0" err="1" smtClean="0"/>
              <a:t>identity</a:t>
            </a:r>
            <a:r>
              <a:rPr lang="tr-TR" dirty="0" smtClean="0"/>
              <a:t> </a:t>
            </a:r>
            <a:r>
              <a:rPr lang="tr-TR" dirty="0" err="1" smtClean="0"/>
              <a:t>exploration</a:t>
            </a:r>
            <a:r>
              <a:rPr lang="tr-TR" dirty="0" smtClean="0"/>
              <a:t>)</a:t>
            </a:r>
          </a:p>
          <a:p>
            <a:r>
              <a:rPr lang="tr-TR" b="1" dirty="0" smtClean="0"/>
              <a:t>DEĞİŞKENLİK/İSTİKRARSIZLIK</a:t>
            </a:r>
            <a:r>
              <a:rPr lang="tr-TR" dirty="0" smtClean="0"/>
              <a:t> (</a:t>
            </a:r>
            <a:r>
              <a:rPr lang="tr-TR" dirty="0" err="1" smtClean="0"/>
              <a:t>instability</a:t>
            </a:r>
            <a:r>
              <a:rPr lang="tr-TR" dirty="0" smtClean="0"/>
              <a:t>)</a:t>
            </a:r>
          </a:p>
          <a:p>
            <a:r>
              <a:rPr lang="tr-TR" b="1" dirty="0" smtClean="0"/>
              <a:t>KENDİNE ODAKLANMA </a:t>
            </a:r>
          </a:p>
          <a:p>
            <a:pPr>
              <a:buNone/>
            </a:pPr>
            <a:r>
              <a:rPr lang="tr-TR" dirty="0" smtClean="0"/>
              <a:t>	(self-</a:t>
            </a:r>
            <a:r>
              <a:rPr lang="tr-TR" dirty="0" err="1" smtClean="0"/>
              <a:t>focused</a:t>
            </a:r>
            <a:r>
              <a:rPr lang="tr-TR" dirty="0" smtClean="0"/>
              <a:t>)</a:t>
            </a:r>
          </a:p>
          <a:p>
            <a:r>
              <a:rPr lang="tr-TR" b="1" dirty="0" smtClean="0"/>
              <a:t>İKİ ARADA HİSSETMEK </a:t>
            </a:r>
          </a:p>
          <a:p>
            <a:pPr>
              <a:buNone/>
            </a:pPr>
            <a:r>
              <a:rPr lang="tr-TR" dirty="0" smtClean="0"/>
              <a:t>	(</a:t>
            </a:r>
            <a:r>
              <a:rPr lang="tr-TR" dirty="0" err="1" smtClean="0"/>
              <a:t>feeling</a:t>
            </a:r>
            <a:r>
              <a:rPr lang="tr-TR" dirty="0" smtClean="0"/>
              <a:t> in-</a:t>
            </a:r>
            <a:r>
              <a:rPr lang="tr-TR" dirty="0" err="1" smtClean="0"/>
              <a:t>between</a:t>
            </a:r>
            <a:r>
              <a:rPr lang="tr-TR" dirty="0" smtClean="0"/>
              <a:t>)</a:t>
            </a:r>
          </a:p>
          <a:p>
            <a:r>
              <a:rPr lang="tr-TR" b="1" dirty="0" smtClean="0"/>
              <a:t>FIRSATLAR</a:t>
            </a:r>
            <a:r>
              <a:rPr lang="tr-TR" dirty="0" smtClean="0"/>
              <a:t> (</a:t>
            </a:r>
            <a:r>
              <a:rPr lang="tr-TR" dirty="0" err="1" smtClean="0"/>
              <a:t>opportunity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Picture 2" descr="http://randydavidnewman.com/wp-content/uploads/2010/12/url-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413995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0"/>
            <a:ext cx="7920880" cy="620688"/>
          </a:xfrm>
        </p:spPr>
        <p:txBody>
          <a:bodyPr>
            <a:noAutofit/>
          </a:bodyPr>
          <a:lstStyle/>
          <a:p>
            <a:pPr algn="ctr"/>
            <a:r>
              <a:rPr lang="tr-TR" sz="3400" dirty="0" smtClean="0"/>
              <a:t>1. KİMLİK (</a:t>
            </a:r>
            <a:r>
              <a:rPr lang="tr-TR" sz="3400" dirty="0" err="1" smtClean="0"/>
              <a:t>identity</a:t>
            </a:r>
            <a:r>
              <a:rPr lang="tr-TR" sz="3400" dirty="0" smtClean="0"/>
              <a:t> </a:t>
            </a:r>
            <a:r>
              <a:rPr lang="tr-TR" sz="3400" dirty="0" err="1" smtClean="0"/>
              <a:t>exploration</a:t>
            </a:r>
            <a:r>
              <a:rPr lang="tr-TR" sz="3400" dirty="0" smtClean="0"/>
              <a:t>)</a:t>
            </a:r>
            <a:endParaRPr lang="tr-TR" sz="3400" dirty="0"/>
          </a:p>
        </p:txBody>
      </p:sp>
      <p:sp>
        <p:nvSpPr>
          <p:cNvPr id="6" name="5 Dikdörtgen"/>
          <p:cNvSpPr>
            <a:spLocks noChangeArrowheads="1"/>
          </p:cNvSpPr>
          <p:nvPr/>
        </p:nvSpPr>
        <p:spPr bwMode="auto">
          <a:xfrm>
            <a:off x="5076056" y="692696"/>
            <a:ext cx="4067944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tr-TR" sz="2800" dirty="0">
                <a:solidFill>
                  <a:schemeClr val="tx2"/>
                </a:solidFill>
              </a:rPr>
              <a:t>Beliren Yetişkinlikte Kimlik Keşfi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tr-TR" sz="2800" dirty="0"/>
          </a:p>
          <a:p>
            <a:pPr algn="ctr"/>
            <a:endParaRPr lang="tr-TR" sz="2600" dirty="0" smtClean="0"/>
          </a:p>
          <a:p>
            <a:r>
              <a:rPr lang="tr-TR" sz="2600" dirty="0" smtClean="0"/>
              <a:t>Aşk    İş    Dünya </a:t>
            </a:r>
            <a:r>
              <a:rPr lang="tr-TR" sz="2600" dirty="0"/>
              <a:t>Görüşü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tr-TR" dirty="0"/>
          </a:p>
        </p:txBody>
      </p:sp>
      <p:cxnSp>
        <p:nvCxnSpPr>
          <p:cNvPr id="7" name="7 Düz Ok Bağlayıcısı"/>
          <p:cNvCxnSpPr>
            <a:cxnSpLocks noChangeShapeType="1"/>
          </p:cNvCxnSpPr>
          <p:nvPr/>
        </p:nvCxnSpPr>
        <p:spPr bwMode="auto">
          <a:xfrm flipH="1">
            <a:off x="5364088" y="1628800"/>
            <a:ext cx="1368152" cy="93610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10 Düz Ok Bağlayıcısı"/>
          <p:cNvCxnSpPr>
            <a:cxnSpLocks noChangeShapeType="1"/>
          </p:cNvCxnSpPr>
          <p:nvPr/>
        </p:nvCxnSpPr>
        <p:spPr bwMode="auto">
          <a:xfrm flipH="1">
            <a:off x="6156176" y="1628800"/>
            <a:ext cx="576064" cy="93610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12 Düz Ok Bağlayıcısı"/>
          <p:cNvCxnSpPr>
            <a:cxnSpLocks noChangeShapeType="1"/>
          </p:cNvCxnSpPr>
          <p:nvPr/>
        </p:nvCxnSpPr>
        <p:spPr bwMode="auto">
          <a:xfrm>
            <a:off x="6732240" y="1628800"/>
            <a:ext cx="864096" cy="864096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6" name="15 Tablo"/>
          <p:cNvGraphicFramePr>
            <a:graphicFrameLocks noGrp="1"/>
          </p:cNvGraphicFramePr>
          <p:nvPr/>
        </p:nvGraphicFramePr>
        <p:xfrm>
          <a:off x="5076056" y="692696"/>
          <a:ext cx="406794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</a:tblGrid>
              <a:tr h="2520280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" name="Picture 2" descr="http://www.bilgibu.com/images/stories/a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3491880" cy="26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ekremekici.net/wp-content/uploads/2011/03/is-gorusme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3419872" cy="322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http://www.delinetciler.net/forum/attachments/18928d1298994933-mevlananin-dunya-gorusu-b-437434-mevlana_hazretleri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01008"/>
            <a:ext cx="349188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504" y="0"/>
            <a:ext cx="7920880" cy="620688"/>
          </a:xfrm>
        </p:spPr>
        <p:txBody>
          <a:bodyPr>
            <a:noAutofit/>
          </a:bodyPr>
          <a:lstStyle/>
          <a:p>
            <a:pPr algn="ctr"/>
            <a:r>
              <a:rPr lang="tr-TR" sz="3400" dirty="0" smtClean="0"/>
              <a:t>1. KİMLİK (</a:t>
            </a:r>
            <a:r>
              <a:rPr lang="tr-TR" sz="3400" dirty="0" err="1" smtClean="0"/>
              <a:t>identity</a:t>
            </a:r>
            <a:r>
              <a:rPr lang="tr-TR" sz="3400" dirty="0" smtClean="0"/>
              <a:t> </a:t>
            </a:r>
            <a:r>
              <a:rPr lang="tr-TR" sz="3400" dirty="0" err="1" smtClean="0"/>
              <a:t>exploration</a:t>
            </a:r>
            <a:r>
              <a:rPr lang="tr-TR" sz="3400" dirty="0" smtClean="0"/>
              <a:t>)</a:t>
            </a:r>
            <a:endParaRPr lang="tr-TR" sz="3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692696"/>
            <a:ext cx="4248472" cy="6165304"/>
          </a:xfrm>
        </p:spPr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pPr marL="0" indent="0">
              <a:buFont typeface="Wingdings" pitchFamily="2" charset="2"/>
              <a:buChar char="§"/>
            </a:pPr>
            <a:r>
              <a:rPr lang="tr-TR" dirty="0" smtClean="0"/>
              <a:t> Ergenlikte </a:t>
            </a:r>
            <a:r>
              <a:rPr lang="tr-TR" dirty="0"/>
              <a:t>izin </a:t>
            </a:r>
            <a:r>
              <a:rPr lang="tr-TR" dirty="0" smtClean="0"/>
              <a:t>  verilmeyen, cesaret edilemeyen ya </a:t>
            </a:r>
            <a:r>
              <a:rPr lang="tr-TR" dirty="0"/>
              <a:t>da henüz </a:t>
            </a:r>
            <a:r>
              <a:rPr lang="tr-TR" dirty="0" smtClean="0"/>
              <a:t>bilinmeyenler denenir.</a:t>
            </a:r>
          </a:p>
          <a:p>
            <a:pPr algn="just"/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01008"/>
            <a:ext cx="5688632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745502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2. </a:t>
            </a:r>
            <a:r>
              <a:rPr lang="tr-TR" dirty="0" err="1" smtClean="0"/>
              <a:t>değİşkENLİK</a:t>
            </a:r>
            <a:r>
              <a:rPr lang="tr-TR" dirty="0" smtClean="0"/>
              <a:t> / İSTİKRARSIZLIK (</a:t>
            </a:r>
            <a:r>
              <a:rPr lang="tr-TR" dirty="0" err="1" smtClean="0"/>
              <a:t>instability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79512" y="1340768"/>
            <a:ext cx="4248472" cy="5400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tr-TR" sz="2800" dirty="0" smtClean="0"/>
              <a:t>Planlarını </a:t>
            </a:r>
            <a:r>
              <a:rPr lang="tr-TR" sz="2800" dirty="0"/>
              <a:t>her gözden </a:t>
            </a:r>
            <a:r>
              <a:rPr lang="tr-TR" sz="2800" dirty="0" smtClean="0"/>
              <a:t>geçirdiklerinde </a:t>
            </a:r>
            <a:r>
              <a:rPr lang="tr-TR" sz="2800" dirty="0"/>
              <a:t>kendileri hakkında bir şeyler öğrenirler </a:t>
            </a:r>
            <a:endParaRPr lang="tr-TR" sz="2800" dirty="0" smtClean="0"/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Nasıl </a:t>
            </a:r>
            <a:r>
              <a:rPr lang="tr-TR" sz="2800" dirty="0"/>
              <a:t>bir gelecek istediklerini netleştirmeye </a:t>
            </a:r>
            <a:r>
              <a:rPr lang="tr-TR" sz="2800" dirty="0" smtClean="0"/>
              <a:t>çalışırlar </a:t>
            </a:r>
          </a:p>
          <a:p>
            <a:pPr>
              <a:buFont typeface="Wingdings" pitchFamily="2" charset="2"/>
              <a:buChar char="§"/>
            </a:pPr>
            <a:r>
              <a:rPr lang="tr-TR" sz="2800" dirty="0" smtClean="0"/>
              <a:t>Ergenlik </a:t>
            </a:r>
            <a:r>
              <a:rPr lang="tr-TR" sz="2800" dirty="0"/>
              <a:t>dönemi sıkıntıları </a:t>
            </a:r>
            <a:r>
              <a:rPr lang="tr-TR" sz="2800" dirty="0" smtClean="0"/>
              <a:t>kaybolur </a:t>
            </a:r>
          </a:p>
        </p:txBody>
      </p:sp>
      <p:pic>
        <p:nvPicPr>
          <p:cNvPr id="6" name="Picture 2" descr="http://a3.sphotos.ak.fbcdn.net/hphotos-ak-snc4/33799_1501226736195_1399993084_31083499_71076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71601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188640"/>
            <a:ext cx="7848872" cy="1080120"/>
          </a:xfrm>
        </p:spPr>
        <p:txBody>
          <a:bodyPr>
            <a:normAutofit/>
          </a:bodyPr>
          <a:lstStyle/>
          <a:p>
            <a:pPr algn="ctr"/>
            <a:r>
              <a:rPr lang="tr-TR" sz="3400" dirty="0" smtClean="0"/>
              <a:t>2. </a:t>
            </a:r>
            <a:r>
              <a:rPr lang="tr-TR" sz="3400" dirty="0" err="1" smtClean="0"/>
              <a:t>değİşkENLİK</a:t>
            </a:r>
            <a:r>
              <a:rPr lang="tr-TR" sz="3400" dirty="0" smtClean="0"/>
              <a:t> / İSTİKRARSIZLIK (</a:t>
            </a:r>
            <a:r>
              <a:rPr lang="tr-TR" sz="3400" dirty="0" err="1" smtClean="0"/>
              <a:t>instability</a:t>
            </a:r>
            <a:r>
              <a:rPr lang="tr-TR" sz="3400" dirty="0" smtClean="0"/>
              <a:t>)</a:t>
            </a:r>
            <a:endParaRPr lang="tr-TR" sz="3400" dirty="0"/>
          </a:p>
        </p:txBody>
      </p:sp>
      <p:pic>
        <p:nvPicPr>
          <p:cNvPr id="6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932040" cy="5517232"/>
          </a:xfrm>
          <a:prstGeom prst="rect">
            <a:avLst/>
          </a:prstGeom>
        </p:spPr>
      </p:pic>
      <p:sp>
        <p:nvSpPr>
          <p:cNvPr id="9" name="6 İçerik Yer Tutucusu"/>
          <p:cNvSpPr>
            <a:spLocks noGrp="1"/>
          </p:cNvSpPr>
          <p:nvPr>
            <p:ph idx="1"/>
          </p:nvPr>
        </p:nvSpPr>
        <p:spPr>
          <a:xfrm>
            <a:off x="179512" y="1609416"/>
            <a:ext cx="4032448" cy="4846320"/>
          </a:xfrm>
        </p:spPr>
        <p:txBody>
          <a:bodyPr/>
          <a:lstStyle/>
          <a:p>
            <a:r>
              <a:rPr lang="tr-TR" dirty="0" smtClean="0"/>
              <a:t>Bir yerden bir yere ne sıklıkla taşınırlar</a:t>
            </a:r>
          </a:p>
          <a:p>
            <a:r>
              <a:rPr lang="tr-TR" dirty="0" smtClean="0"/>
              <a:t>Bağlı bulundukları yerden ayrılma özgürlüğüne sahiptirler</a:t>
            </a:r>
          </a:p>
          <a:p>
            <a:r>
              <a:rPr lang="tr-TR" dirty="0" smtClean="0"/>
              <a:t>Sürekli farklı bir şeyler yapma eğilimindedirler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1080120"/>
          </a:xfrm>
        </p:spPr>
        <p:txBody>
          <a:bodyPr>
            <a:normAutofit/>
          </a:bodyPr>
          <a:lstStyle/>
          <a:p>
            <a:pPr algn="ctr"/>
            <a:r>
              <a:rPr lang="tr-TR" sz="3400" dirty="0" smtClean="0"/>
              <a:t>3. </a:t>
            </a:r>
            <a:r>
              <a:rPr lang="tr-TR" sz="3400" dirty="0" err="1" smtClean="0"/>
              <a:t>kendİne</a:t>
            </a:r>
            <a:r>
              <a:rPr lang="tr-TR" sz="3400" dirty="0" smtClean="0"/>
              <a:t> odaklanma </a:t>
            </a:r>
            <a:br>
              <a:rPr lang="tr-TR" sz="3400" dirty="0" smtClean="0"/>
            </a:br>
            <a:r>
              <a:rPr lang="tr-TR" sz="3400" dirty="0" smtClean="0"/>
              <a:t>(self-</a:t>
            </a:r>
            <a:r>
              <a:rPr lang="tr-TR" sz="3400" dirty="0" err="1" smtClean="0"/>
              <a:t>focused</a:t>
            </a:r>
            <a:r>
              <a:rPr lang="tr-TR" sz="3400" dirty="0" smtClean="0"/>
              <a:t>)</a:t>
            </a:r>
            <a:endParaRPr lang="tr-TR" sz="34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0" y="1628800"/>
            <a:ext cx="5004048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 smtClean="0"/>
              <a:t>“Kendine </a:t>
            </a:r>
            <a:r>
              <a:rPr lang="tr-TR" sz="2800" dirty="0"/>
              <a:t>en çok odaklandığı” ve en çok kendi başına olduğu </a:t>
            </a:r>
            <a:r>
              <a:rPr lang="tr-TR" sz="2800" dirty="0" smtClean="0"/>
              <a:t>dönemdir</a:t>
            </a:r>
            <a:r>
              <a:rPr lang="tr-TR" sz="2800" dirty="0"/>
              <a:t>. </a:t>
            </a:r>
            <a:endParaRPr lang="tr-TR" sz="28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 marL="0" indent="0" algn="just">
              <a:buNone/>
            </a:pPr>
            <a:endParaRPr lang="tr-TR" sz="2400" dirty="0" smtClean="0"/>
          </a:p>
        </p:txBody>
      </p:sp>
      <p:pic>
        <p:nvPicPr>
          <p:cNvPr id="7" name="Picture 2" descr="http://1.bp.blogspot.com/_udgXDhv20ME/TBUC8TdEVBI/AAAAAAAAAD8/cy9m9L736v4/s320/odaklanm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04864"/>
            <a:ext cx="4152307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893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6864" cy="1080120"/>
          </a:xfrm>
        </p:spPr>
        <p:txBody>
          <a:bodyPr>
            <a:normAutofit/>
          </a:bodyPr>
          <a:lstStyle/>
          <a:p>
            <a:pPr algn="ctr"/>
            <a:r>
              <a:rPr lang="tr-TR" sz="3400" dirty="0" smtClean="0"/>
              <a:t>3. </a:t>
            </a:r>
            <a:r>
              <a:rPr lang="tr-TR" sz="3400" dirty="0" err="1" smtClean="0"/>
              <a:t>kendİne</a:t>
            </a:r>
            <a:r>
              <a:rPr lang="tr-TR" sz="3400" dirty="0" smtClean="0"/>
              <a:t> odaklanma </a:t>
            </a:r>
            <a:br>
              <a:rPr lang="tr-TR" sz="3400" dirty="0" smtClean="0"/>
            </a:br>
            <a:r>
              <a:rPr lang="tr-TR" sz="3400" dirty="0" smtClean="0"/>
              <a:t>(self-</a:t>
            </a:r>
            <a:r>
              <a:rPr lang="tr-TR" sz="3400" dirty="0" err="1" smtClean="0"/>
              <a:t>focused</a:t>
            </a:r>
            <a:r>
              <a:rPr lang="tr-TR" sz="3400" dirty="0" smtClean="0"/>
              <a:t>)</a:t>
            </a:r>
            <a:endParaRPr lang="tr-TR" sz="34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0" y="1268760"/>
            <a:ext cx="4427984" cy="3888432"/>
          </a:xfrm>
        </p:spPr>
        <p:txBody>
          <a:bodyPr>
            <a:noAutofit/>
          </a:bodyPr>
          <a:lstStyle/>
          <a:p>
            <a:r>
              <a:rPr lang="tr-TR" sz="2800" dirty="0" smtClean="0"/>
              <a:t>Günlük yaşamda becerilerini geliştirirler,</a:t>
            </a:r>
          </a:p>
          <a:p>
            <a:r>
              <a:rPr lang="tr-TR" sz="2800" dirty="0" smtClean="0"/>
              <a:t>Kim olduklarını ve yaşamdan ne istediklerini daha iyi anlarlar.</a:t>
            </a:r>
          </a:p>
          <a:p>
            <a:r>
              <a:rPr lang="tr-TR" sz="2800" dirty="0" smtClean="0"/>
              <a:t>Kendi kendilerine yeterlilik kazanırlar.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endParaRPr lang="tr-TR" sz="2400" dirty="0" smtClean="0"/>
          </a:p>
          <a:p>
            <a:pPr marL="0" indent="0" algn="just">
              <a:buNone/>
            </a:pPr>
            <a:endParaRPr lang="tr-TR" sz="2400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932039" cy="5589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93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7848871" cy="208823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sz="2800" dirty="0" smtClean="0"/>
              <a:t>İnsan, yaşamın hangi noktasında yetişkin olmaktadır?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2800" dirty="0" smtClean="0"/>
              <a:t>Yetişkinlik için hangi ölçütler önemlidir? Bu ölçütler evrensel midir, yoksa yerel ve kültürel midir?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403648" y="3284984"/>
          <a:ext cx="5112568" cy="2592288"/>
        </p:xfrm>
        <a:graphic>
          <a:graphicData uri="http://schemas.openxmlformats.org/presentationml/2006/ole">
            <p:oleObj spid="_x0000_s82946" name="Bit Eşlem Resmi" r:id="rId3" imgW="4285714" imgH="2876190" progId="PBrush">
              <p:embed/>
            </p:oleObj>
          </a:graphicData>
        </a:graphic>
      </p:graphicFrame>
      <p:sp>
        <p:nvSpPr>
          <p:cNvPr id="1028" name="3 Dikdörtgen"/>
          <p:cNvSpPr>
            <a:spLocks noChangeArrowheads="1"/>
          </p:cNvSpPr>
          <p:nvPr/>
        </p:nvSpPr>
        <p:spPr bwMode="auto">
          <a:xfrm>
            <a:off x="251521" y="5877272"/>
            <a:ext cx="756084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2400" dirty="0" smtClean="0"/>
              <a:t>Araştırmacılar, bakış açılarına göre bu </a:t>
            </a:r>
            <a:r>
              <a:rPr lang="tr-TR" sz="2400" dirty="0"/>
              <a:t>sorulara </a:t>
            </a:r>
            <a:r>
              <a:rPr lang="tr-TR" sz="2400" dirty="0" smtClean="0"/>
              <a:t>farklı </a:t>
            </a:r>
            <a:r>
              <a:rPr lang="tr-TR" sz="2400" dirty="0"/>
              <a:t>cevaplar </a:t>
            </a:r>
            <a:r>
              <a:rPr lang="tr-TR" sz="2400" dirty="0" smtClean="0"/>
              <a:t>vermektedirler: </a:t>
            </a:r>
            <a:endParaRPr lang="tr-TR" sz="2400" dirty="0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107504" y="188640"/>
            <a:ext cx="7848872" cy="72008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YETİŞKİNLİK BELİRLEYİCİLERİ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20879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4. İKİ ARADA HİSSETMEK 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feeling</a:t>
            </a:r>
            <a:r>
              <a:rPr lang="tr-TR" dirty="0" smtClean="0"/>
              <a:t> in-</a:t>
            </a:r>
            <a:r>
              <a:rPr lang="tr-TR" dirty="0" err="1" smtClean="0"/>
              <a:t>between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07504" y="1412776"/>
            <a:ext cx="3672408" cy="12961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 smtClean="0"/>
              <a:t>Kendini </a:t>
            </a:r>
            <a:r>
              <a:rPr lang="tr-TR" sz="2800" dirty="0"/>
              <a:t>hem </a:t>
            </a:r>
            <a:r>
              <a:rPr lang="tr-TR" sz="2800" dirty="0" smtClean="0"/>
              <a:t>yetişkin </a:t>
            </a:r>
            <a:r>
              <a:rPr lang="tr-TR" sz="2800" dirty="0"/>
              <a:t>gibi hem </a:t>
            </a:r>
            <a:r>
              <a:rPr lang="tr-TR" sz="2800" dirty="0" smtClean="0"/>
              <a:t>ergen </a:t>
            </a:r>
            <a:r>
              <a:rPr lang="tr-TR" sz="2800" dirty="0"/>
              <a:t>gibi algılamaktadır. </a:t>
            </a:r>
          </a:p>
          <a:p>
            <a:pPr algn="just"/>
            <a:endParaRPr lang="tr-TR" sz="2400" dirty="0" smtClean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40768"/>
            <a:ext cx="5364088" cy="5517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68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7504" y="188640"/>
            <a:ext cx="752703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5. </a:t>
            </a:r>
            <a:r>
              <a:rPr lang="tr-TR" dirty="0" err="1" smtClean="0"/>
              <a:t>FIrsatLAR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opportunity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07504" y="1340768"/>
            <a:ext cx="4248472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800" dirty="0" smtClean="0"/>
              <a:t>	</a:t>
            </a:r>
            <a:r>
              <a:rPr lang="tr-TR" sz="2700" b="1" i="1" dirty="0" smtClean="0"/>
              <a:t>Fırsatlar</a:t>
            </a:r>
            <a:r>
              <a:rPr lang="tr-TR" sz="2700" dirty="0" smtClean="0"/>
              <a:t>ın </a:t>
            </a:r>
            <a:r>
              <a:rPr lang="tr-TR" sz="2700" dirty="0"/>
              <a:t>ve </a:t>
            </a:r>
            <a:r>
              <a:rPr lang="tr-TR" sz="2700" dirty="0" smtClean="0"/>
              <a:t>olanakların </a:t>
            </a:r>
            <a:r>
              <a:rPr lang="tr-TR" sz="2700" dirty="0"/>
              <a:t>çok çeşitli </a:t>
            </a:r>
            <a:r>
              <a:rPr lang="tr-TR" sz="2700" dirty="0" smtClean="0"/>
              <a:t>olduğu, büyük umutlar ve beklentiler dönemidir. Çünkü, henüz hayaller, planlar ve isteklerin çok azı gerçek yaşamda denenmiştir (</a:t>
            </a:r>
            <a:r>
              <a:rPr lang="tr-TR" sz="2700" dirty="0" err="1" smtClean="0"/>
              <a:t>Arnett</a:t>
            </a:r>
            <a:r>
              <a:rPr lang="tr-TR" sz="2700" dirty="0" smtClean="0"/>
              <a:t>, 2004). </a:t>
            </a:r>
          </a:p>
          <a:p>
            <a:pPr>
              <a:buNone/>
            </a:pPr>
            <a:endParaRPr lang="tr-TR" sz="2400" dirty="0"/>
          </a:p>
          <a:p>
            <a:pPr algn="just"/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788024" cy="5661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96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79512" y="116632"/>
            <a:ext cx="763284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 </a:t>
            </a:r>
            <a:r>
              <a:rPr lang="tr-TR" dirty="0" err="1" smtClean="0"/>
              <a:t>belİren</a:t>
            </a:r>
            <a:r>
              <a:rPr lang="tr-TR" dirty="0" smtClean="0"/>
              <a:t> </a:t>
            </a:r>
            <a:r>
              <a:rPr lang="tr-TR" dirty="0" err="1" smtClean="0"/>
              <a:t>yetİşkİnlİk</a:t>
            </a:r>
            <a:r>
              <a:rPr lang="tr-TR" dirty="0" smtClean="0"/>
              <a:t> ve </a:t>
            </a:r>
            <a:r>
              <a:rPr lang="tr-TR" dirty="0" err="1" smtClean="0"/>
              <a:t>türkİye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07504" y="1124744"/>
            <a:ext cx="7992888" cy="57332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tr-TR" sz="2800" dirty="0" smtClean="0"/>
              <a:t>	Türkiye’de “</a:t>
            </a:r>
            <a:r>
              <a:rPr lang="tr-TR" sz="2800" b="1" i="1" dirty="0" smtClean="0"/>
              <a:t>modern”</a:t>
            </a:r>
            <a:r>
              <a:rPr lang="tr-TR" sz="2800" dirty="0" smtClean="0"/>
              <a:t> </a:t>
            </a:r>
            <a:r>
              <a:rPr lang="tr-TR" sz="2800" dirty="0"/>
              <a:t>ve </a:t>
            </a:r>
            <a:r>
              <a:rPr lang="tr-TR" sz="2800" dirty="0" smtClean="0"/>
              <a:t>“</a:t>
            </a:r>
            <a:r>
              <a:rPr lang="tr-TR" sz="2800" b="1" i="1" dirty="0" smtClean="0"/>
              <a:t>geleneksel</a:t>
            </a:r>
            <a:r>
              <a:rPr lang="tr-TR" sz="2800" dirty="0" smtClean="0"/>
              <a:t>”</a:t>
            </a:r>
          </a:p>
          <a:p>
            <a:pPr algn="ctr">
              <a:spcBef>
                <a:spcPts val="0"/>
              </a:spcBef>
              <a:buNone/>
            </a:pPr>
            <a:r>
              <a:rPr lang="tr-TR" sz="2800" dirty="0" smtClean="0"/>
              <a:t>yaşam </a:t>
            </a:r>
            <a:r>
              <a:rPr lang="tr-TR" sz="2800" dirty="0"/>
              <a:t>biçimleri </a:t>
            </a:r>
            <a:r>
              <a:rPr lang="tr-TR" sz="2800" dirty="0" smtClean="0"/>
              <a:t>bir </a:t>
            </a:r>
            <a:r>
              <a:rPr lang="tr-TR" sz="2800" dirty="0"/>
              <a:t>arada </a:t>
            </a:r>
            <a:r>
              <a:rPr lang="tr-TR" sz="2800" dirty="0" smtClean="0"/>
              <a:t>yer almaktadır.</a:t>
            </a:r>
          </a:p>
          <a:p>
            <a:pPr algn="ctr">
              <a:spcBef>
                <a:spcPts val="0"/>
              </a:spcBef>
              <a:buNone/>
            </a:pPr>
            <a:endParaRPr lang="tr-TR" sz="2800" dirty="0" smtClean="0"/>
          </a:p>
          <a:p>
            <a:pPr algn="just">
              <a:buNone/>
            </a:pPr>
            <a:r>
              <a:rPr lang="tr-TR" sz="2800" dirty="0" smtClean="0"/>
              <a:t>Türkiye’de beliren yetişkinler (19–26 yaş);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dirty="0" smtClean="0"/>
              <a:t>eğitimini sürdüren, 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dirty="0" smtClean="0"/>
              <a:t>henüz evlenmemiş,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dirty="0" smtClean="0"/>
              <a:t>ana-baba olmayan,</a:t>
            </a:r>
          </a:p>
          <a:p>
            <a:pPr algn="just">
              <a:buFont typeface="Wingdings" pitchFamily="2" charset="2"/>
              <a:buChar char="§"/>
            </a:pPr>
            <a:r>
              <a:rPr lang="tr-TR" sz="2800" dirty="0" smtClean="0"/>
              <a:t>henüz kalıcı ve tam zamanlı bir işte çalışmayan bireylerdir.</a:t>
            </a:r>
          </a:p>
          <a:p>
            <a:pPr algn="just">
              <a:buNone/>
            </a:pPr>
            <a:r>
              <a:rPr lang="tr-TR" sz="2800" dirty="0" smtClean="0"/>
              <a:t>	Bu dönemdeki özgürlüklerden, diğer bireylere oranla daha fazla yararlanmaktadırlar.</a:t>
            </a:r>
            <a:endParaRPr lang="tr-TR" sz="2800" dirty="0"/>
          </a:p>
          <a:p>
            <a:pPr algn="just"/>
            <a:endParaRPr lang="tr-T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8545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7671048" cy="648072"/>
          </a:xfrm>
        </p:spPr>
        <p:txBody>
          <a:bodyPr>
            <a:normAutofit/>
          </a:bodyPr>
          <a:lstStyle/>
          <a:p>
            <a:pPr algn="ctr"/>
            <a:r>
              <a:rPr lang="tr-TR" sz="3400" dirty="0" err="1" smtClean="0"/>
              <a:t>belİren</a:t>
            </a:r>
            <a:r>
              <a:rPr lang="tr-TR" sz="3400" dirty="0" smtClean="0"/>
              <a:t> </a:t>
            </a:r>
            <a:r>
              <a:rPr lang="tr-TR" sz="3400" dirty="0" err="1" smtClean="0"/>
              <a:t>yetİşkİnlİk</a:t>
            </a:r>
            <a:r>
              <a:rPr lang="tr-TR" sz="3400" dirty="0" smtClean="0"/>
              <a:t> ve </a:t>
            </a:r>
            <a:r>
              <a:rPr lang="tr-TR" sz="3400" dirty="0" err="1" smtClean="0"/>
              <a:t>türkİye</a:t>
            </a:r>
            <a:endParaRPr lang="tr-TR" sz="34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251519" y="1052736"/>
            <a:ext cx="7632849" cy="532859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tr-TR" sz="2400" dirty="0" smtClean="0"/>
              <a:t>	</a:t>
            </a:r>
            <a:r>
              <a:rPr lang="tr-TR" sz="2800" dirty="0" smtClean="0"/>
              <a:t>Yetişkinliğe ulaşma ölçütü olarak; </a:t>
            </a:r>
          </a:p>
          <a:p>
            <a:pPr algn="just"/>
            <a:r>
              <a:rPr lang="tr-TR" sz="2800" dirty="0" smtClean="0"/>
              <a:t>Bu dönemdeki bireyler kendilerini ergenlikle yetişkinlik arasında bir geçiş döneminde hissetmektedirler,</a:t>
            </a:r>
          </a:p>
          <a:p>
            <a:pPr algn="just"/>
            <a:r>
              <a:rPr lang="tr-TR" sz="2800" dirty="0" smtClean="0"/>
              <a:t>Kendi sorumluluğunu almak ve bağımsız kararlar verebilmek.</a:t>
            </a:r>
          </a:p>
          <a:p>
            <a:pPr algn="just">
              <a:buNone/>
            </a:pPr>
            <a:r>
              <a:rPr lang="tr-TR" sz="2800" dirty="0" smtClean="0"/>
              <a:t>Türkiye’de bu dönemin yaşanıyor görünmesi, belirli toplumsal kesimlerinin Batı etkisinde olduğuna bağlanabilir.</a:t>
            </a:r>
          </a:p>
          <a:p>
            <a:pPr algn="just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087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08720"/>
            <a:ext cx="4932040" cy="5547016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tr-TR" u="sng" dirty="0" smtClean="0">
                <a:solidFill>
                  <a:srgbClr val="FF0000"/>
                </a:solidFill>
              </a:rPr>
              <a:t>19-26 yaş aralığı </a:t>
            </a:r>
            <a:r>
              <a:rPr lang="tr-TR" u="sng" dirty="0" smtClean="0"/>
              <a:t>(Atak ve Çok, 2007; 2010; Doğan-Ateş ve ark., 2007)</a:t>
            </a:r>
          </a:p>
          <a:p>
            <a:pPr>
              <a:spcBef>
                <a:spcPct val="20000"/>
              </a:spcBef>
              <a:buNone/>
            </a:pPr>
            <a:endParaRPr lang="tr-TR" u="sng" dirty="0" smtClean="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tr-TR" dirty="0" smtClean="0"/>
              <a:t>Olgunluğun geç kazanılması,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tr-TR" dirty="0" smtClean="0"/>
              <a:t>ÖSS odaklı geçişler ve yaşam planları,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tr-TR" dirty="0" smtClean="0"/>
              <a:t>Koruyucu </a:t>
            </a:r>
            <a:r>
              <a:rPr lang="tr-TR" dirty="0" err="1" smtClean="0"/>
              <a:t>anababalığın</a:t>
            </a:r>
            <a:r>
              <a:rPr lang="tr-TR" dirty="0" smtClean="0"/>
              <a:t> artması,</a:t>
            </a:r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tr-TR" dirty="0" smtClean="0"/>
              <a:t>Çocuk-</a:t>
            </a:r>
            <a:r>
              <a:rPr lang="tr-TR" dirty="0" err="1" smtClean="0"/>
              <a:t>erkil</a:t>
            </a:r>
            <a:r>
              <a:rPr lang="tr-TR" dirty="0" smtClean="0"/>
              <a:t> aileler</a:t>
            </a:r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20880" cy="64807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 </a:t>
            </a:r>
            <a:r>
              <a:rPr lang="tr-TR" dirty="0" err="1" smtClean="0"/>
              <a:t>belİren</a:t>
            </a:r>
            <a:r>
              <a:rPr lang="tr-TR" dirty="0" smtClean="0"/>
              <a:t> </a:t>
            </a:r>
            <a:r>
              <a:rPr lang="tr-TR" dirty="0" err="1" smtClean="0"/>
              <a:t>yetİşkİnlİk</a:t>
            </a:r>
            <a:r>
              <a:rPr lang="tr-TR" dirty="0" smtClean="0"/>
              <a:t> ve </a:t>
            </a:r>
            <a:r>
              <a:rPr lang="tr-TR" dirty="0" err="1" smtClean="0"/>
              <a:t>türkİye</a:t>
            </a:r>
            <a:endParaRPr lang="tr-TR" dirty="0"/>
          </a:p>
        </p:txBody>
      </p:sp>
      <p:pic>
        <p:nvPicPr>
          <p:cNvPr id="5" name="Picture 4" descr="http://www.psikologankara.net/wp-content/uploads/2010/12/asiri-koruyucu-a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80928"/>
            <a:ext cx="421196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7671048" cy="648072"/>
          </a:xfrm>
        </p:spPr>
        <p:txBody>
          <a:bodyPr>
            <a:normAutofit/>
          </a:bodyPr>
          <a:lstStyle/>
          <a:p>
            <a:pPr algn="ctr"/>
            <a:r>
              <a:rPr lang="tr-TR" sz="3400" dirty="0" err="1" smtClean="0"/>
              <a:t>belİren</a:t>
            </a:r>
            <a:r>
              <a:rPr lang="tr-TR" sz="3400" dirty="0" smtClean="0"/>
              <a:t> </a:t>
            </a:r>
            <a:r>
              <a:rPr lang="tr-TR" sz="3400" dirty="0" err="1" smtClean="0"/>
              <a:t>yetİşkİnlİk</a:t>
            </a:r>
            <a:r>
              <a:rPr lang="tr-TR" sz="3400" dirty="0" smtClean="0"/>
              <a:t> ve DÜNYA</a:t>
            </a:r>
            <a:endParaRPr lang="tr-TR" sz="34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107505" y="1052736"/>
            <a:ext cx="4824536" cy="35283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800" dirty="0" smtClean="0"/>
              <a:t>Beliren yetişkinlik;</a:t>
            </a:r>
          </a:p>
          <a:p>
            <a:pPr algn="just"/>
            <a:r>
              <a:rPr lang="tr-TR" sz="2800" dirty="0" smtClean="0"/>
              <a:t>Arjantin’de 25–27 yaş,</a:t>
            </a:r>
          </a:p>
          <a:p>
            <a:pPr algn="just"/>
            <a:r>
              <a:rPr lang="tr-TR" sz="2800" dirty="0" smtClean="0"/>
              <a:t>İsrail’de 20–24 yaş,</a:t>
            </a:r>
          </a:p>
          <a:p>
            <a:pPr algn="just"/>
            <a:r>
              <a:rPr lang="tr-TR" sz="2800" dirty="0" smtClean="0"/>
              <a:t>Amerika’da 18–25 yaş, </a:t>
            </a:r>
          </a:p>
          <a:p>
            <a:pPr algn="just"/>
            <a:r>
              <a:rPr lang="tr-TR" sz="2800" dirty="0" smtClean="0"/>
              <a:t>Türkiye’de </a:t>
            </a:r>
            <a:r>
              <a:rPr lang="tr-TR" sz="2800" dirty="0"/>
              <a:t>ise </a:t>
            </a:r>
            <a:r>
              <a:rPr lang="tr-TR" sz="2800" dirty="0" smtClean="0"/>
              <a:t>19–26 yaş arasıdır. </a:t>
            </a:r>
          </a:p>
          <a:p>
            <a:pPr algn="just">
              <a:buNone/>
            </a:pPr>
            <a:r>
              <a:rPr lang="tr-TR" sz="2400" dirty="0" smtClean="0"/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0870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420888"/>
            <a:ext cx="7920880" cy="1944216"/>
          </a:xfrm>
        </p:spPr>
        <p:txBody>
          <a:bodyPr>
            <a:normAutofit/>
          </a:bodyPr>
          <a:lstStyle/>
          <a:p>
            <a:pPr algn="just"/>
            <a:r>
              <a:rPr lang="tr-TR" sz="2800" dirty="0" smtClean="0">
                <a:cs typeface="Arial" charset="0"/>
              </a:rPr>
              <a:t>Beliren yetişkinlik, sadece 18-25 yaşlar arasındaki bireylerin bağımsız roller sergilemelerine izin verilen  kültürlerde  görülmektedir (</a:t>
            </a:r>
            <a:r>
              <a:rPr lang="tr-TR" sz="2800" dirty="0" err="1" smtClean="0">
                <a:cs typeface="Arial" charset="0"/>
              </a:rPr>
              <a:t>Arnett</a:t>
            </a:r>
            <a:r>
              <a:rPr lang="tr-TR" sz="2800" dirty="0" smtClean="0">
                <a:cs typeface="Arial" charset="0"/>
              </a:rPr>
              <a:t>, 2000; 2003; 2004).</a:t>
            </a:r>
          </a:p>
          <a:p>
            <a:pPr algn="just"/>
            <a:endParaRPr lang="tr-TR" sz="2800" dirty="0" smtClean="0">
              <a:cs typeface="Arial" charset="0"/>
            </a:endParaRPr>
          </a:p>
        </p:txBody>
      </p:sp>
      <p:pic>
        <p:nvPicPr>
          <p:cNvPr id="55300" name="Picture 2" descr="http://www.ekonomistim.com/wp-content/uploads/2010/07/abd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0"/>
            <a:ext cx="3108259" cy="233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 descr="http://www.alternatifecs.com/images/alt/london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208" y="4469116"/>
            <a:ext cx="3585096" cy="23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92888" cy="1008112"/>
          </a:xfrm>
        </p:spPr>
        <p:txBody>
          <a:bodyPr>
            <a:noAutofit/>
          </a:bodyPr>
          <a:lstStyle/>
          <a:p>
            <a:pPr algn="ctr"/>
            <a:r>
              <a:rPr lang="tr-TR" sz="3400" dirty="0" smtClean="0"/>
              <a:t>Evlenme ve </a:t>
            </a:r>
            <a:r>
              <a:rPr lang="tr-TR" sz="3400" dirty="0" err="1" smtClean="0"/>
              <a:t>anababa</a:t>
            </a:r>
            <a:r>
              <a:rPr lang="tr-TR" sz="3400" dirty="0" smtClean="0"/>
              <a:t> olma </a:t>
            </a:r>
            <a:br>
              <a:rPr lang="tr-TR" sz="3400" dirty="0" smtClean="0"/>
            </a:br>
            <a:r>
              <a:rPr lang="tr-TR" sz="3400" dirty="0" err="1" smtClean="0"/>
              <a:t>yaşIndakİ</a:t>
            </a:r>
            <a:r>
              <a:rPr lang="tr-TR" sz="3400" dirty="0" smtClean="0"/>
              <a:t> </a:t>
            </a:r>
            <a:r>
              <a:rPr lang="tr-TR" sz="3400" dirty="0" err="1" smtClean="0"/>
              <a:t>değİşİmler</a:t>
            </a:r>
            <a:endParaRPr lang="tr-TR" sz="3400" dirty="0" smtClean="0"/>
          </a:p>
        </p:txBody>
      </p:sp>
      <p:sp>
        <p:nvSpPr>
          <p:cNvPr id="12291" name="2 İçerik Yer Tutucusu"/>
          <p:cNvSpPr>
            <a:spLocks noGrp="1"/>
          </p:cNvSpPr>
          <p:nvPr>
            <p:ph idx="1"/>
          </p:nvPr>
        </p:nvSpPr>
        <p:spPr>
          <a:xfrm>
            <a:off x="179512" y="1196752"/>
            <a:ext cx="7516688" cy="1872208"/>
          </a:xfrm>
        </p:spPr>
        <p:txBody>
          <a:bodyPr>
            <a:noAutofit/>
          </a:bodyPr>
          <a:lstStyle/>
          <a:p>
            <a:pPr algn="just"/>
            <a:r>
              <a:rPr lang="tr-TR" sz="2800" dirty="0" smtClean="0"/>
              <a:t>Ortalama evlenme ve ana-baba olma yaşı yükseldi,</a:t>
            </a:r>
          </a:p>
          <a:p>
            <a:pPr algn="just"/>
            <a:r>
              <a:rPr lang="tr-TR" sz="2800" dirty="0" smtClean="0"/>
              <a:t>Tek ebeveynler ve eşcinsel ebeveynler gibi niteliksel farklılıklar bulunmaktadır.</a:t>
            </a:r>
          </a:p>
        </p:txBody>
      </p:sp>
      <p:pic>
        <p:nvPicPr>
          <p:cNvPr id="6" name="Picture 4" descr="http://gtrio.files.wordpress.com/2010/05/alg_gay_marri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40968"/>
            <a:ext cx="396044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7848872" cy="576064"/>
          </a:xfrm>
        </p:spPr>
        <p:txBody>
          <a:bodyPr>
            <a:normAutofit/>
          </a:bodyPr>
          <a:lstStyle/>
          <a:p>
            <a:pPr algn="ctr"/>
            <a:r>
              <a:rPr lang="tr-TR" sz="3400" dirty="0" err="1" smtClean="0"/>
              <a:t>Eğİtİmdekİ</a:t>
            </a:r>
            <a:r>
              <a:rPr lang="tr-TR" sz="3400" dirty="0" smtClean="0"/>
              <a:t> </a:t>
            </a:r>
            <a:r>
              <a:rPr lang="tr-TR" sz="3400" dirty="0" err="1" smtClean="0"/>
              <a:t>değİşİmler</a:t>
            </a:r>
            <a:endParaRPr lang="tr-TR" sz="3400" dirty="0" smtClean="0"/>
          </a:p>
        </p:txBody>
      </p:sp>
      <p:sp>
        <p:nvSpPr>
          <p:cNvPr id="13315" name="2 İçerik Yer Tutucusu"/>
          <p:cNvSpPr>
            <a:spLocks noGrp="1"/>
          </p:cNvSpPr>
          <p:nvPr>
            <p:ph idx="1"/>
          </p:nvPr>
        </p:nvSpPr>
        <p:spPr>
          <a:xfrm>
            <a:off x="1" y="836712"/>
            <a:ext cx="5652119" cy="5904655"/>
          </a:xfrm>
        </p:spPr>
        <p:txBody>
          <a:bodyPr>
            <a:noAutofit/>
          </a:bodyPr>
          <a:lstStyle/>
          <a:p>
            <a:r>
              <a:rPr lang="tr-TR" sz="2800" dirty="0" smtClean="0"/>
              <a:t>Sanayileşmeyle birlikte, gençlerin emeğine olan ihtiyacın azalması,</a:t>
            </a:r>
          </a:p>
          <a:p>
            <a:r>
              <a:rPr lang="tr-TR" sz="2800" dirty="0" smtClean="0"/>
              <a:t>Zorunlu eğitim yaşının yükselmesi (4+4+4 Sistemi)</a:t>
            </a:r>
          </a:p>
          <a:p>
            <a:r>
              <a:rPr lang="tr-TR" sz="2800" dirty="0" smtClean="0"/>
              <a:t>Eğitimi tamamlama yaşındaki yükselme,</a:t>
            </a:r>
          </a:p>
          <a:p>
            <a:r>
              <a:rPr lang="tr-TR" sz="2800" dirty="0" smtClean="0"/>
              <a:t>Eğitim seçeneklerinin çeşitliliği,</a:t>
            </a:r>
          </a:p>
          <a:p>
            <a:pPr>
              <a:buNone/>
            </a:pPr>
            <a:r>
              <a:rPr lang="tr-TR" sz="2800" dirty="0" smtClean="0"/>
              <a:t>	(</a:t>
            </a:r>
            <a:r>
              <a:rPr lang="tr-TR" sz="2800" dirty="0" err="1" smtClean="0"/>
              <a:t>Erasmus</a:t>
            </a:r>
            <a:r>
              <a:rPr lang="tr-TR" sz="2800" dirty="0" smtClean="0"/>
              <a:t>, </a:t>
            </a:r>
            <a:r>
              <a:rPr lang="tr-TR" sz="2800" dirty="0" err="1" smtClean="0"/>
              <a:t>yandal</a:t>
            </a:r>
            <a:r>
              <a:rPr lang="tr-TR" sz="2800" dirty="0" smtClean="0"/>
              <a:t>, çift </a:t>
            </a:r>
            <a:r>
              <a:rPr lang="tr-TR" sz="2800" dirty="0" err="1" smtClean="0"/>
              <a:t>anadal</a:t>
            </a:r>
            <a:r>
              <a:rPr lang="tr-TR" sz="2800" dirty="0" smtClean="0"/>
              <a:t>,</a:t>
            </a:r>
          </a:p>
          <a:p>
            <a:pPr>
              <a:buNone/>
            </a:pPr>
            <a:r>
              <a:rPr lang="tr-TR" sz="2800" dirty="0" smtClean="0"/>
              <a:t>	dil kursları, lisansüstü eğitim, uzaktan eğitim gibi…)</a:t>
            </a:r>
          </a:p>
        </p:txBody>
      </p:sp>
      <p:pic>
        <p:nvPicPr>
          <p:cNvPr id="13316" name="Picture 2" descr="http://2.bp.blogspot.com/_ri_nuMPoPxs/TJcQrfqDsUI/AAAAAAAAAVQ/t5v3uqd87mY/s1600/uzaktan_egiti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93100"/>
            <a:ext cx="2664594" cy="30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http://www.bulgaristandaegitim.biz/images/misyonumu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836712"/>
            <a:ext cx="2433439" cy="243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20880" cy="504056"/>
          </a:xfrm>
        </p:spPr>
        <p:txBody>
          <a:bodyPr>
            <a:noAutofit/>
          </a:bodyPr>
          <a:lstStyle/>
          <a:p>
            <a:pPr algn="ctr"/>
            <a:r>
              <a:rPr lang="tr-TR" sz="3400" dirty="0" err="1" smtClean="0"/>
              <a:t>Cİnsel</a:t>
            </a:r>
            <a:r>
              <a:rPr lang="tr-TR" sz="3400" dirty="0" smtClean="0"/>
              <a:t> </a:t>
            </a:r>
            <a:r>
              <a:rPr lang="tr-TR" sz="3400" dirty="0" err="1" smtClean="0"/>
              <a:t>davranIşlardakİ</a:t>
            </a:r>
            <a:r>
              <a:rPr lang="tr-TR" sz="3400" dirty="0" smtClean="0"/>
              <a:t> </a:t>
            </a:r>
            <a:r>
              <a:rPr lang="tr-TR" sz="3400" dirty="0" err="1" smtClean="0"/>
              <a:t>değİşİmler</a:t>
            </a:r>
            <a:endParaRPr lang="tr-TR" sz="3400" dirty="0" smtClean="0"/>
          </a:p>
        </p:txBody>
      </p:sp>
      <p:sp>
        <p:nvSpPr>
          <p:cNvPr id="14339" name="2 İçerik Yer Tutucusu"/>
          <p:cNvSpPr>
            <a:spLocks noGrp="1"/>
          </p:cNvSpPr>
          <p:nvPr>
            <p:ph idx="1"/>
          </p:nvPr>
        </p:nvSpPr>
        <p:spPr>
          <a:xfrm>
            <a:off x="179512" y="908720"/>
            <a:ext cx="3888432" cy="432048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İlk cinsel deneyim yaşındaki düşüş,</a:t>
            </a:r>
          </a:p>
          <a:p>
            <a:r>
              <a:rPr lang="tr-TR" sz="2800" dirty="0" smtClean="0"/>
              <a:t>Medyanın etkisi,</a:t>
            </a:r>
          </a:p>
          <a:p>
            <a:r>
              <a:rPr lang="tr-TR" sz="2800" dirty="0" smtClean="0"/>
              <a:t>“Çocuk-kadınlar”,</a:t>
            </a:r>
          </a:p>
          <a:p>
            <a:r>
              <a:rPr lang="tr-TR" sz="2800" dirty="0" smtClean="0"/>
              <a:t>Evlilik öncesi birlikte yaşamanın artması,</a:t>
            </a:r>
          </a:p>
          <a:p>
            <a:r>
              <a:rPr lang="tr-TR" sz="2800" dirty="0" smtClean="0"/>
              <a:t>Cinsel yönelim </a:t>
            </a:r>
            <a:r>
              <a:rPr lang="tr-TR" sz="2800" dirty="0" err="1" smtClean="0"/>
              <a:t>farkındalıklarının</a:t>
            </a:r>
            <a:r>
              <a:rPr lang="tr-TR" sz="2800" dirty="0" smtClean="0"/>
              <a:t> artması,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</p:txBody>
      </p:sp>
      <p:pic>
        <p:nvPicPr>
          <p:cNvPr id="14341" name="Picture 4" descr="http://orkidemce.files.wordpress.com/2010/01/kimler-seks-bagiml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www.cumhuriyet.com.tr/medya.php?mn=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17032"/>
            <a:ext cx="43924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7505" y="404664"/>
            <a:ext cx="7848871" cy="623902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tr-TR" sz="2800" dirty="0" smtClean="0"/>
              <a:t>90’ların başına kadar pek çok araştırma ve kurama göre, yetişkinliğe geçişin beş temel belirleyicisi olduğu öne sürülmekteydi;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sz="2800" dirty="0" smtClean="0"/>
              <a:t>	- okulu bitirme,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sz="2800" dirty="0" smtClean="0"/>
              <a:t>	- evden ayrılma,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sz="2800" dirty="0" smtClean="0"/>
              <a:t>	- tam zamanlı ve sürekli bir işe başlama,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sz="2800" dirty="0" smtClean="0"/>
              <a:t>	- evlenme,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sz="2800" dirty="0" smtClean="0"/>
              <a:t>	- ana-baba olma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sz="2800" dirty="0" smtClean="0"/>
              <a:t>	(</a:t>
            </a:r>
            <a:r>
              <a:rPr lang="tr-TR" sz="2800" dirty="0" err="1" smtClean="0"/>
              <a:t>Shanahan</a:t>
            </a:r>
            <a:r>
              <a:rPr lang="tr-TR" sz="2800" dirty="0" smtClean="0"/>
              <a:t>, </a:t>
            </a:r>
            <a:r>
              <a:rPr lang="tr-TR" sz="2800" dirty="0" err="1" smtClean="0"/>
              <a:t>Porfeli</a:t>
            </a:r>
            <a:r>
              <a:rPr lang="tr-TR" sz="2800" dirty="0" smtClean="0"/>
              <a:t>, </a:t>
            </a:r>
            <a:r>
              <a:rPr lang="tr-TR" sz="2800" dirty="0" err="1" smtClean="0"/>
              <a:t>Mortimer</a:t>
            </a:r>
            <a:r>
              <a:rPr lang="tr-TR" sz="2800" dirty="0" smtClean="0"/>
              <a:t> ve </a:t>
            </a:r>
            <a:r>
              <a:rPr lang="tr-TR" sz="2800" dirty="0" err="1" smtClean="0"/>
              <a:t>Erickson</a:t>
            </a:r>
            <a:r>
              <a:rPr lang="tr-TR" sz="2800" dirty="0" smtClean="0"/>
              <a:t>, 2002).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04856" cy="720080"/>
          </a:xfrm>
        </p:spPr>
        <p:txBody>
          <a:bodyPr>
            <a:noAutofit/>
          </a:bodyPr>
          <a:lstStyle/>
          <a:p>
            <a:pPr algn="ctr"/>
            <a:r>
              <a:rPr lang="tr-TR" sz="3400" dirty="0" smtClean="0"/>
              <a:t>Küreselleşme ve medya</a:t>
            </a:r>
            <a:endParaRPr lang="tr-TR" sz="3200" dirty="0" smtClean="0"/>
          </a:p>
        </p:txBody>
      </p:sp>
      <p:sp>
        <p:nvSpPr>
          <p:cNvPr id="17411" name="2 İçerik Yer Tutucusu"/>
          <p:cNvSpPr>
            <a:spLocks noGrp="1"/>
          </p:cNvSpPr>
          <p:nvPr>
            <p:ph idx="1"/>
          </p:nvPr>
        </p:nvSpPr>
        <p:spPr>
          <a:xfrm>
            <a:off x="0" y="980729"/>
            <a:ext cx="4283968" cy="201622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Birey, kendine sunulan seçeneklerden başka seçenekler de olduğunu görüyor</a:t>
            </a:r>
          </a:p>
        </p:txBody>
      </p:sp>
      <p:pic>
        <p:nvPicPr>
          <p:cNvPr id="17412" name="Picture 2" descr="http://dr-fdtc.com/ib/ch1/images/globa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5" y="980728"/>
            <a:ext cx="36724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mhilmieren.com/yazi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427984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107504" y="0"/>
            <a:ext cx="7848872" cy="692696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Göç olgusu</a:t>
            </a:r>
          </a:p>
        </p:txBody>
      </p:sp>
      <p:sp>
        <p:nvSpPr>
          <p:cNvPr id="19459" name="2 İçerik Yer Tutucusu"/>
          <p:cNvSpPr>
            <a:spLocks noGrp="1"/>
          </p:cNvSpPr>
          <p:nvPr>
            <p:ph idx="1"/>
          </p:nvPr>
        </p:nvSpPr>
        <p:spPr>
          <a:xfrm>
            <a:off x="179512" y="764704"/>
            <a:ext cx="4896544" cy="2952329"/>
          </a:xfrm>
        </p:spPr>
        <p:txBody>
          <a:bodyPr>
            <a:normAutofit/>
          </a:bodyPr>
          <a:lstStyle/>
          <a:p>
            <a:r>
              <a:rPr lang="tr-TR" sz="2800" dirty="0" smtClean="0"/>
              <a:t>ABD’de gençlerin % 30’u bir sebeple göç etmiş durumda</a:t>
            </a:r>
          </a:p>
          <a:p>
            <a:r>
              <a:rPr lang="tr-TR" sz="2800" dirty="0" smtClean="0"/>
              <a:t>Türkiye’de iç göç ve kültürlenme,</a:t>
            </a:r>
          </a:p>
          <a:p>
            <a:r>
              <a:rPr lang="tr-TR" sz="2800" dirty="0" smtClean="0"/>
              <a:t>Zorunlu göçler</a:t>
            </a:r>
          </a:p>
        </p:txBody>
      </p:sp>
      <p:pic>
        <p:nvPicPr>
          <p:cNvPr id="19460" name="Picture 2" descr="http://www.xweza.org/wp-content/uploads/go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10698"/>
            <a:ext cx="2880320" cy="279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http://1.bp.blogspot.com/_I7gMaIPz62A/TQU99UAP1II/AAAAAAAAABY/-ooA3ubCNz0/s1600/goc+%25281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698400"/>
            <a:ext cx="3528392" cy="304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http://www.kircaalihaber.com/tr_haber_images/zorunlu-goc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789039"/>
            <a:ext cx="3960440" cy="29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6" y="757486"/>
            <a:ext cx="7618241" cy="51677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55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etin Yer Tutucusu"/>
          <p:cNvSpPr>
            <a:spLocks noGrp="1"/>
          </p:cNvSpPr>
          <p:nvPr>
            <p:ph type="body" sz="half" idx="1"/>
          </p:nvPr>
        </p:nvSpPr>
        <p:spPr>
          <a:xfrm>
            <a:off x="107505" y="404664"/>
            <a:ext cx="7848871" cy="6239024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ü"/>
            </a:pPr>
            <a:r>
              <a:rPr lang="tr-TR" sz="2800" dirty="0" smtClean="0"/>
              <a:t>Bu roller temel alındığında;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tr-TR" sz="2800" dirty="0" smtClean="0"/>
              <a:t>Genç insanların yetişkin olmak için ana-babalarıyla olan ilişkilerindeki bağımlılıklarını ve olgunlaşmamış davranışlarını terk ettikleri düşünülmekte,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tr-TR" sz="2800" dirty="0" smtClean="0"/>
              <a:t> Aynı zamanda kimlik gelişimlerini tamamladıkları varsayılmaktadır.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60648"/>
            <a:ext cx="7848872" cy="5865515"/>
          </a:xfrm>
        </p:spPr>
        <p:txBody>
          <a:bodyPr>
            <a:normAutofit/>
          </a:bodyPr>
          <a:lstStyle/>
          <a:p>
            <a:pPr algn="just"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20. yüzyılın ortalarına kadar, bu geçişleri yaşayanlar, toplum tarafından </a:t>
            </a:r>
            <a:r>
              <a:rPr lang="tr-TR" sz="2800" b="1" i="1" dirty="0" smtClean="0"/>
              <a:t>yetişkin</a:t>
            </a:r>
            <a:r>
              <a:rPr lang="tr-TR" sz="2800" dirty="0" smtClean="0"/>
              <a:t> olarak kabul edilmekteydi (</a:t>
            </a:r>
            <a:r>
              <a:rPr lang="tr-TR" sz="2800" dirty="0" err="1" smtClean="0"/>
              <a:t>Arnett</a:t>
            </a:r>
            <a:r>
              <a:rPr lang="tr-TR" sz="2800" dirty="0" smtClean="0"/>
              <a:t>, 2003).</a:t>
            </a:r>
          </a:p>
          <a:p>
            <a:pPr eaLnBrk="1" hangingPunct="1">
              <a:buFontTx/>
              <a:buNone/>
            </a:pPr>
            <a:endParaRPr lang="tr-TR" sz="2800" dirty="0" smtClean="0"/>
          </a:p>
          <a:p>
            <a:pPr eaLnBrk="1" hangingPunct="1"/>
            <a:r>
              <a:rPr lang="tr-TR" sz="2800" dirty="0" smtClean="0"/>
              <a:t>Yetişkinliğin başlangıcı aynı toplumda, hatta bir toplumun farklı kesimlerinde bile değişiklik göstermektedir.</a:t>
            </a:r>
          </a:p>
          <a:p>
            <a:pPr lvl="1" eaLnBrk="1" hangingPunct="1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(Geçişlerin zamanlamasında toplumsal etkinin varlığı)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357188"/>
            <a:ext cx="7704855" cy="60007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tr-TR" sz="3400" b="1" dirty="0" smtClean="0"/>
              <a:t>2000’LER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Günümüzde, gelişim psikolojisi çalışmaları </a:t>
            </a:r>
            <a:r>
              <a:rPr lang="tr-TR" sz="2800" dirty="0" err="1" smtClean="0"/>
              <a:t>disiplinlerarası</a:t>
            </a:r>
            <a:r>
              <a:rPr lang="tr-TR" sz="2800" dirty="0" smtClean="0"/>
              <a:t> bir yaklaşımla yapılmaktadır.</a:t>
            </a:r>
          </a:p>
          <a:p>
            <a:pPr algn="just" eaLnBrk="1" hangingPunct="1">
              <a:lnSpc>
                <a:spcPct val="80000"/>
              </a:lnSpc>
            </a:pPr>
            <a:endParaRPr lang="tr-TR" sz="28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tr-TR" sz="2800" dirty="0" smtClean="0">
                <a:solidFill>
                  <a:schemeClr val="tx1"/>
                </a:solidFill>
              </a:rPr>
              <a:t>Bu bağlamda, yetişkin olmak için en önemli ölçütler “zamanla oluşan” ölçütlerdir.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sz="2800" dirty="0" smtClean="0">
                <a:solidFill>
                  <a:schemeClr val="tx1"/>
                </a:solidFill>
              </a:rPr>
              <a:t>Buna göre: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tr-TR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Kendi sorumluluğunu almak,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Bağımsız kararlar verebilmek,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800" dirty="0" smtClean="0"/>
              <a:t>Ekonomik olarak bağımsız olmak.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5508104" cy="6669360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tr-TR" sz="2800" b="1" i="1" dirty="0" smtClean="0"/>
              <a:t>Okulu bitirme</a:t>
            </a:r>
            <a:r>
              <a:rPr lang="tr-TR" sz="2800" dirty="0" smtClean="0"/>
              <a:t>, </a:t>
            </a:r>
            <a:r>
              <a:rPr lang="tr-TR" sz="2800" b="1" i="1" dirty="0" smtClean="0"/>
              <a:t>evden ayrılma</a:t>
            </a:r>
            <a:r>
              <a:rPr lang="tr-TR" sz="2800" dirty="0" smtClean="0"/>
              <a:t>, </a:t>
            </a:r>
            <a:r>
              <a:rPr lang="tr-TR" sz="2800" b="1" i="1" dirty="0" smtClean="0"/>
              <a:t>kalıcı ve tam zamanlı bir işe başlama</a:t>
            </a:r>
            <a:r>
              <a:rPr lang="tr-TR" sz="2800" dirty="0" smtClean="0"/>
              <a:t>, </a:t>
            </a:r>
            <a:r>
              <a:rPr lang="tr-TR" sz="2800" b="1" i="1" dirty="0" smtClean="0"/>
              <a:t>evlenme ve ana-baba olma </a:t>
            </a:r>
            <a:r>
              <a:rPr lang="tr-TR" sz="2800" dirty="0" smtClean="0"/>
              <a:t>gibi ölçütler yerine;</a:t>
            </a: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r>
              <a:rPr lang="tr-TR" sz="2800" dirty="0" smtClean="0"/>
              <a:t>	- Bireyin kendi sorumluluğunu alması, </a:t>
            </a: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r>
              <a:rPr lang="tr-TR" sz="2800" dirty="0" smtClean="0"/>
              <a:t>	- Kendi kararlarını verebilmesi,</a:t>
            </a: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r>
              <a:rPr lang="tr-TR" sz="2800" dirty="0" smtClean="0"/>
              <a:t>	- Ekonomik olarak kendine yetebilen bir birey olması.</a:t>
            </a: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endParaRPr lang="tr-TR" sz="2800" dirty="0" smtClean="0"/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r>
              <a:rPr lang="tr-TR" sz="2800" dirty="0" smtClean="0"/>
              <a:t>Bu üç özelliğe sahip olan bireyler, kendilerini yetişkin olarak hissedebilmektedir.</a:t>
            </a: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endParaRPr lang="tr-TR" sz="2800" dirty="0" smtClean="0"/>
          </a:p>
          <a:p>
            <a:pPr marL="457200" indent="-457200">
              <a:spcBef>
                <a:spcPct val="0"/>
              </a:spcBef>
              <a:buFont typeface="Wingdings" pitchFamily="2" charset="2"/>
              <a:buChar char="v"/>
              <a:defRPr/>
            </a:pPr>
            <a:r>
              <a:rPr lang="tr-TR" sz="2800" dirty="0" smtClean="0"/>
              <a:t>Kısaca, yetişkin olmak, yetişkin gibi “hissetmeyle” ilgilidir.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4" name="Picture 4" descr="http://www.fwmail.net/img/i/2010/02/in_degisim_12_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35638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2" descr="http://www.ekolayingilizce.com/bas_voc/verbs/f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70790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 descr="http://www.beyaznokta.org.tr/cms/images/bireycilik-toplul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645024"/>
            <a:ext cx="4355977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188640"/>
            <a:ext cx="525658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endParaRPr lang="tr-TR" sz="2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tr-TR" sz="2800" b="1" i="1" kern="0" dirty="0" smtClean="0">
                <a:latin typeface="+mn-lt"/>
              </a:rPr>
              <a:t>Bireycilik</a:t>
            </a:r>
            <a:r>
              <a:rPr lang="tr-TR" sz="2800" kern="0" dirty="0" smtClean="0">
                <a:latin typeface="+mn-lt"/>
              </a:rPr>
              <a:t> (I</a:t>
            </a:r>
            <a:r>
              <a:rPr lang="en-US" sz="2800" kern="0" dirty="0" err="1" smtClean="0">
                <a:latin typeface="+mn-lt"/>
              </a:rPr>
              <a:t>ndividualism</a:t>
            </a:r>
            <a:r>
              <a:rPr lang="tr-TR" sz="2800" kern="0" dirty="0" smtClean="0">
                <a:latin typeface="+mn-lt"/>
              </a:rPr>
              <a:t>):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kern="0" dirty="0" smtClean="0"/>
              <a:t>k</a:t>
            </a:r>
            <a:r>
              <a:rPr lang="tr-TR" sz="2800" kern="0" dirty="0" smtClean="0">
                <a:latin typeface="+mn-lt"/>
              </a:rPr>
              <a:t>endi </a:t>
            </a:r>
            <a:r>
              <a:rPr lang="tr-TR" sz="2800" kern="0" dirty="0">
                <a:latin typeface="+mn-lt"/>
              </a:rPr>
              <a:t>davranışlarının </a:t>
            </a:r>
            <a:r>
              <a:rPr lang="tr-TR" sz="2800" kern="0" dirty="0" smtClean="0">
                <a:latin typeface="+mn-lt"/>
              </a:rPr>
              <a:t>sonuçları </a:t>
            </a:r>
            <a:r>
              <a:rPr lang="tr-TR" sz="2800" kern="0" dirty="0">
                <a:latin typeface="+mn-lt"/>
              </a:rPr>
              <a:t>konusunda sorumluluk alma, </a:t>
            </a:r>
            <a:endParaRPr lang="tr-TR" sz="28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kern="0" dirty="0" smtClean="0">
                <a:latin typeface="+mn-lt"/>
              </a:rPr>
              <a:t>bağımsız </a:t>
            </a:r>
            <a:r>
              <a:rPr lang="tr-TR" sz="2800" kern="0" dirty="0">
                <a:latin typeface="+mn-lt"/>
              </a:rPr>
              <a:t>kararlar verebilme, </a:t>
            </a:r>
            <a:endParaRPr lang="tr-TR" sz="28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kern="0" dirty="0" smtClean="0">
                <a:latin typeface="+mn-lt"/>
              </a:rPr>
              <a:t>“</a:t>
            </a:r>
            <a:r>
              <a:rPr lang="tr-TR" sz="2800" kern="0" dirty="0">
                <a:latin typeface="+mn-lt"/>
              </a:rPr>
              <a:t>ayrılma ve bireyleşmeyi tamamlama”, </a:t>
            </a:r>
            <a:endParaRPr lang="tr-TR" sz="28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kern="0" dirty="0" smtClean="0">
                <a:latin typeface="+mn-lt"/>
              </a:rPr>
              <a:t>dürtüleri </a:t>
            </a:r>
            <a:r>
              <a:rPr lang="tr-TR" sz="2800" kern="0" dirty="0">
                <a:latin typeface="+mn-lt"/>
              </a:rPr>
              <a:t>kontrol </a:t>
            </a:r>
            <a:r>
              <a:rPr lang="tr-TR" sz="2800" kern="0" dirty="0" smtClean="0">
                <a:latin typeface="+mn-lt"/>
              </a:rPr>
              <a:t>etme,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r-TR" sz="2800" kern="0" dirty="0" smtClean="0">
                <a:latin typeface="+mn-lt"/>
              </a:rPr>
              <a:t>“</a:t>
            </a:r>
            <a:r>
              <a:rPr lang="tr-TR" sz="2800" kern="0" dirty="0">
                <a:latin typeface="+mn-lt"/>
              </a:rPr>
              <a:t>psikolojik olgunluk” </a:t>
            </a:r>
            <a:endParaRPr lang="tr-TR" sz="28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tr-TR" sz="2800" kern="0" dirty="0" smtClean="0">
                <a:latin typeface="+mn-lt"/>
              </a:rPr>
              <a:t>gibi </a:t>
            </a:r>
            <a:r>
              <a:rPr lang="tr-TR" sz="2800" kern="0" dirty="0">
                <a:latin typeface="+mn-lt"/>
              </a:rPr>
              <a:t>özellikleri içermektedir.</a:t>
            </a:r>
            <a:endParaRPr lang="tr-TR" sz="2800" kern="0" dirty="0">
              <a:solidFill>
                <a:srgbClr val="008000"/>
              </a:solidFill>
              <a:latin typeface="+mn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  <a:defRPr/>
            </a:pPr>
            <a:endParaRPr lang="tr-TR" sz="2400" kern="0" dirty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995</TotalTime>
  <Words>987</Words>
  <Application>Microsoft Office PowerPoint</Application>
  <PresentationFormat>Ekran Gösterisi (4:3)</PresentationFormat>
  <Paragraphs>237</Paragraphs>
  <Slides>42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4" baseType="lpstr">
      <vt:lpstr>Zengin</vt:lpstr>
      <vt:lpstr>Bit Eşlem Resmi</vt:lpstr>
      <vt:lpstr>BELİREN YETİŞKİNLİK</vt:lpstr>
      <vt:lpstr>GELİŞİM EVRELERİ:</vt:lpstr>
      <vt:lpstr>YETİŞKİNLİK BELİRLEYİCİLERİ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Yetİşkİnlİğe ulaştIğInIzI düşünüyor musunuz?</vt:lpstr>
      <vt:lpstr>BELİREN YETİŞKİNLİĞİN “BELİRMESİ”</vt:lpstr>
      <vt:lpstr>Slayt 18</vt:lpstr>
      <vt:lpstr>BELİREN YETİŞKİNLİK  (EMERGING ADULTHOOD)</vt:lpstr>
      <vt:lpstr>BELİREN YETİŞKİNLİK  (EMERGING ADULTHOOD)</vt:lpstr>
      <vt:lpstr>BELİREN YETİŞKİNLİK  (EMERGING ADULTHOOD)</vt:lpstr>
      <vt:lpstr>BELİREN YETİŞKİNLİK  (EMERGING ADULTHOOD)</vt:lpstr>
      <vt:lpstr>Belİren yetİşkİnlİğİn beş temel özellİğİ vardIr (Arnett, 2004)</vt:lpstr>
      <vt:lpstr>1. KİMLİK (identity exploration)</vt:lpstr>
      <vt:lpstr>1. KİMLİK (identity exploration)</vt:lpstr>
      <vt:lpstr>2. değİşkENLİK / İSTİKRARSIZLIK (instability)</vt:lpstr>
      <vt:lpstr>2. değİşkENLİK / İSTİKRARSIZLIK (instability)</vt:lpstr>
      <vt:lpstr>3. kendİne odaklanma  (self-focused)</vt:lpstr>
      <vt:lpstr>3. kendİne odaklanma  (self-focused)</vt:lpstr>
      <vt:lpstr>4. İKİ ARADA HİSSETMEK  (feeling in-between)</vt:lpstr>
      <vt:lpstr>5. FIrsatLAR  (opportunity)</vt:lpstr>
      <vt:lpstr> belİren yetİşkİnlİk ve türkİye</vt:lpstr>
      <vt:lpstr>belİren yetİşkİnlİk ve türkİye</vt:lpstr>
      <vt:lpstr> belİren yetİşkİnlİk ve türkİye</vt:lpstr>
      <vt:lpstr>belİren yetİşkİnlİk ve DÜNYA</vt:lpstr>
      <vt:lpstr>Slayt 36</vt:lpstr>
      <vt:lpstr>Evlenme ve anababa olma  yaşIndakİ değİşİmler</vt:lpstr>
      <vt:lpstr>Eğİtİmdekİ değİşİmler</vt:lpstr>
      <vt:lpstr>Cİnsel davranIşlardakİ değİşİmler</vt:lpstr>
      <vt:lpstr>Küreselleşme ve medya</vt:lpstr>
      <vt:lpstr>Göç olgusu</vt:lpstr>
      <vt:lpstr>Slayt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BELİREN YETİŞKİNLİK</dc:title>
  <dc:creator>cokaum_1</dc:creator>
  <cp:lastModifiedBy>ATAMIR</cp:lastModifiedBy>
  <cp:revision>62</cp:revision>
  <dcterms:created xsi:type="dcterms:W3CDTF">2013-11-29T11:53:23Z</dcterms:created>
  <dcterms:modified xsi:type="dcterms:W3CDTF">2013-12-05T06:02:22Z</dcterms:modified>
</cp:coreProperties>
</file>