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8" r:id="rId40"/>
    <p:sldId id="296" r:id="rId41"/>
    <p:sldId id="297" r:id="rId42"/>
    <p:sldId id="29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15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3743323" y="3721474"/>
            <a:ext cx="5120640" cy="1581151"/>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BCED3E41-E2DE-48B7-AD25-2C05D8372D60}" type="datetime4">
              <a:rPr lang="en-US" smtClean="0"/>
              <a:pPr/>
              <a:t>February 9, 2018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91475" y="6429376"/>
            <a:ext cx="876300" cy="292100"/>
          </a:xfrm>
        </p:spPr>
        <p:txBody>
          <a:bodyPr/>
          <a:lstStyle/>
          <a:p>
            <a:fld id="{5744759D-0EFF-4FB2-9CCE-04E00944F0FE}" type="slidenum">
              <a:rPr lang="en-US" smtClean="0"/>
              <a:pPr/>
              <a:t>‹#›</a:t>
            </a:fld>
            <a:endParaRPr lang="en-US" dirty="0"/>
          </a:p>
        </p:txBody>
      </p:sp>
      <p:sp>
        <p:nvSpPr>
          <p:cNvPr id="9"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3739896" y="1417320"/>
            <a:ext cx="5120640" cy="2304288"/>
          </a:xfrm>
        </p:spPr>
        <p:txBody>
          <a:bodyPr>
            <a:normAutofit/>
          </a:bodyPr>
          <a:lstStyle>
            <a:lvl1pPr>
              <a:defRPr sz="4000" cap="all" baseline="0"/>
            </a:lvl1pPr>
          </a:lstStyle>
          <a:p>
            <a:r>
              <a:rPr lang="en-US" smtClean="0"/>
              <a:t>Click to edit Master title style</a:t>
            </a:r>
            <a:endParaRPr lang="en-US" dirty="0"/>
          </a:p>
        </p:txBody>
      </p:sp>
      <p:sp>
        <p:nvSpPr>
          <p:cNvPr id="13"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9.02.18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9.02.18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5489634" y="0"/>
            <a:ext cx="3393768"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896202C6-8B37-41F0-B3E4-774551D1C22F}" type="datetime4">
              <a:rPr lang="en-US" smtClean="0"/>
              <a:pPr/>
              <a:t>February 9, 2018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
        <p:nvSpPr>
          <p:cNvPr id="25" name="Title Placeholder 1"/>
          <p:cNvSpPr>
            <a:spLocks noGrp="1"/>
          </p:cNvSpPr>
          <p:nvPr>
            <p:ph type="title"/>
          </p:nvPr>
        </p:nvSpPr>
        <p:spPr>
          <a:xfrm>
            <a:off x="276225" y="228602"/>
            <a:ext cx="8591550" cy="1066801"/>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48F78D1B-BB73-41B2-8202-C6678B761557}" type="datetime4">
              <a:rPr lang="en-US" smtClean="0"/>
              <a:pPr/>
              <a:t>February 9, 2018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
        <p:nvSpPr>
          <p:cNvPr id="15" name="Subtitle 2"/>
          <p:cNvSpPr>
            <a:spLocks noGrp="1"/>
          </p:cNvSpPr>
          <p:nvPr>
            <p:ph type="subTitle" idx="1"/>
          </p:nvPr>
        </p:nvSpPr>
        <p:spPr>
          <a:xfrm>
            <a:off x="3743324" y="1400176"/>
            <a:ext cx="5120640" cy="1476374"/>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Freeform 7"/>
          <p:cNvSpPr>
            <a:spLocks noChangeAspect="1" noEditPoints="1"/>
          </p:cNvSpPr>
          <p:nvPr/>
        </p:nvSpPr>
        <p:spPr bwMode="auto">
          <a:xfrm>
            <a:off x="34292" y="136642"/>
            <a:ext cx="3326149" cy="6721358"/>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3733803" y="2895602"/>
            <a:ext cx="5129543"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2511E46-B9AD-4605-BA48-F4BA770367EA}" type="datetime4">
              <a:rPr lang="en-US" smtClean="0"/>
              <a:pPr/>
              <a:t>February 9, 2018</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9"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2" name="Content Placeholder 11"/>
          <p:cNvSpPr>
            <a:spLocks noGrp="1"/>
          </p:cNvSpPr>
          <p:nvPr>
            <p:ph sz="quarter" idx="13"/>
          </p:nvPr>
        </p:nvSpPr>
        <p:spPr>
          <a:xfrm>
            <a:off x="27622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1"/>
          <p:cNvSpPr>
            <a:spLocks noGrp="1"/>
          </p:cNvSpPr>
          <p:nvPr>
            <p:ph sz="quarter" idx="14"/>
          </p:nvPr>
        </p:nvSpPr>
        <p:spPr>
          <a:xfrm>
            <a:off x="461581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71A4492-1D66-40E5-BF5F-8AE5B76A3760}" type="datetime4">
              <a:rPr lang="en-US" smtClean="0"/>
              <a:pPr/>
              <a:t>February 9, 2018</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44759D-0EFF-4FB2-9CCE-04E00944F0FE}" type="slidenum">
              <a:rPr lang="en-US" smtClean="0"/>
              <a:pPr/>
              <a:t>‹#›</a:t>
            </a:fld>
            <a:endParaRPr lang="en-US"/>
          </a:p>
        </p:txBody>
      </p:sp>
      <p:sp>
        <p:nvSpPr>
          <p:cNvPr id="1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4" name="Content Placeholder 11"/>
          <p:cNvSpPr>
            <a:spLocks noGrp="1"/>
          </p:cNvSpPr>
          <p:nvPr>
            <p:ph sz="quarter" idx="13"/>
          </p:nvPr>
        </p:nvSpPr>
        <p:spPr>
          <a:xfrm>
            <a:off x="27622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1"/>
          <p:cNvSpPr>
            <a:spLocks noGrp="1"/>
          </p:cNvSpPr>
          <p:nvPr>
            <p:ph sz="quarter" idx="14"/>
          </p:nvPr>
        </p:nvSpPr>
        <p:spPr>
          <a:xfrm>
            <a:off x="461581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0" name="Text Placeholder 3"/>
          <p:cNvSpPr>
            <a:spLocks noGrp="1"/>
          </p:cNvSpPr>
          <p:nvPr>
            <p:ph type="body" sz="half" idx="2"/>
          </p:nvPr>
        </p:nvSpPr>
        <p:spPr>
          <a:xfrm>
            <a:off x="276225" y="1298449"/>
            <a:ext cx="424815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15815" y="1298449"/>
            <a:ext cx="424815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F0120655-FBEF-4656-A8A9-E7D9EB4F4DEC}" type="datetime4">
              <a:rPr lang="en-US" smtClean="0"/>
              <a:pPr/>
              <a:t>February 9, 2018</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44759D-0EFF-4FB2-9CCE-04E00944F0FE}" type="slidenum">
              <a:rPr lang="en-US" smtClean="0"/>
              <a:pPr/>
              <a:t>‹#›</a:t>
            </a:fld>
            <a:endParaRPr lang="en-US"/>
          </a:p>
        </p:txBody>
      </p:sp>
      <p:sp>
        <p:nvSpPr>
          <p:cNvPr id="17"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B2BA2-D035-44CD-B6C5-345CD46C68A9}" type="datetime4">
              <a:rPr lang="en-US" smtClean="0"/>
              <a:pPr/>
              <a:t>February 9, 2018</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44759D-0EFF-4FB2-9CCE-04E00944F0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712544D9-E8EB-4DFC-9BAC-8FC5CFB1A919}" type="datetime4">
              <a:rPr lang="en-US" smtClean="0"/>
              <a:pPr/>
              <a:t>February 9, 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9" name="Title Placeholder 1"/>
          <p:cNvSpPr>
            <a:spLocks noGrp="1"/>
          </p:cNvSpPr>
          <p:nvPr>
            <p:ph type="title"/>
          </p:nvPr>
        </p:nvSpPr>
        <p:spPr>
          <a:xfrm>
            <a:off x="276225" y="228601"/>
            <a:ext cx="283464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10" name="Content Placeholder 11"/>
          <p:cNvSpPr>
            <a:spLocks noGrp="1"/>
          </p:cNvSpPr>
          <p:nvPr>
            <p:ph sz="quarter" idx="14"/>
          </p:nvPr>
        </p:nvSpPr>
        <p:spPr>
          <a:xfrm>
            <a:off x="3775935" y="533400"/>
            <a:ext cx="5063266" cy="5702808"/>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276224" y="1539240"/>
            <a:ext cx="283464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409950" y="0"/>
            <a:ext cx="573405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CF894904-8048-429B-BF77-F17DA8F8287B}" type="datetime4">
              <a:rPr lang="en-US" smtClean="0"/>
              <a:pPr/>
              <a:t>February 9, 2018</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21" name="Title Placeholder 1"/>
          <p:cNvSpPr>
            <a:spLocks noGrp="1"/>
          </p:cNvSpPr>
          <p:nvPr>
            <p:ph type="title"/>
          </p:nvPr>
        </p:nvSpPr>
        <p:spPr>
          <a:xfrm>
            <a:off x="276224" y="228603"/>
            <a:ext cx="283464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25" name="Text Placeholder 24"/>
          <p:cNvSpPr>
            <a:spLocks noGrp="1"/>
          </p:cNvSpPr>
          <p:nvPr>
            <p:ph type="body" sz="quarter" idx="13"/>
          </p:nvPr>
        </p:nvSpPr>
        <p:spPr>
          <a:xfrm>
            <a:off x="274320" y="1536192"/>
            <a:ext cx="283464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6225" y="1295400"/>
            <a:ext cx="8591550" cy="493394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 </a:t>
            </a:r>
            <a:endParaRPr lang="en-US" dirty="0"/>
          </a:p>
        </p:txBody>
      </p:sp>
      <p:sp>
        <p:nvSpPr>
          <p:cNvPr id="4" name="Date Placeholder 3"/>
          <p:cNvSpPr>
            <a:spLocks noGrp="1"/>
          </p:cNvSpPr>
          <p:nvPr>
            <p:ph type="dt" sz="half" idx="2"/>
          </p:nvPr>
        </p:nvSpPr>
        <p:spPr>
          <a:xfrm>
            <a:off x="276225" y="6429376"/>
            <a:ext cx="21336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6441D7B3-F7C5-4013-AC5D-399DD8DB11FA}" type="datetime4">
              <a:rPr lang="en-US" smtClean="0"/>
              <a:pPr/>
              <a:t>February 9, 2018</a:t>
            </a:fld>
            <a:endParaRPr lang="en-US"/>
          </a:p>
        </p:txBody>
      </p:sp>
      <p:sp>
        <p:nvSpPr>
          <p:cNvPr id="5" name="Footer Placeholder 4"/>
          <p:cNvSpPr>
            <a:spLocks noGrp="1"/>
          </p:cNvSpPr>
          <p:nvPr>
            <p:ph type="ftr" sz="quarter" idx="3"/>
          </p:nvPr>
        </p:nvSpPr>
        <p:spPr>
          <a:xfrm>
            <a:off x="3743327" y="6429376"/>
            <a:ext cx="4086225"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en-US" dirty="0"/>
          </a:p>
        </p:txBody>
      </p:sp>
      <p:sp>
        <p:nvSpPr>
          <p:cNvPr id="6" name="Slide Number Placeholder 5"/>
          <p:cNvSpPr>
            <a:spLocks noGrp="1"/>
          </p:cNvSpPr>
          <p:nvPr>
            <p:ph type="sldNum" sz="quarter" idx="4"/>
          </p:nvPr>
        </p:nvSpPr>
        <p:spPr>
          <a:xfrm>
            <a:off x="7991475" y="6429376"/>
            <a:ext cx="8763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5744759D-0EFF-4FB2-9CCE-04E00944F0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hf sldNum="0" hdr="0" ftr="0" dt="0"/>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739896" y="4260721"/>
            <a:ext cx="5120640" cy="1581151"/>
          </a:xfrm>
        </p:spPr>
        <p:txBody>
          <a:bodyPr/>
          <a:lstStyle/>
          <a:p>
            <a:r>
              <a:rPr lang="en-US" dirty="0" err="1" smtClean="0"/>
              <a:t>Assist.Prof.Dr.Filiz</a:t>
            </a:r>
            <a:r>
              <a:rPr lang="en-US" dirty="0" smtClean="0"/>
              <a:t> </a:t>
            </a:r>
            <a:r>
              <a:rPr lang="en-US" dirty="0" err="1" smtClean="0"/>
              <a:t>Bakar</a:t>
            </a:r>
            <a:r>
              <a:rPr lang="en-US" dirty="0" smtClean="0"/>
              <a:t> </a:t>
            </a:r>
            <a:r>
              <a:rPr lang="en-US" dirty="0" err="1" smtClean="0"/>
              <a:t>Ateş</a:t>
            </a:r>
            <a:endParaRPr lang="en-US" dirty="0"/>
          </a:p>
        </p:txBody>
      </p:sp>
      <p:sp>
        <p:nvSpPr>
          <p:cNvPr id="3" name="Title 2"/>
          <p:cNvSpPr>
            <a:spLocks noGrp="1"/>
          </p:cNvSpPr>
          <p:nvPr>
            <p:ph type="title"/>
          </p:nvPr>
        </p:nvSpPr>
        <p:spPr>
          <a:xfrm>
            <a:off x="3409701" y="1417320"/>
            <a:ext cx="5734299" cy="2304288"/>
          </a:xfrm>
        </p:spPr>
        <p:txBody>
          <a:bodyPr>
            <a:normAutofit/>
          </a:bodyPr>
          <a:lstStyle/>
          <a:p>
            <a:r>
              <a:rPr lang="en-US" sz="3800" b="1" dirty="0" smtClean="0"/>
              <a:t>LIVER </a:t>
            </a:r>
            <a:r>
              <a:rPr lang="en-US" sz="3800" b="1" dirty="0" err="1" smtClean="0"/>
              <a:t>fUnCTION</a:t>
            </a:r>
            <a:r>
              <a:rPr lang="en-US" sz="3800" b="1" dirty="0" smtClean="0"/>
              <a:t> </a:t>
            </a:r>
            <a:r>
              <a:rPr lang="en-US" sz="3800" b="1" dirty="0" err="1" smtClean="0"/>
              <a:t>tesTS</a:t>
            </a:r>
            <a:endParaRPr lang="en-US" sz="3800" b="1" dirty="0"/>
          </a:p>
        </p:txBody>
      </p:sp>
    </p:spTree>
    <p:extLst>
      <p:ext uri="{BB962C8B-B14F-4D97-AF65-F5344CB8AC3E}">
        <p14:creationId xmlns:p14="http://schemas.microsoft.com/office/powerpoint/2010/main" val="24863824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LIMITATIONS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b="1" dirty="0" smtClean="0"/>
              <a:t>Lack </a:t>
            </a:r>
            <a:r>
              <a:rPr lang="en-US" b="1" dirty="0"/>
              <a:t>sensitivity: </a:t>
            </a:r>
            <a:r>
              <a:rPr lang="en-US" dirty="0"/>
              <a:t>The LFT may be normal in certain liver diseases like cirrhosis, non cirrhotic portal fibrosis, congenital hepatic fibrosis, </a:t>
            </a:r>
            <a:r>
              <a:rPr lang="en-US" i="1" dirty="0"/>
              <a:t>etc. </a:t>
            </a:r>
            <a:endParaRPr lang="en-US" dirty="0"/>
          </a:p>
          <a:p>
            <a:r>
              <a:rPr lang="en-US" b="1" dirty="0"/>
              <a:t>Lack specificity : </a:t>
            </a:r>
            <a:r>
              <a:rPr lang="en-US" dirty="0"/>
              <a:t>They lack specificity and are not specific for any particular disease. Serum albumin may be decreased in chronic disease and also in </a:t>
            </a:r>
            <a:r>
              <a:rPr lang="en-US" dirty="0" err="1"/>
              <a:t>nephrotic</a:t>
            </a:r>
            <a:r>
              <a:rPr lang="en-US" dirty="0"/>
              <a:t> syndrome. Aminotransferases may be raised in cardiac diseases and hepatic diseases. </a:t>
            </a:r>
          </a:p>
          <a:p>
            <a:r>
              <a:rPr lang="en-US" dirty="0"/>
              <a:t>Except for serum bile acids the LFT are not specific for liver diseases and all the parameters may be elevated for pathological processes outside the </a:t>
            </a:r>
            <a:r>
              <a:rPr lang="en-US" dirty="0" smtClean="0"/>
              <a:t>liver</a:t>
            </a:r>
            <a:r>
              <a:rPr lang="en-US" dirty="0"/>
              <a:t>.</a:t>
            </a:r>
          </a:p>
          <a:p>
            <a:r>
              <a:rPr lang="en-US" dirty="0"/>
              <a:t>Thus, we see that LFT have certain advantages as well as limitations at the same time. Thus, it is important to view them keeping the clinical profile of the patient in mind. </a:t>
            </a:r>
          </a:p>
          <a:p>
            <a:endParaRPr lang="en-US" dirty="0"/>
          </a:p>
        </p:txBody>
      </p:sp>
    </p:spTree>
    <p:extLst>
      <p:ext uri="{BB962C8B-B14F-4D97-AF65-F5344CB8AC3E}">
        <p14:creationId xmlns:p14="http://schemas.microsoft.com/office/powerpoint/2010/main" val="179561108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CLASSIFICATION OF LIVER FUNCTION TESTS </a:t>
            </a:r>
            <a:endParaRPr lang="en-US" dirty="0"/>
          </a:p>
        </p:txBody>
      </p:sp>
      <p:sp>
        <p:nvSpPr>
          <p:cNvPr id="3" name="Content Placeholder 2"/>
          <p:cNvSpPr>
            <a:spLocks noGrp="1"/>
          </p:cNvSpPr>
          <p:nvPr>
            <p:ph sz="quarter" idx="13"/>
          </p:nvPr>
        </p:nvSpPr>
        <p:spPr/>
        <p:txBody>
          <a:bodyPr/>
          <a:lstStyle/>
          <a:p>
            <a:r>
              <a:rPr lang="en-US" b="1" dirty="0"/>
              <a:t>A. Tests of the liver’s capacity to transport organic anions and to metabolize drugs- </a:t>
            </a:r>
            <a:r>
              <a:rPr lang="en-US" dirty="0"/>
              <a:t>Serum bilirubin, urine bilirubin, </a:t>
            </a:r>
            <a:r>
              <a:rPr lang="en-US" dirty="0" err="1"/>
              <a:t>urobilinogen</a:t>
            </a:r>
            <a:r>
              <a:rPr lang="en-US" dirty="0"/>
              <a:t> </a:t>
            </a:r>
            <a:r>
              <a:rPr lang="en-US" i="1" dirty="0"/>
              <a:t>etc. </a:t>
            </a:r>
            <a:endParaRPr lang="en-US" dirty="0"/>
          </a:p>
          <a:p>
            <a:r>
              <a:rPr lang="en-US" b="1" dirty="0"/>
              <a:t>B. Tests that detect injury to hepatocytes (serum enzyme tests) – </a:t>
            </a:r>
            <a:r>
              <a:rPr lang="en-US" dirty="0"/>
              <a:t>Aminotransferases, alkaline phosphatase, ã </a:t>
            </a:r>
            <a:r>
              <a:rPr lang="es-ES_tradnl" dirty="0" err="1"/>
              <a:t>glutamyl</a:t>
            </a:r>
            <a:r>
              <a:rPr lang="es-ES_tradnl" dirty="0"/>
              <a:t> </a:t>
            </a:r>
            <a:r>
              <a:rPr lang="es-ES_tradnl" dirty="0" err="1"/>
              <a:t>transpeptidase</a:t>
            </a:r>
            <a:r>
              <a:rPr lang="es-ES_tradnl" dirty="0"/>
              <a:t>, </a:t>
            </a:r>
            <a:r>
              <a:rPr lang="es-ES_tradnl" dirty="0" smtClean="0"/>
              <a:t>5’ </a:t>
            </a:r>
            <a:r>
              <a:rPr lang="es-ES_tradnl" dirty="0" err="1"/>
              <a:t>nucleotidase</a:t>
            </a:r>
            <a:r>
              <a:rPr lang="es-ES_tradnl" dirty="0"/>
              <a:t>, </a:t>
            </a:r>
            <a:r>
              <a:rPr lang="es-ES_tradnl" dirty="0" err="1"/>
              <a:t>leucine</a:t>
            </a:r>
            <a:r>
              <a:rPr lang="es-ES_tradnl" dirty="0"/>
              <a:t> </a:t>
            </a:r>
            <a:r>
              <a:rPr lang="es-ES_tradnl" dirty="0" err="1"/>
              <a:t>aminopeptidase</a:t>
            </a:r>
            <a:r>
              <a:rPr lang="es-ES_tradnl" dirty="0"/>
              <a:t> </a:t>
            </a:r>
            <a:r>
              <a:rPr lang="es-ES_tradnl" i="1" dirty="0"/>
              <a:t>etc. </a:t>
            </a:r>
            <a:endParaRPr lang="es-ES_tradnl" dirty="0"/>
          </a:p>
          <a:p>
            <a:r>
              <a:rPr lang="en-US" b="1" dirty="0"/>
              <a:t>C. Tests of the Liver’s biosynthetic capacity- </a:t>
            </a:r>
            <a:r>
              <a:rPr lang="en-US" dirty="0"/>
              <a:t>Serum proteins, albumin, </a:t>
            </a:r>
            <a:r>
              <a:rPr lang="en-US" dirty="0" err="1"/>
              <a:t>prealbumin</a:t>
            </a:r>
            <a:r>
              <a:rPr lang="en-US" dirty="0"/>
              <a:t>, serum </a:t>
            </a:r>
            <a:r>
              <a:rPr lang="en-US" dirty="0" err="1"/>
              <a:t>ceruloplasmin</a:t>
            </a:r>
            <a:r>
              <a:rPr lang="en-US" dirty="0"/>
              <a:t>, </a:t>
            </a:r>
            <a:r>
              <a:rPr lang="en-US" dirty="0" err="1"/>
              <a:t>procollagen</a:t>
            </a:r>
            <a:r>
              <a:rPr lang="en-US" dirty="0"/>
              <a:t> III peptide, </a:t>
            </a:r>
            <a:endParaRPr lang="en-US" dirty="0" smtClean="0"/>
          </a:p>
          <a:p>
            <a:r>
              <a:rPr lang="en-US" dirty="0" smtClean="0"/>
              <a:t>α-1 </a:t>
            </a:r>
            <a:r>
              <a:rPr lang="en-US" dirty="0"/>
              <a:t>antitrypsin, α </a:t>
            </a:r>
            <a:r>
              <a:rPr lang="en-US" dirty="0" err="1"/>
              <a:t>feto</a:t>
            </a:r>
            <a:r>
              <a:rPr lang="en-US" dirty="0"/>
              <a:t> protein, </a:t>
            </a:r>
            <a:r>
              <a:rPr lang="en-US" dirty="0" err="1"/>
              <a:t>prothrombin</a:t>
            </a:r>
            <a:r>
              <a:rPr lang="en-US" dirty="0"/>
              <a:t> time </a:t>
            </a:r>
            <a:r>
              <a:rPr lang="en-US" i="1" dirty="0"/>
              <a:t>etc. </a:t>
            </a:r>
            <a:endParaRPr lang="en-US" dirty="0"/>
          </a:p>
          <a:p>
            <a:endParaRPr lang="en-US" dirty="0"/>
          </a:p>
          <a:p>
            <a:endParaRPr lang="en-US" dirty="0"/>
          </a:p>
        </p:txBody>
      </p:sp>
    </p:spTree>
    <p:extLst>
      <p:ext uri="{BB962C8B-B14F-4D97-AF65-F5344CB8AC3E}">
        <p14:creationId xmlns:p14="http://schemas.microsoft.com/office/powerpoint/2010/main" val="96810076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A. </a:t>
            </a:r>
            <a:r>
              <a:rPr lang="en-US" sz="2600" b="1" dirty="0" smtClean="0"/>
              <a:t>Tests </a:t>
            </a:r>
            <a:r>
              <a:rPr lang="en-US" sz="2600" b="1" dirty="0"/>
              <a:t>of the liver’ s capacity to transport organic anions and to metabolize drugs </a:t>
            </a:r>
            <a:endParaRPr lang="en-US" sz="2600" dirty="0"/>
          </a:p>
        </p:txBody>
      </p:sp>
    </p:spTree>
    <p:extLst>
      <p:ext uri="{BB962C8B-B14F-4D97-AF65-F5344CB8AC3E}">
        <p14:creationId xmlns:p14="http://schemas.microsoft.com/office/powerpoint/2010/main" val="9467608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SERUM BILIRUBIN </a:t>
            </a:r>
            <a:r>
              <a:rPr lang="en-US" dirty="0"/>
              <a:t/>
            </a:r>
            <a:br>
              <a:rPr lang="en-US" dirty="0"/>
            </a:b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smtClean="0"/>
              <a:t>Bilirubin </a:t>
            </a:r>
            <a:r>
              <a:rPr lang="en-US" dirty="0"/>
              <a:t>is an endogenous anion derived from hemoglobin degradation from the RBC. The classification of bilirubin into direct and indirect bilirubin are based on the original van der Bergh method of measuring bilirubin. Bilirubin is altered by exposure to light so serum and plasma samples must be kept in dark before measurements are made. When the liver function tests are abnormal and the serum bilirubin levels more than 17μmol/L suggest underlying liver disease</a:t>
            </a:r>
            <a:r>
              <a:rPr lang="en-US" dirty="0" smtClean="0"/>
              <a:t>.</a:t>
            </a:r>
            <a:endParaRPr lang="en-US" dirty="0"/>
          </a:p>
          <a:p>
            <a:r>
              <a:rPr lang="en-US" dirty="0"/>
              <a:t>Types of bilirubin</a:t>
            </a:r>
            <a:br>
              <a:rPr lang="en-US" dirty="0"/>
            </a:br>
            <a:r>
              <a:rPr lang="en-US" b="1" dirty="0" err="1"/>
              <a:t>i</a:t>
            </a:r>
            <a:r>
              <a:rPr lang="en-US" b="1" dirty="0"/>
              <a:t>. Total bilirubin: </a:t>
            </a:r>
            <a:r>
              <a:rPr lang="en-US" dirty="0"/>
              <a:t>This is measured as the amount, which reacts in 30 minutes after addition of alcohol. Normal range is 0.2-0.9 mg/dl (2-15μmol/L). It is slightly higher by 3-4 </a:t>
            </a:r>
            <a:r>
              <a:rPr lang="en-US" dirty="0" err="1"/>
              <a:t>μmol</a:t>
            </a:r>
            <a:r>
              <a:rPr lang="en-US" dirty="0"/>
              <a:t>/L in males as compared to females. It is this factor, which helps to diagnose Gilbert syndrome in males easily. </a:t>
            </a:r>
          </a:p>
          <a:p>
            <a:r>
              <a:rPr lang="en-US" b="1" dirty="0"/>
              <a:t>ii. Direct Bilirubin : </a:t>
            </a:r>
            <a:r>
              <a:rPr lang="en-US" dirty="0"/>
              <a:t>This is the water-soluble fraction. This is measured by the reaction with diazotized </a:t>
            </a:r>
            <a:r>
              <a:rPr lang="en-US" dirty="0" err="1"/>
              <a:t>sulfanilic</a:t>
            </a:r>
            <a:r>
              <a:rPr lang="en-US" dirty="0"/>
              <a:t> acid in 1 minute and this gives estimation of conjugated bilirubin. Normal range 0.3mg/dl( 5.1μmol/ L) </a:t>
            </a:r>
          </a:p>
          <a:p>
            <a:r>
              <a:rPr lang="en-US" b="1" dirty="0"/>
              <a:t>iii. Indirect bilirubin: </a:t>
            </a:r>
            <a:r>
              <a:rPr lang="en-US" dirty="0"/>
              <a:t>This fraction is calculated by the difference of the total and direct bilirubin and is a measure of unconjugated fraction of bilirubin</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190679795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value of bilirubin levels : </a:t>
            </a:r>
            <a:endParaRPr lang="en-US" dirty="0"/>
          </a:p>
        </p:txBody>
      </p:sp>
      <p:sp>
        <p:nvSpPr>
          <p:cNvPr id="3" name="Content Placeholder 2"/>
          <p:cNvSpPr>
            <a:spLocks noGrp="1"/>
          </p:cNvSpPr>
          <p:nvPr>
            <p:ph sz="quarter" idx="13"/>
          </p:nvPr>
        </p:nvSpPr>
        <p:spPr/>
        <p:txBody>
          <a:bodyPr/>
          <a:lstStyle/>
          <a:p>
            <a:r>
              <a:rPr lang="en-US" dirty="0" smtClean="0"/>
              <a:t>Bilirubin </a:t>
            </a:r>
            <a:r>
              <a:rPr lang="en-US" dirty="0"/>
              <a:t>in body is a careful balance between production and removal of the pigment in body. </a:t>
            </a:r>
            <a:r>
              <a:rPr lang="en-US" dirty="0" err="1"/>
              <a:t>Hyperbilirubinemia</a:t>
            </a:r>
            <a:r>
              <a:rPr lang="en-US" dirty="0"/>
              <a:t> seen in acute viral hepatitis is directly proportional to the degree of histological injury of hepatocytes and the longer course of the disease. </a:t>
            </a:r>
          </a:p>
          <a:p>
            <a:r>
              <a:rPr lang="en-US" b="1" dirty="0" err="1"/>
              <a:t>Hyperbilirubinemia</a:t>
            </a:r>
            <a:r>
              <a:rPr lang="en-US" b="1" dirty="0"/>
              <a:t>: </a:t>
            </a:r>
            <a:r>
              <a:rPr lang="en-US" dirty="0"/>
              <a:t>It results from overproduction / impaired uptake, conjugation or excretion / regurgitation of unconjugated or conjugated bilirubin from hepatocytes to bile ducts</a:t>
            </a:r>
            <a:r>
              <a:rPr lang="en-US" dirty="0" smtClean="0"/>
              <a:t>. </a:t>
            </a:r>
            <a:endParaRPr lang="en-US" dirty="0"/>
          </a:p>
        </p:txBody>
      </p:sp>
    </p:spTree>
    <p:extLst>
      <p:ext uri="{BB962C8B-B14F-4D97-AF65-F5344CB8AC3E}">
        <p14:creationId xmlns:p14="http://schemas.microsoft.com/office/powerpoint/2010/main" val="375965243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r>
              <a:rPr lang="en-US" b="1" dirty="0"/>
              <a:t>Increased unconjugated bilirubin: </a:t>
            </a:r>
            <a:r>
              <a:rPr lang="en-US" dirty="0"/>
              <a:t>This results from overproduction/impaired uptake, conjugation </a:t>
            </a:r>
          </a:p>
          <a:p>
            <a:r>
              <a:rPr lang="en-US" b="1" dirty="0"/>
              <a:t>Increased conjugated bilirubin: </a:t>
            </a:r>
            <a:r>
              <a:rPr lang="en-US" dirty="0"/>
              <a:t>Impaired intrahepatic excretion / regurgitation of unconjugated or conjugated bilirubin from hepatocytes of bile ducts</a:t>
            </a:r>
            <a:r>
              <a:rPr lang="en-US" dirty="0" smtClean="0"/>
              <a:t>.</a:t>
            </a:r>
            <a:endParaRPr lang="en-US" dirty="0"/>
          </a:p>
          <a:p>
            <a:r>
              <a:rPr lang="en-US" dirty="0"/>
              <a:t>Serum bilirubin could be lowered by drugs like salicylates, </a:t>
            </a:r>
            <a:r>
              <a:rPr lang="en-US" dirty="0" err="1"/>
              <a:t>sulphonamides</a:t>
            </a:r>
            <a:r>
              <a:rPr lang="en-US" dirty="0"/>
              <a:t>, free fatty acids which displace bilirubin from its attachment to plasma albumin. On the contrary it could be elevated if the serum albumin increases and the bilirubin may shift from tissue sites to circulation</a:t>
            </a:r>
            <a:r>
              <a:rPr lang="en-US" dirty="0" smtClean="0"/>
              <a:t>.</a:t>
            </a:r>
            <a:endParaRPr lang="en-US" dirty="0"/>
          </a:p>
          <a:p>
            <a:endParaRPr lang="en-US" dirty="0"/>
          </a:p>
        </p:txBody>
      </p:sp>
    </p:spTree>
    <p:extLst>
      <p:ext uri="{BB962C8B-B14F-4D97-AF65-F5344CB8AC3E}">
        <p14:creationId xmlns:p14="http://schemas.microsoft.com/office/powerpoint/2010/main" val="148516106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r>
              <a:rPr lang="en-US" b="1" dirty="0"/>
              <a:t>b. Prognostic value of bilirubin levels </a:t>
            </a:r>
            <a:endParaRPr lang="en-US" dirty="0"/>
          </a:p>
          <a:p>
            <a:r>
              <a:rPr lang="en-US" dirty="0"/>
              <a:t>Bilirubin may be of prognostic value in conditions like fulminant hepatic failure where deep jaundice is associated with increased mortality</a:t>
            </a:r>
            <a:r>
              <a:rPr lang="en-US" dirty="0" smtClean="0"/>
              <a:t>.</a:t>
            </a:r>
            <a:endParaRPr lang="en-US" dirty="0"/>
          </a:p>
          <a:p>
            <a:r>
              <a:rPr lang="en-US" b="1" dirty="0" err="1"/>
              <a:t>Hyperbilirubinemia</a:t>
            </a:r>
            <a:r>
              <a:rPr lang="en-US" b="1" dirty="0"/>
              <a:t> and Hemolysis </a:t>
            </a:r>
            <a:endParaRPr lang="en-US" dirty="0"/>
          </a:p>
          <a:p>
            <a:r>
              <a:rPr lang="en-US" dirty="0"/>
              <a:t>Bilirubin itself is not soluble in water and is bound to albumin and thus does not appear in urine. Hemolysis with overproduction of bilirubin and concomitant reduced GFR cause decreased excretion and can lead to high bilirubin levels.1 Bilirubin levels in excess of 25 mg/ dl may be seen in hemolysis in association with liver disease. </a:t>
            </a:r>
          </a:p>
          <a:p>
            <a:r>
              <a:rPr lang="en-US" dirty="0"/>
              <a:t>Other causes of extreme </a:t>
            </a:r>
            <a:r>
              <a:rPr lang="en-US" dirty="0" err="1"/>
              <a:t>hyperbilirubinemia</a:t>
            </a:r>
            <a:r>
              <a:rPr lang="en-US" dirty="0"/>
              <a:t> include severe parenchymal disease, septicemia and renal </a:t>
            </a:r>
            <a:r>
              <a:rPr lang="en-US" dirty="0" smtClean="0"/>
              <a:t>failure</a:t>
            </a:r>
            <a:r>
              <a:rPr lang="en-US" dirty="0"/>
              <a:t>.</a:t>
            </a:r>
          </a:p>
          <a:p>
            <a:endParaRPr lang="en-US" dirty="0"/>
          </a:p>
        </p:txBody>
      </p:sp>
    </p:spTree>
    <p:extLst>
      <p:ext uri="{BB962C8B-B14F-4D97-AF65-F5344CB8AC3E}">
        <p14:creationId xmlns:p14="http://schemas.microsoft.com/office/powerpoint/2010/main" val="132444772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2. URINE BILIRUBIN </a:t>
            </a:r>
            <a:endParaRPr lang="en-US" dirty="0"/>
          </a:p>
        </p:txBody>
      </p:sp>
      <p:sp>
        <p:nvSpPr>
          <p:cNvPr id="3" name="Content Placeholder 2"/>
          <p:cNvSpPr>
            <a:spLocks noGrp="1"/>
          </p:cNvSpPr>
          <p:nvPr>
            <p:ph sz="quarter" idx="13"/>
          </p:nvPr>
        </p:nvSpPr>
        <p:spPr/>
        <p:txBody>
          <a:bodyPr/>
          <a:lstStyle/>
          <a:p>
            <a:r>
              <a:rPr lang="en-US" dirty="0" smtClean="0"/>
              <a:t>The </a:t>
            </a:r>
            <a:r>
              <a:rPr lang="en-US" dirty="0"/>
              <a:t>presence of urine bilirubin indicates </a:t>
            </a:r>
            <a:r>
              <a:rPr lang="en-US" dirty="0" err="1"/>
              <a:t>hepatobiliary</a:t>
            </a:r>
            <a:r>
              <a:rPr lang="en-US" dirty="0"/>
              <a:t> disease. Unconjugated bilirubin is tightly bound to albumin and not filtered by the glomerulus and thus not present in urine. Measurable amounts of conjugated bilirubin in serum are found only in </a:t>
            </a:r>
            <a:r>
              <a:rPr lang="en-US" dirty="0" err="1"/>
              <a:t>hepatobiliary</a:t>
            </a:r>
            <a:r>
              <a:rPr lang="en-US" dirty="0"/>
              <a:t> disease</a:t>
            </a:r>
            <a:r>
              <a:rPr lang="en-US" dirty="0" smtClean="0"/>
              <a:t>. </a:t>
            </a:r>
            <a:endParaRPr lang="en-US" dirty="0"/>
          </a:p>
          <a:p>
            <a:r>
              <a:rPr lang="en-US" dirty="0"/>
              <a:t>Because the renal threshold for conjugated bilirubin is low and the laboratory methods can detect low levels of bilirubin in urine so conjugated bilirubin may be found in urine when the serum bilirubin levels are normal. This is the case in early acute viral hepatitis</a:t>
            </a:r>
            <a:r>
              <a:rPr lang="en-US" dirty="0" smtClean="0"/>
              <a:t>.</a:t>
            </a:r>
            <a:endParaRPr lang="en-US" dirty="0"/>
          </a:p>
          <a:p>
            <a:r>
              <a:rPr lang="en-US" dirty="0"/>
              <a:t>Tests strips impregnated with </a:t>
            </a:r>
            <a:r>
              <a:rPr lang="en-US" dirty="0" err="1"/>
              <a:t>diazo</a:t>
            </a:r>
            <a:r>
              <a:rPr lang="en-US" dirty="0"/>
              <a:t> reagent are easy to use and detect as little as 1-2μ </a:t>
            </a:r>
            <a:r>
              <a:rPr lang="en-US" dirty="0" err="1"/>
              <a:t>mol</a:t>
            </a:r>
            <a:r>
              <a:rPr lang="en-US" dirty="0"/>
              <a:t> bilirubin/</a:t>
            </a:r>
            <a:r>
              <a:rPr lang="en-US" dirty="0" smtClean="0"/>
              <a:t>L</a:t>
            </a:r>
            <a:r>
              <a:rPr lang="en-US" dirty="0"/>
              <a:t>.</a:t>
            </a:r>
          </a:p>
          <a:p>
            <a:endParaRPr lang="en-US" dirty="0"/>
          </a:p>
        </p:txBody>
      </p:sp>
    </p:spTree>
    <p:extLst>
      <p:ext uri="{BB962C8B-B14F-4D97-AF65-F5344CB8AC3E}">
        <p14:creationId xmlns:p14="http://schemas.microsoft.com/office/powerpoint/2010/main" val="257390954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3. UROBILINOGEN </a:t>
            </a:r>
            <a:endParaRPr lang="en-US" dirty="0"/>
          </a:p>
        </p:txBody>
      </p:sp>
      <p:sp>
        <p:nvSpPr>
          <p:cNvPr id="3" name="Content Placeholder 2"/>
          <p:cNvSpPr>
            <a:spLocks noGrp="1"/>
          </p:cNvSpPr>
          <p:nvPr>
            <p:ph sz="quarter" idx="13"/>
          </p:nvPr>
        </p:nvSpPr>
        <p:spPr/>
        <p:txBody>
          <a:bodyPr/>
          <a:lstStyle/>
          <a:p>
            <a:r>
              <a:rPr lang="en-US" dirty="0" smtClean="0"/>
              <a:t>An </a:t>
            </a:r>
            <a:r>
              <a:rPr lang="en-US" dirty="0"/>
              <a:t>increase in the </a:t>
            </a:r>
            <a:r>
              <a:rPr lang="en-US" dirty="0" err="1"/>
              <a:t>urobilinogen</a:t>
            </a:r>
            <a:r>
              <a:rPr lang="en-US" dirty="0"/>
              <a:t> in urine is a sensitive indicator of hepatocellular dysfunction. It is a good indication of alcoholic liver damage, well compensated cirrhosis or malignant disease of the liver. In viral hepatitis it appears early in urine. It is markedly increased in hemolysis</a:t>
            </a:r>
            <a:r>
              <a:rPr lang="en-US" dirty="0" smtClean="0"/>
              <a:t>. </a:t>
            </a:r>
            <a:endParaRPr lang="en-US" dirty="0"/>
          </a:p>
          <a:p>
            <a:r>
              <a:rPr lang="en-US" dirty="0"/>
              <a:t>In </a:t>
            </a:r>
            <a:r>
              <a:rPr lang="en-US" dirty="0" err="1"/>
              <a:t>cholestatic</a:t>
            </a:r>
            <a:r>
              <a:rPr lang="en-US" dirty="0"/>
              <a:t> jaundice </a:t>
            </a:r>
            <a:r>
              <a:rPr lang="en-US" dirty="0" err="1"/>
              <a:t>urobilinogen</a:t>
            </a:r>
            <a:r>
              <a:rPr lang="en-US" dirty="0"/>
              <a:t> disappears from urine. It may be intermittently present in case of gallstones</a:t>
            </a:r>
            <a:r>
              <a:rPr lang="en-US" dirty="0" smtClean="0"/>
              <a:t>. </a:t>
            </a:r>
            <a:endParaRPr lang="en-US" dirty="0"/>
          </a:p>
          <a:p>
            <a:r>
              <a:rPr lang="en-US" dirty="0" err="1"/>
              <a:t>Urobilinogen</a:t>
            </a:r>
            <a:r>
              <a:rPr lang="en-US" dirty="0"/>
              <a:t> gives a purple reaction to Ehrlich’s aldehyde reagent. A dipstick containing this reagent allows rough and ready quantification. Freshly voided urine should be used</a:t>
            </a:r>
            <a:r>
              <a:rPr lang="en-US" dirty="0" smtClean="0"/>
              <a:t>.</a:t>
            </a:r>
            <a:endParaRPr lang="en-US" dirty="0"/>
          </a:p>
          <a:p>
            <a:endParaRPr lang="en-US" dirty="0"/>
          </a:p>
        </p:txBody>
      </p:sp>
    </p:spTree>
    <p:extLst>
      <p:ext uri="{BB962C8B-B14F-4D97-AF65-F5344CB8AC3E}">
        <p14:creationId xmlns:p14="http://schemas.microsoft.com/office/powerpoint/2010/main" val="196025771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 Tests that detect injury to hepatocytes( serum enzyme tests) </a:t>
            </a:r>
            <a:r>
              <a:rPr lang="en-US" dirty="0"/>
              <a:t>: </a:t>
            </a:r>
          </a:p>
        </p:txBody>
      </p:sp>
      <p:sp>
        <p:nvSpPr>
          <p:cNvPr id="3" name="Content Placeholder 2"/>
          <p:cNvSpPr>
            <a:spLocks noGrp="1"/>
          </p:cNvSpPr>
          <p:nvPr>
            <p:ph sz="quarter" idx="13"/>
          </p:nvPr>
        </p:nvSpPr>
        <p:spPr/>
        <p:txBody>
          <a:bodyPr/>
          <a:lstStyle/>
          <a:p>
            <a:r>
              <a:rPr lang="en-US" dirty="0" smtClean="0"/>
              <a:t>The </a:t>
            </a:r>
            <a:r>
              <a:rPr lang="en-US" dirty="0"/>
              <a:t>liver contains thousands of enzymes and these enzymes have no function and behave as serum proteins. </a:t>
            </a:r>
          </a:p>
          <a:p>
            <a:endParaRPr lang="en-US" dirty="0"/>
          </a:p>
        </p:txBody>
      </p:sp>
    </p:spTree>
    <p:extLst>
      <p:ext uri="{BB962C8B-B14F-4D97-AF65-F5344CB8AC3E}">
        <p14:creationId xmlns:p14="http://schemas.microsoft.com/office/powerpoint/2010/main" val="71407306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k-SK" b="1" dirty="0"/>
              <a:t>The Liver </a:t>
            </a:r>
            <a:r>
              <a:rPr lang="sk-SK" dirty="0"/>
              <a:t/>
            </a:r>
            <a:br>
              <a:rPr lang="sk-SK" dirty="0"/>
            </a:br>
            <a:endParaRPr lang="en-US" dirty="0"/>
          </a:p>
        </p:txBody>
      </p:sp>
      <p:sp>
        <p:nvSpPr>
          <p:cNvPr id="3" name="Content Placeholder 2"/>
          <p:cNvSpPr>
            <a:spLocks noGrp="1"/>
          </p:cNvSpPr>
          <p:nvPr>
            <p:ph sz="quarter" idx="13"/>
          </p:nvPr>
        </p:nvSpPr>
        <p:spPr/>
        <p:txBody>
          <a:bodyPr/>
          <a:lstStyle/>
          <a:p>
            <a:r>
              <a:rPr lang="en-US" dirty="0"/>
              <a:t>•Largest internal organ</a:t>
            </a:r>
            <a:br>
              <a:rPr lang="en-US" dirty="0"/>
            </a:br>
            <a:r>
              <a:rPr lang="en-US" dirty="0"/>
              <a:t>•Has more functions than any other organ </a:t>
            </a:r>
          </a:p>
          <a:p>
            <a:r>
              <a:rPr lang="en-US" dirty="0"/>
              <a:t>•Can sustain life even when only 10-20% of liver tissue is functioning </a:t>
            </a:r>
          </a:p>
          <a:p>
            <a:endParaRPr lang="en-US" dirty="0"/>
          </a:p>
        </p:txBody>
      </p:sp>
    </p:spTree>
    <p:extLst>
      <p:ext uri="{BB962C8B-B14F-4D97-AF65-F5344CB8AC3E}">
        <p14:creationId xmlns:p14="http://schemas.microsoft.com/office/powerpoint/2010/main" val="215353256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2800" b="1" dirty="0"/>
              <a:t>A. ENZYMES THAT DETECT HEPATOCELLULAR NECROSIS – AMINOTRANSFERASES </a:t>
            </a:r>
            <a:endParaRPr lang="en-US" sz="2800" dirty="0"/>
          </a:p>
        </p:txBody>
      </p:sp>
      <p:sp>
        <p:nvSpPr>
          <p:cNvPr id="3" name="Content Placeholder 2"/>
          <p:cNvSpPr>
            <a:spLocks noGrp="1"/>
          </p:cNvSpPr>
          <p:nvPr>
            <p:ph sz="quarter" idx="13"/>
          </p:nvPr>
        </p:nvSpPr>
        <p:spPr/>
        <p:txBody>
          <a:bodyPr>
            <a:normAutofit fontScale="92500" lnSpcReduction="10000"/>
          </a:bodyPr>
          <a:lstStyle/>
          <a:p>
            <a:pPr algn="just"/>
            <a:r>
              <a:rPr lang="en-US" dirty="0"/>
              <a:t>The aminotransferases (formerly transaminases)are the most frequently utilized and specific indicators of hepatocellular necrosis. These enzymes- aspartate aminotransferase(AST, formerly serum glutamate </a:t>
            </a:r>
            <a:r>
              <a:rPr lang="en-US" dirty="0" err="1"/>
              <a:t>oxaloacetic</a:t>
            </a:r>
            <a:r>
              <a:rPr lang="en-US" dirty="0"/>
              <a:t> transaminase-SGOT) and alanine amino </a:t>
            </a:r>
            <a:r>
              <a:rPr lang="en-US" dirty="0" err="1"/>
              <a:t>transferase</a:t>
            </a:r>
            <a:r>
              <a:rPr lang="en-US" dirty="0"/>
              <a:t>( ALT, formerly serum glutamic pyruvate transaminase-SGPT) catalyze the transfer of the á amino acids of aspartate and alanine respectively to the á </a:t>
            </a:r>
            <a:r>
              <a:rPr lang="en-US" dirty="0" err="1"/>
              <a:t>keto</a:t>
            </a:r>
            <a:r>
              <a:rPr lang="en-US" dirty="0"/>
              <a:t> group of </a:t>
            </a:r>
            <a:r>
              <a:rPr lang="en-US" dirty="0" err="1"/>
              <a:t>ketoglutaric</a:t>
            </a:r>
            <a:r>
              <a:rPr lang="en-US" dirty="0"/>
              <a:t> acid. ALT is primarily localized to the liver but the AST is present in a wide variety of tissues </a:t>
            </a:r>
            <a:r>
              <a:rPr lang="en-US" dirty="0" smtClean="0"/>
              <a:t>like </a:t>
            </a:r>
            <a:r>
              <a:rPr lang="en-US" dirty="0"/>
              <a:t>the heart, skeletal muscle, kidney, brain and liver. </a:t>
            </a:r>
            <a:endParaRPr lang="en-US" dirty="0" smtClean="0"/>
          </a:p>
          <a:p>
            <a:pPr algn="just"/>
            <a:r>
              <a:rPr lang="en-US" dirty="0" smtClean="0"/>
              <a:t>AST </a:t>
            </a:r>
            <a:r>
              <a:rPr lang="en-US" dirty="0"/>
              <a:t>: alanine + α </a:t>
            </a:r>
            <a:r>
              <a:rPr lang="en-US" dirty="0" err="1"/>
              <a:t>ketoglutarate</a:t>
            </a:r>
            <a:r>
              <a:rPr lang="en-US" dirty="0"/>
              <a:t> = oxaloacetate + glutamate </a:t>
            </a:r>
          </a:p>
          <a:p>
            <a:r>
              <a:rPr lang="en-US" dirty="0"/>
              <a:t>ALT: alanine + α </a:t>
            </a:r>
            <a:r>
              <a:rPr lang="en-US" dirty="0" err="1"/>
              <a:t>ketoglutarate</a:t>
            </a:r>
            <a:r>
              <a:rPr lang="en-US" dirty="0"/>
              <a:t> = pyruvate + </a:t>
            </a:r>
            <a:r>
              <a:rPr lang="en-US" dirty="0" smtClean="0"/>
              <a:t>glutamate </a:t>
            </a:r>
            <a:endParaRPr lang="en-US" dirty="0"/>
          </a:p>
          <a:p>
            <a:r>
              <a:rPr lang="en-US" dirty="0"/>
              <a:t>Whereas the AST is present in both the mitochondria and cytosol of hepatocytes, ALT is localized to the cytosol</a:t>
            </a:r>
            <a:r>
              <a:rPr lang="en-US" dirty="0" smtClean="0"/>
              <a:t>. </a:t>
            </a:r>
            <a:r>
              <a:rPr lang="en-US" dirty="0"/>
              <a:t>The cytosolic and mitochondrial forms of AST are true </a:t>
            </a:r>
            <a:r>
              <a:rPr lang="en-US" dirty="0" err="1"/>
              <a:t>isoenzymes</a:t>
            </a:r>
            <a:r>
              <a:rPr lang="en-US" dirty="0"/>
              <a:t> and immunologically distinct</a:t>
            </a:r>
            <a:r>
              <a:rPr lang="en-US" dirty="0" smtClean="0"/>
              <a:t>. </a:t>
            </a:r>
            <a:endParaRPr lang="en-US" dirty="0"/>
          </a:p>
          <a:p>
            <a:r>
              <a:rPr lang="en-US" dirty="0"/>
              <a:t>About 80% of AST activity in human liver is contributed by the mitochondrial </a:t>
            </a:r>
            <a:r>
              <a:rPr lang="en-US" dirty="0" err="1"/>
              <a:t>isoenzyme</a:t>
            </a:r>
            <a:r>
              <a:rPr lang="en-US" dirty="0"/>
              <a:t>, whereas most of the circulating AST activity in normal people is </a:t>
            </a:r>
            <a:r>
              <a:rPr lang="en-US" dirty="0" smtClean="0"/>
              <a:t>derived </a:t>
            </a:r>
            <a:r>
              <a:rPr lang="en-US" dirty="0"/>
              <a:t>from the cytosolic </a:t>
            </a:r>
            <a:r>
              <a:rPr lang="en-US" dirty="0" err="1"/>
              <a:t>isoenzyme</a:t>
            </a:r>
            <a:r>
              <a:rPr lang="en-US" dirty="0" smtClean="0"/>
              <a:t>. </a:t>
            </a:r>
            <a:endParaRPr lang="en-US" dirty="0"/>
          </a:p>
        </p:txBody>
      </p:sp>
    </p:spTree>
    <p:extLst>
      <p:ext uri="{BB962C8B-B14F-4D97-AF65-F5344CB8AC3E}">
        <p14:creationId xmlns:p14="http://schemas.microsoft.com/office/powerpoint/2010/main" val="23145530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MILD, MODERATE AND SEVERE ELEVATIONS OF AMINOTRANSFERASES </a:t>
            </a:r>
            <a:endParaRPr lang="en-US" dirty="0"/>
          </a:p>
        </p:txBody>
      </p:sp>
      <p:sp>
        <p:nvSpPr>
          <p:cNvPr id="3" name="Content Placeholder 2"/>
          <p:cNvSpPr>
            <a:spLocks noGrp="1"/>
          </p:cNvSpPr>
          <p:nvPr>
            <p:ph sz="quarter" idx="13"/>
          </p:nvPr>
        </p:nvSpPr>
        <p:spPr/>
        <p:txBody>
          <a:bodyPr>
            <a:normAutofit lnSpcReduction="10000"/>
          </a:bodyPr>
          <a:lstStyle/>
          <a:p>
            <a:r>
              <a:rPr lang="en-US" b="1" dirty="0"/>
              <a:t>1. Severe ( &gt; 20 times, 1000 U/L) : </a:t>
            </a:r>
            <a:r>
              <a:rPr lang="en-US" dirty="0"/>
              <a:t>The AST and ALT levels are increased to some extent in almost all liver diseases. The highest elevations occur in severe viral hepatitis, drug or toxin induced hepatic necrosis and circulatory shock. Although enzyme levels may reflect the extent of hepatocellular necrosis they do not correlate with eventual outcome. In fact declining AST and ALT may indicate either recovery of poor prognosis in fulminant hepatic failure</a:t>
            </a:r>
            <a:r>
              <a:rPr lang="en-US" dirty="0" smtClean="0"/>
              <a:t>.</a:t>
            </a:r>
            <a:endParaRPr lang="en-US" dirty="0"/>
          </a:p>
          <a:p>
            <a:r>
              <a:rPr lang="en-US" b="1" dirty="0"/>
              <a:t>2. Moderate (3-20 times): </a:t>
            </a:r>
            <a:r>
              <a:rPr lang="en-US" dirty="0"/>
              <a:t>The AST and ALT are moderately elevated in acute hepatitis, neonatal hepatitis, chronic hepatitis, autoimmune hepatitis, drug induced hepatitis, alcoholic hepatitis and acute biliary tract obstructions. The ALT is usually more frequently increased as compared to AST except in chronic liver disease. In uncomplicated acute viral hepatitis, the very high initial levels approach normal levels within 5 weeks of onset of illness and normal levels are obtained in 8 weeks in 75% of cases. </a:t>
            </a:r>
          </a:p>
          <a:p>
            <a:endParaRPr lang="en-US" dirty="0"/>
          </a:p>
        </p:txBody>
      </p:sp>
    </p:spTree>
    <p:extLst>
      <p:ext uri="{BB962C8B-B14F-4D97-AF65-F5344CB8AC3E}">
        <p14:creationId xmlns:p14="http://schemas.microsoft.com/office/powerpoint/2010/main" val="316401091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b="1" dirty="0"/>
              <a:t>3. Mild (1-3 times) : </a:t>
            </a:r>
            <a:r>
              <a:rPr lang="en-US" dirty="0"/>
              <a:t>These elevations are usually seen in sepsis induced neonatal hepatitis, </a:t>
            </a:r>
            <a:r>
              <a:rPr lang="en-US" dirty="0" err="1"/>
              <a:t>extrahepatic</a:t>
            </a:r>
            <a:r>
              <a:rPr lang="en-US" dirty="0"/>
              <a:t> biliary atresia (EHBA), fatty liver, cirrhosis, non alcoholic </a:t>
            </a:r>
            <a:r>
              <a:rPr lang="en-US" dirty="0" err="1"/>
              <a:t>steato</a:t>
            </a:r>
            <a:r>
              <a:rPr lang="en-US" dirty="0"/>
              <a:t> hepatitis(NASH), drug toxicity, myositis, </a:t>
            </a:r>
            <a:r>
              <a:rPr lang="en-US" dirty="0" err="1"/>
              <a:t>duchenne</a:t>
            </a:r>
            <a:r>
              <a:rPr lang="en-US" dirty="0"/>
              <a:t> muscular dystrophy and even after vigorous exercise</a:t>
            </a:r>
            <a:r>
              <a:rPr lang="en-US" dirty="0" smtClean="0"/>
              <a:t>.</a:t>
            </a:r>
            <a:endParaRPr lang="en-US" dirty="0"/>
          </a:p>
          <a:p>
            <a:r>
              <a:rPr lang="en-US" dirty="0"/>
              <a:t>One third to one half of healthy individuals with an isolated elevation of ALT on repeated testing have been found to be </a:t>
            </a:r>
            <a:r>
              <a:rPr lang="en-US" dirty="0" smtClean="0"/>
              <a:t>normal</a:t>
            </a:r>
            <a:r>
              <a:rPr lang="en-US" dirty="0"/>
              <a:t>.</a:t>
            </a:r>
          </a:p>
          <a:p>
            <a:endParaRPr lang="en-US" dirty="0"/>
          </a:p>
        </p:txBody>
      </p:sp>
    </p:spTree>
    <p:extLst>
      <p:ext uri="{BB962C8B-B14F-4D97-AF65-F5344CB8AC3E}">
        <p14:creationId xmlns:p14="http://schemas.microsoft.com/office/powerpoint/2010/main" val="317486701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b="1" dirty="0"/>
              <a:t>AST: ALT ratio </a:t>
            </a:r>
            <a:endParaRPr lang="en-US" dirty="0"/>
          </a:p>
          <a:p>
            <a:r>
              <a:rPr lang="en-US" dirty="0"/>
              <a:t>The ratio of AST to ALT is of use in Wilson disease, CLD and alcoholic liver disease and a ratio of more than 2 is usually observed. The lack of ALT rise is probably due to pyridoxine deficiency. </a:t>
            </a:r>
            <a:endParaRPr lang="en-US" dirty="0" smtClean="0"/>
          </a:p>
          <a:p>
            <a:r>
              <a:rPr lang="en-US" dirty="0" smtClean="0"/>
              <a:t>In </a:t>
            </a:r>
            <a:r>
              <a:rPr lang="en-US" dirty="0"/>
              <a:t>viral hepatitis the ratio is usually less than one. The ratio invariably rises to more than one as cirrhosis develops possibly because of reduced plasma clearance of AST secondary to impaired function of sinusoidal cells</a:t>
            </a:r>
            <a:r>
              <a:rPr lang="en-US" dirty="0" smtClean="0"/>
              <a:t>. </a:t>
            </a:r>
            <a:endParaRPr lang="en-US" dirty="0"/>
          </a:p>
          <a:p>
            <a:r>
              <a:rPr lang="en-US" dirty="0"/>
              <a:t>ALT exceeds AST in toxic hepatitis, viral hepatitis, chronic active hepatitis and </a:t>
            </a:r>
            <a:r>
              <a:rPr lang="en-US" dirty="0" err="1"/>
              <a:t>cholestatic</a:t>
            </a:r>
            <a:r>
              <a:rPr lang="en-US" dirty="0"/>
              <a:t> hepatitis </a:t>
            </a:r>
            <a:r>
              <a:rPr lang="en-US" dirty="0" smtClean="0"/>
              <a:t> </a:t>
            </a:r>
            <a:endParaRPr lang="en-US" dirty="0"/>
          </a:p>
          <a:p>
            <a:endParaRPr lang="en-US" dirty="0"/>
          </a:p>
        </p:txBody>
      </p:sp>
    </p:spTree>
    <p:extLst>
      <p:ext uri="{BB962C8B-B14F-4D97-AF65-F5344CB8AC3E}">
        <p14:creationId xmlns:p14="http://schemas.microsoft.com/office/powerpoint/2010/main" val="333840338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b="1" dirty="0"/>
              <a:t>Mitochondrial AST: Total AST ratio : </a:t>
            </a:r>
            <a:r>
              <a:rPr lang="en-US" dirty="0"/>
              <a:t>This ratio is characteristically elevated in alcoholic liver disease. Abstinence from alcohol improves this ratio. It is also seen to be high in Wilson’s disease</a:t>
            </a:r>
            <a:r>
              <a:rPr lang="en-US" dirty="0" smtClean="0"/>
              <a:t>.</a:t>
            </a:r>
            <a:endParaRPr lang="en-US" dirty="0"/>
          </a:p>
          <a:p>
            <a:r>
              <a:rPr lang="en-US" b="1" dirty="0"/>
              <a:t>Falsely low aminotransferase levels : </a:t>
            </a:r>
            <a:r>
              <a:rPr lang="en-US" dirty="0"/>
              <a:t>They have been seen in patients on long term hemodialysis probably secondary to either dialysate or pyridoxine deficiency. Low levels have also been seen in uremia </a:t>
            </a:r>
          </a:p>
          <a:p>
            <a:r>
              <a:rPr lang="en-US" b="1" dirty="0"/>
              <a:t>Other enzymes tests of hepatocellular necrosis </a:t>
            </a:r>
            <a:endParaRPr lang="en-US" dirty="0"/>
          </a:p>
          <a:p>
            <a:r>
              <a:rPr lang="en-US" dirty="0"/>
              <a:t>None of these tests have proved to be useful in practice than the </a:t>
            </a:r>
            <a:r>
              <a:rPr lang="en-US" dirty="0" err="1"/>
              <a:t>aminotransferases.These</a:t>
            </a:r>
            <a:r>
              <a:rPr lang="en-US" dirty="0"/>
              <a:t> include glutamate dehydrogenase, </a:t>
            </a:r>
            <a:r>
              <a:rPr lang="en-US" dirty="0" err="1"/>
              <a:t>isocitrate</a:t>
            </a:r>
            <a:r>
              <a:rPr lang="en-US" dirty="0"/>
              <a:t> dehydrogenase, lactate dehydrogenase and sorbitol dehydrogenase </a:t>
            </a:r>
          </a:p>
          <a:p>
            <a:endParaRPr lang="en-US" dirty="0"/>
          </a:p>
        </p:txBody>
      </p:sp>
    </p:spTree>
    <p:extLst>
      <p:ext uri="{BB962C8B-B14F-4D97-AF65-F5344CB8AC3E}">
        <p14:creationId xmlns:p14="http://schemas.microsoft.com/office/powerpoint/2010/main" val="291599015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Enzymes that detect cholestasis </a:t>
            </a:r>
            <a:endParaRPr lang="en-US" dirty="0"/>
          </a:p>
        </p:txBody>
      </p:sp>
      <p:sp>
        <p:nvSpPr>
          <p:cNvPr id="3" name="Content Placeholder 2"/>
          <p:cNvSpPr>
            <a:spLocks noGrp="1"/>
          </p:cNvSpPr>
          <p:nvPr>
            <p:ph sz="quarter" idx="13"/>
          </p:nvPr>
        </p:nvSpPr>
        <p:spPr/>
        <p:txBody>
          <a:bodyPr>
            <a:normAutofit/>
          </a:bodyPr>
          <a:lstStyle/>
          <a:p>
            <a:r>
              <a:rPr lang="en-US" b="1" dirty="0"/>
              <a:t>1. ALKALINE PHOSPHATASE </a:t>
            </a:r>
            <a:endParaRPr lang="en-US" dirty="0"/>
          </a:p>
          <a:p>
            <a:r>
              <a:rPr lang="en-US" dirty="0"/>
              <a:t>Alkaline phosphatases are a family of zinc </a:t>
            </a:r>
            <a:r>
              <a:rPr lang="en-US" dirty="0" err="1"/>
              <a:t>metaloenzymes</a:t>
            </a:r>
            <a:r>
              <a:rPr lang="en-US" dirty="0"/>
              <a:t>, with a serine at the active center; they release inorganic phosphate from various organic orthophosphates and are present in nearly all tissues. In liver, alkaline phosphatase is found </a:t>
            </a:r>
            <a:r>
              <a:rPr lang="en-US" dirty="0" err="1"/>
              <a:t>histochemically</a:t>
            </a:r>
            <a:r>
              <a:rPr lang="en-US" dirty="0"/>
              <a:t> in the microvilli of bile </a:t>
            </a:r>
            <a:r>
              <a:rPr lang="en-US" dirty="0" err="1"/>
              <a:t>canaliculi</a:t>
            </a:r>
            <a:r>
              <a:rPr lang="en-US" dirty="0"/>
              <a:t> and on the sinusoidal surface of hepatocytes. Alkaline phosphatase from the liver, bone and kidney are thought to be from the same gene but that from intestine and placenta are derived from different genes</a:t>
            </a:r>
            <a:r>
              <a:rPr lang="en-US" dirty="0" smtClean="0"/>
              <a:t>. </a:t>
            </a:r>
          </a:p>
          <a:p>
            <a:r>
              <a:rPr lang="en-US" dirty="0" smtClean="0"/>
              <a:t>In </a:t>
            </a:r>
            <a:r>
              <a:rPr lang="en-US" dirty="0"/>
              <a:t>liver two distinct forms of alkaline phosphatase are also found but their precise roles are unknown. In healthy people most circulating alkaline phosphatase originates from liver or </a:t>
            </a:r>
            <a:r>
              <a:rPr lang="en-US" dirty="0" smtClean="0"/>
              <a:t>bone </a:t>
            </a:r>
            <a:endParaRPr lang="en-US" dirty="0"/>
          </a:p>
          <a:p>
            <a:endParaRPr lang="en-US" dirty="0"/>
          </a:p>
        </p:txBody>
      </p:sp>
    </p:spTree>
    <p:extLst>
      <p:ext uri="{BB962C8B-B14F-4D97-AF65-F5344CB8AC3E}">
        <p14:creationId xmlns:p14="http://schemas.microsoft.com/office/powerpoint/2010/main" val="406052272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a:t>Average values of alkaline phosphatase vary with age and are relatively high in childhood and puberty and lower in middle age and higher again in old age. Males usually have higher values as compared to females. The levels correlate with person’s weight and inversely with the height of person. </a:t>
            </a:r>
          </a:p>
          <a:p>
            <a:r>
              <a:rPr lang="en-US" dirty="0"/>
              <a:t>Not uncommonly isolated elevated levels of alkaline phosphatase in otherwise healthy persons return to normal on follow up. </a:t>
            </a:r>
          </a:p>
          <a:p>
            <a:r>
              <a:rPr lang="en-US" dirty="0"/>
              <a:t>Highest levels of alkaline phosphatase occur in </a:t>
            </a:r>
            <a:r>
              <a:rPr lang="en-US" dirty="0" err="1"/>
              <a:t>cholestatic</a:t>
            </a:r>
            <a:r>
              <a:rPr lang="en-US" dirty="0"/>
              <a:t> disorders. Elevations occur as a result of both intrahepatic and </a:t>
            </a:r>
            <a:r>
              <a:rPr lang="en-US" dirty="0" err="1"/>
              <a:t>extrahepatic</a:t>
            </a:r>
            <a:r>
              <a:rPr lang="en-US" dirty="0"/>
              <a:t> obstruction to bile flow and the degree of elevation does not help to distinguish between the two. </a:t>
            </a:r>
          </a:p>
          <a:p>
            <a:endParaRPr lang="en-US" dirty="0"/>
          </a:p>
        </p:txBody>
      </p:sp>
    </p:spTree>
    <p:extLst>
      <p:ext uri="{BB962C8B-B14F-4D97-AF65-F5344CB8AC3E}">
        <p14:creationId xmlns:p14="http://schemas.microsoft.com/office/powerpoint/2010/main" val="17142587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a:t>Low levels of alkaline phosphatase occur in hypothyroidism, pernicious anemia, zinc deficiency and congenital </a:t>
            </a:r>
            <a:r>
              <a:rPr lang="en-US" dirty="0" err="1" smtClean="0"/>
              <a:t>hypophosphatasia</a:t>
            </a:r>
            <a:r>
              <a:rPr lang="en-US" dirty="0" smtClean="0"/>
              <a:t>.</a:t>
            </a:r>
            <a:endParaRPr lang="en-US" dirty="0"/>
          </a:p>
          <a:p>
            <a:r>
              <a:rPr lang="en-US" dirty="0" smtClean="0"/>
              <a:t>Wilson’s </a:t>
            </a:r>
            <a:r>
              <a:rPr lang="en-US" dirty="0"/>
              <a:t>disease complicated by hemolysis and FHF may also have very low levels of alkaline phosphatase. Ratio of alkaline phosphatase and bilirubin is low in fulminant Wilson disease. This might be the result of replacement of cofactor zinc by copper and subsequent inactivation of alkaline </a:t>
            </a:r>
            <a:r>
              <a:rPr lang="en-US" dirty="0" err="1"/>
              <a:t>phosphtase</a:t>
            </a:r>
            <a:r>
              <a:rPr lang="en-US" dirty="0" smtClean="0"/>
              <a:t>. </a:t>
            </a:r>
          </a:p>
          <a:p>
            <a:r>
              <a:rPr lang="en-US" dirty="0"/>
              <a:t>R</a:t>
            </a:r>
            <a:r>
              <a:rPr lang="en-US" dirty="0" smtClean="0"/>
              <a:t>egardless </a:t>
            </a:r>
            <a:r>
              <a:rPr lang="en-US" dirty="0"/>
              <a:t>of the cause of acute hepatic failure a low ratio of alkaline phosphatase to bilirubin is associated with a poor prognosis</a:t>
            </a:r>
            <a:r>
              <a:rPr lang="en-US" dirty="0" smtClean="0"/>
              <a:t>.</a:t>
            </a:r>
            <a:endParaRPr lang="en-US" dirty="0"/>
          </a:p>
          <a:p>
            <a:r>
              <a:rPr lang="en-US" dirty="0"/>
              <a:t>Drugs like cimetidine, </a:t>
            </a:r>
            <a:r>
              <a:rPr lang="en-US" dirty="0" err="1"/>
              <a:t>frusemide</a:t>
            </a:r>
            <a:r>
              <a:rPr lang="en-US" dirty="0"/>
              <a:t>, </a:t>
            </a:r>
            <a:r>
              <a:rPr lang="en-US" dirty="0" err="1"/>
              <a:t>phenobarbitone</a:t>
            </a:r>
            <a:r>
              <a:rPr lang="en-US" dirty="0"/>
              <a:t> and phenytoin may increase levels of alkaline </a:t>
            </a:r>
            <a:r>
              <a:rPr lang="en-US" dirty="0" err="1"/>
              <a:t>phosphtase</a:t>
            </a:r>
            <a:r>
              <a:rPr lang="en-US" dirty="0" smtClean="0"/>
              <a:t>. </a:t>
            </a:r>
            <a:endParaRPr lang="en-US" dirty="0"/>
          </a:p>
          <a:p>
            <a:endParaRPr lang="en-US" dirty="0"/>
          </a:p>
        </p:txBody>
      </p:sp>
    </p:spTree>
    <p:extLst>
      <p:ext uri="{BB962C8B-B14F-4D97-AF65-F5344CB8AC3E}">
        <p14:creationId xmlns:p14="http://schemas.microsoft.com/office/powerpoint/2010/main" val="253537920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228602"/>
            <a:ext cx="8591550" cy="629743"/>
          </a:xfrm>
        </p:spPr>
        <p:txBody>
          <a:bodyPr>
            <a:normAutofit fontScale="90000"/>
          </a:bodyPr>
          <a:lstStyle/>
          <a:p>
            <a:r>
              <a:rPr lang="en-US" b="1" dirty="0"/>
              <a:t>2. </a:t>
            </a:r>
            <a:r>
              <a:rPr lang="en-US" dirty="0" err="1"/>
              <a:t>γ</a:t>
            </a:r>
            <a:r>
              <a:rPr lang="en-US" dirty="0"/>
              <a:t> </a:t>
            </a:r>
            <a:r>
              <a:rPr lang="en-US" b="1" dirty="0"/>
              <a:t>GLUTAMYL TRANSPEPTIDASE </a:t>
            </a:r>
            <a:endParaRPr lang="en-US" dirty="0"/>
          </a:p>
        </p:txBody>
      </p:sp>
      <p:sp>
        <p:nvSpPr>
          <p:cNvPr id="3" name="Content Placeholder 2"/>
          <p:cNvSpPr>
            <a:spLocks noGrp="1"/>
          </p:cNvSpPr>
          <p:nvPr>
            <p:ph sz="quarter" idx="13"/>
          </p:nvPr>
        </p:nvSpPr>
        <p:spPr/>
        <p:txBody>
          <a:bodyPr>
            <a:normAutofit/>
          </a:bodyPr>
          <a:lstStyle/>
          <a:p>
            <a:r>
              <a:rPr lang="en-US" dirty="0" err="1" smtClean="0"/>
              <a:t>γ</a:t>
            </a:r>
            <a:r>
              <a:rPr lang="en-US" dirty="0" smtClean="0"/>
              <a:t> </a:t>
            </a:r>
            <a:r>
              <a:rPr lang="en-US" dirty="0" err="1"/>
              <a:t>Glutamyl</a:t>
            </a:r>
            <a:r>
              <a:rPr lang="en-US" dirty="0"/>
              <a:t> </a:t>
            </a:r>
            <a:r>
              <a:rPr lang="en-US" dirty="0" err="1"/>
              <a:t>transpeptidase</a:t>
            </a:r>
            <a:r>
              <a:rPr lang="en-US" dirty="0"/>
              <a:t>(GGT) is a membrane bound glycoprotein which </a:t>
            </a:r>
            <a:r>
              <a:rPr lang="en-US" dirty="0" err="1"/>
              <a:t>catalyses</a:t>
            </a:r>
            <a:r>
              <a:rPr lang="en-US" dirty="0"/>
              <a:t> the transfer of </a:t>
            </a:r>
            <a:r>
              <a:rPr lang="en-US" dirty="0" err="1"/>
              <a:t>γ</a:t>
            </a:r>
            <a:r>
              <a:rPr lang="en-US" dirty="0"/>
              <a:t> </a:t>
            </a:r>
            <a:r>
              <a:rPr lang="en-US" dirty="0" err="1"/>
              <a:t>glutamyl</a:t>
            </a:r>
            <a:r>
              <a:rPr lang="en-US" dirty="0"/>
              <a:t> group to other peptides, amino acids and water. </a:t>
            </a:r>
          </a:p>
          <a:p>
            <a:r>
              <a:rPr lang="en-US" dirty="0"/>
              <a:t>Large amounts are found in the kidneys, pancreas, liver, intestine and prostate. The gene for </a:t>
            </a:r>
            <a:r>
              <a:rPr lang="en-US" dirty="0" err="1"/>
              <a:t>γ</a:t>
            </a:r>
            <a:r>
              <a:rPr lang="en-US" dirty="0"/>
              <a:t> </a:t>
            </a:r>
            <a:r>
              <a:rPr lang="en-US" dirty="0" err="1"/>
              <a:t>glutamyl</a:t>
            </a:r>
            <a:r>
              <a:rPr lang="en-US" dirty="0"/>
              <a:t> </a:t>
            </a:r>
            <a:r>
              <a:rPr lang="en-US" dirty="0" err="1"/>
              <a:t>transpeptidase</a:t>
            </a:r>
            <a:r>
              <a:rPr lang="en-US" dirty="0"/>
              <a:t> is on chromosome 22. The levels of ã </a:t>
            </a:r>
            <a:r>
              <a:rPr lang="en-US" dirty="0" err="1"/>
              <a:t>glutamyl</a:t>
            </a:r>
            <a:r>
              <a:rPr lang="en-US" dirty="0"/>
              <a:t> </a:t>
            </a:r>
            <a:r>
              <a:rPr lang="en-US" dirty="0" err="1"/>
              <a:t>transpeptidase</a:t>
            </a:r>
            <a:r>
              <a:rPr lang="en-US" dirty="0"/>
              <a:t> are high in neonates and infants up to 1 </a:t>
            </a:r>
            <a:r>
              <a:rPr lang="en-US" dirty="0" err="1"/>
              <a:t>yr</a:t>
            </a:r>
            <a:r>
              <a:rPr lang="en-US" dirty="0"/>
              <a:t> and also increase after 60 </a:t>
            </a:r>
            <a:r>
              <a:rPr lang="en-US" dirty="0" err="1"/>
              <a:t>yr</a:t>
            </a:r>
            <a:r>
              <a:rPr lang="en-US" dirty="0"/>
              <a:t> of life. Men have higher values. Children more than 4 </a:t>
            </a:r>
            <a:r>
              <a:rPr lang="en-US" dirty="0" err="1"/>
              <a:t>yr</a:t>
            </a:r>
            <a:r>
              <a:rPr lang="en-US" dirty="0"/>
              <a:t> old have serum values of normal adults. The normal range is 0-30IU/L </a:t>
            </a:r>
          </a:p>
          <a:p>
            <a:r>
              <a:rPr lang="en-US" dirty="0"/>
              <a:t>In acute viral hepatitis the levels of </a:t>
            </a:r>
            <a:r>
              <a:rPr lang="en-US" dirty="0" err="1"/>
              <a:t>γ</a:t>
            </a:r>
            <a:r>
              <a:rPr lang="en-US" dirty="0"/>
              <a:t> </a:t>
            </a:r>
            <a:r>
              <a:rPr lang="en-US" dirty="0" err="1"/>
              <a:t>glutamyl</a:t>
            </a:r>
            <a:r>
              <a:rPr lang="en-US" dirty="0"/>
              <a:t> </a:t>
            </a:r>
            <a:r>
              <a:rPr lang="en-US" dirty="0" err="1"/>
              <a:t>transpeptidase</a:t>
            </a:r>
            <a:r>
              <a:rPr lang="en-US" dirty="0"/>
              <a:t> may reach its peak in the second or third </a:t>
            </a:r>
            <a:r>
              <a:rPr lang="en-US" dirty="0" err="1"/>
              <a:t>wk</a:t>
            </a:r>
            <a:r>
              <a:rPr lang="en-US" dirty="0"/>
              <a:t> of illness and in some patients they remain elevated for 6 </a:t>
            </a:r>
            <a:r>
              <a:rPr lang="en-US" dirty="0" smtClean="0"/>
              <a:t>weeks.</a:t>
            </a:r>
            <a:endParaRPr lang="en-US" dirty="0"/>
          </a:p>
          <a:p>
            <a:endParaRPr lang="en-US" dirty="0"/>
          </a:p>
        </p:txBody>
      </p:sp>
    </p:spTree>
    <p:extLst>
      <p:ext uri="{BB962C8B-B14F-4D97-AF65-F5344CB8AC3E}">
        <p14:creationId xmlns:p14="http://schemas.microsoft.com/office/powerpoint/2010/main" val="17995547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lnSpcReduction="10000"/>
          </a:bodyPr>
          <a:lstStyle/>
          <a:p>
            <a:r>
              <a:rPr lang="en-US" dirty="0"/>
              <a:t>In liver disease </a:t>
            </a:r>
            <a:r>
              <a:rPr lang="en-US" dirty="0" err="1"/>
              <a:t>γ</a:t>
            </a:r>
            <a:r>
              <a:rPr lang="en-US" dirty="0"/>
              <a:t> </a:t>
            </a:r>
            <a:r>
              <a:rPr lang="en-US" dirty="0" err="1"/>
              <a:t>glutamyl</a:t>
            </a:r>
            <a:r>
              <a:rPr lang="en-US" dirty="0"/>
              <a:t> </a:t>
            </a:r>
            <a:r>
              <a:rPr lang="en-US" dirty="0" err="1"/>
              <a:t>transpeptidase</a:t>
            </a:r>
            <a:r>
              <a:rPr lang="en-US" dirty="0"/>
              <a:t> activity correlates well with alkaline phosphatase levels but rarely the </a:t>
            </a:r>
            <a:r>
              <a:rPr lang="en-US" dirty="0" err="1"/>
              <a:t>γ</a:t>
            </a:r>
            <a:r>
              <a:rPr lang="en-US" dirty="0"/>
              <a:t> </a:t>
            </a:r>
            <a:r>
              <a:rPr lang="en-US" dirty="0" err="1"/>
              <a:t>glutamyl</a:t>
            </a:r>
            <a:r>
              <a:rPr lang="en-US" dirty="0"/>
              <a:t> </a:t>
            </a:r>
            <a:r>
              <a:rPr lang="en-US" dirty="0" err="1"/>
              <a:t>transpeptidase</a:t>
            </a:r>
            <a:r>
              <a:rPr lang="en-US" dirty="0"/>
              <a:t> levels may be normal in intra hepatic cholestasis like in some familial intrahepatic cholestasis. </a:t>
            </a:r>
            <a:r>
              <a:rPr lang="en-US" dirty="0" smtClean="0"/>
              <a:t> </a:t>
            </a:r>
            <a:endParaRPr lang="en-US" dirty="0"/>
          </a:p>
          <a:p>
            <a:r>
              <a:rPr lang="en-US" dirty="0"/>
              <a:t>Other conditions causing elevated levels of </a:t>
            </a:r>
            <a:r>
              <a:rPr lang="en-US" dirty="0" err="1"/>
              <a:t>γ</a:t>
            </a:r>
            <a:r>
              <a:rPr lang="en-US" dirty="0"/>
              <a:t> </a:t>
            </a:r>
            <a:r>
              <a:rPr lang="en-US" dirty="0" err="1"/>
              <a:t>glutamyl</a:t>
            </a:r>
            <a:r>
              <a:rPr lang="en-US" dirty="0"/>
              <a:t> </a:t>
            </a:r>
            <a:r>
              <a:rPr lang="en-US" dirty="0" err="1"/>
              <a:t>transpeptidase</a:t>
            </a:r>
            <a:r>
              <a:rPr lang="en-US" dirty="0"/>
              <a:t> include uncomplicated diabetes mellitus, acute pancreatitis and myocardial infarction. Drugs like </a:t>
            </a:r>
            <a:r>
              <a:rPr lang="en-US" dirty="0" err="1"/>
              <a:t>phenobarbitone</a:t>
            </a:r>
            <a:r>
              <a:rPr lang="en-US" dirty="0"/>
              <a:t>, phenytoin, </a:t>
            </a:r>
            <a:r>
              <a:rPr lang="en-US" dirty="0" err="1"/>
              <a:t>paracetamol</a:t>
            </a:r>
            <a:r>
              <a:rPr lang="en-US" dirty="0"/>
              <a:t>, tricyclic antidepressants may increase the levels of </a:t>
            </a:r>
            <a:r>
              <a:rPr lang="en-US" dirty="0" err="1"/>
              <a:t>γ</a:t>
            </a:r>
            <a:r>
              <a:rPr lang="en-US" dirty="0"/>
              <a:t> </a:t>
            </a:r>
            <a:r>
              <a:rPr lang="en-US" dirty="0" err="1"/>
              <a:t>glutamyl</a:t>
            </a:r>
            <a:r>
              <a:rPr lang="en-US" dirty="0"/>
              <a:t> </a:t>
            </a:r>
            <a:r>
              <a:rPr lang="en-US" dirty="0" err="1"/>
              <a:t>transpeptidase</a:t>
            </a:r>
            <a:r>
              <a:rPr lang="en-US" dirty="0"/>
              <a:t>. </a:t>
            </a:r>
          </a:p>
          <a:p>
            <a:r>
              <a:rPr lang="en-US" dirty="0"/>
              <a:t>Non-hepatic causes of increased levels of the enzyme include anorexia nervosa, </a:t>
            </a:r>
            <a:r>
              <a:rPr lang="en-US" dirty="0" err="1"/>
              <a:t>Gullian</a:t>
            </a:r>
            <a:r>
              <a:rPr lang="en-US" dirty="0"/>
              <a:t> </a:t>
            </a:r>
            <a:r>
              <a:rPr lang="en-US" dirty="0" err="1"/>
              <a:t>barre</a:t>
            </a:r>
            <a:r>
              <a:rPr lang="en-US" dirty="0"/>
              <a:t> syndrome, hyperthyroidism, obesity and </a:t>
            </a:r>
            <a:r>
              <a:rPr lang="en-US" dirty="0" err="1"/>
              <a:t>dystrophica</a:t>
            </a:r>
            <a:r>
              <a:rPr lang="en-US" dirty="0"/>
              <a:t> </a:t>
            </a:r>
            <a:r>
              <a:rPr lang="en-US" dirty="0" err="1"/>
              <a:t>myotonica</a:t>
            </a:r>
            <a:r>
              <a:rPr lang="en-US" dirty="0"/>
              <a:t>. </a:t>
            </a:r>
          </a:p>
          <a:p>
            <a:r>
              <a:rPr lang="en-US" dirty="0"/>
              <a:t>As a diagnostic test the primary usefulness of </a:t>
            </a:r>
            <a:r>
              <a:rPr lang="en-US" dirty="0" err="1"/>
              <a:t>γ</a:t>
            </a:r>
            <a:r>
              <a:rPr lang="en-US" dirty="0"/>
              <a:t> </a:t>
            </a:r>
            <a:r>
              <a:rPr lang="en-US" dirty="0" err="1"/>
              <a:t>glutamyl</a:t>
            </a:r>
            <a:r>
              <a:rPr lang="en-US" dirty="0"/>
              <a:t> </a:t>
            </a:r>
            <a:r>
              <a:rPr lang="en-US" dirty="0" err="1"/>
              <a:t>transpeptidase</a:t>
            </a:r>
            <a:r>
              <a:rPr lang="en-US" dirty="0"/>
              <a:t> is limited to the exclusion of bone disease, as </a:t>
            </a:r>
            <a:r>
              <a:rPr lang="en-US" dirty="0" err="1"/>
              <a:t>γ</a:t>
            </a:r>
            <a:r>
              <a:rPr lang="en-US" dirty="0"/>
              <a:t> </a:t>
            </a:r>
            <a:r>
              <a:rPr lang="en-US" dirty="0" err="1"/>
              <a:t>glutamyl</a:t>
            </a:r>
            <a:r>
              <a:rPr lang="en-US" dirty="0"/>
              <a:t> </a:t>
            </a:r>
            <a:r>
              <a:rPr lang="en-US" dirty="0" err="1"/>
              <a:t>transpeptidase</a:t>
            </a:r>
            <a:r>
              <a:rPr lang="en-US" dirty="0"/>
              <a:t> is not found in bone</a:t>
            </a:r>
            <a:r>
              <a:rPr lang="en-US" dirty="0" smtClean="0"/>
              <a:t>. </a:t>
            </a:r>
            <a:endParaRPr lang="en-US" dirty="0"/>
          </a:p>
          <a:p>
            <a:endParaRPr lang="en-US" dirty="0"/>
          </a:p>
        </p:txBody>
      </p:sp>
    </p:spTree>
    <p:extLst>
      <p:ext uri="{BB962C8B-B14F-4D97-AF65-F5344CB8AC3E}">
        <p14:creationId xmlns:p14="http://schemas.microsoft.com/office/powerpoint/2010/main" val="27940736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k-SK" b="1" dirty="0"/>
              <a:t>The Liver </a:t>
            </a:r>
            <a:r>
              <a:rPr lang="sk-SK" dirty="0"/>
              <a:t/>
            </a:r>
            <a:br>
              <a:rPr lang="sk-SK" dirty="0"/>
            </a:br>
            <a:endParaRPr lang="en-US" dirty="0"/>
          </a:p>
        </p:txBody>
      </p:sp>
      <p:sp>
        <p:nvSpPr>
          <p:cNvPr id="3" name="Content Placeholder 2"/>
          <p:cNvSpPr>
            <a:spLocks noGrp="1"/>
          </p:cNvSpPr>
          <p:nvPr>
            <p:ph sz="quarter" idx="13"/>
          </p:nvPr>
        </p:nvSpPr>
        <p:spPr/>
        <p:txBody>
          <a:bodyPr/>
          <a:lstStyle/>
          <a:p>
            <a:r>
              <a:rPr lang="en-US" sz="2400" dirty="0"/>
              <a:t>Weighs 1,200 to 1,500 grams. </a:t>
            </a:r>
          </a:p>
          <a:p>
            <a:r>
              <a:rPr lang="en-US" sz="2400" dirty="0"/>
              <a:t>Dual blood supply: portal vein brings venous blood from the intestines and spleen (2/3) </a:t>
            </a:r>
          </a:p>
          <a:p>
            <a:r>
              <a:rPr lang="en-US" sz="2400" dirty="0"/>
              <a:t>Hepatic artery rises from the celiac axis (1/3) </a:t>
            </a:r>
          </a:p>
          <a:p>
            <a:endParaRPr lang="en-US" dirty="0"/>
          </a:p>
        </p:txBody>
      </p:sp>
    </p:spTree>
    <p:extLst>
      <p:ext uri="{BB962C8B-B14F-4D97-AF65-F5344CB8AC3E}">
        <p14:creationId xmlns:p14="http://schemas.microsoft.com/office/powerpoint/2010/main" val="3544779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OTHER ENZYMES THAT DETECT CHOLESTASIS </a:t>
            </a:r>
            <a:endParaRPr lang="en-US" dirty="0"/>
          </a:p>
        </p:txBody>
      </p:sp>
      <p:sp>
        <p:nvSpPr>
          <p:cNvPr id="3" name="Content Placeholder 2"/>
          <p:cNvSpPr>
            <a:spLocks noGrp="1"/>
          </p:cNvSpPr>
          <p:nvPr>
            <p:ph sz="quarter" idx="13"/>
          </p:nvPr>
        </p:nvSpPr>
        <p:spPr/>
        <p:txBody>
          <a:bodyPr/>
          <a:lstStyle/>
          <a:p>
            <a:r>
              <a:rPr lang="en-US" dirty="0" smtClean="0"/>
              <a:t>These </a:t>
            </a:r>
            <a:r>
              <a:rPr lang="en-US" dirty="0"/>
              <a:t>are the other enzymes that are not routinely estimated to detect cholestasis. </a:t>
            </a:r>
          </a:p>
          <a:p>
            <a:r>
              <a:rPr lang="en-US" b="1" dirty="0" smtClean="0"/>
              <a:t>5’ </a:t>
            </a:r>
            <a:r>
              <a:rPr lang="en-US" b="1" dirty="0" err="1"/>
              <a:t>Nucleotidase</a:t>
            </a:r>
            <a:r>
              <a:rPr lang="en-US" b="1" dirty="0"/>
              <a:t/>
            </a:r>
            <a:br>
              <a:rPr lang="en-US" b="1" dirty="0"/>
            </a:br>
            <a:r>
              <a:rPr lang="en-US" b="1" dirty="0" err="1"/>
              <a:t>Leucine</a:t>
            </a:r>
            <a:r>
              <a:rPr lang="en-US" b="1" dirty="0"/>
              <a:t> </a:t>
            </a:r>
            <a:r>
              <a:rPr lang="en-US" b="1" dirty="0" err="1"/>
              <a:t>aminopeptidase</a:t>
            </a:r>
            <a:r>
              <a:rPr lang="en-US" b="1" dirty="0"/>
              <a:t/>
            </a:r>
            <a:br>
              <a:rPr lang="en-US" b="1" dirty="0"/>
            </a:br>
            <a:endParaRPr lang="en-US" dirty="0"/>
          </a:p>
          <a:p>
            <a:endParaRPr lang="en-US" dirty="0"/>
          </a:p>
        </p:txBody>
      </p:sp>
    </p:spTree>
    <p:extLst>
      <p:ext uri="{BB962C8B-B14F-4D97-AF65-F5344CB8AC3E}">
        <p14:creationId xmlns:p14="http://schemas.microsoft.com/office/powerpoint/2010/main" val="303508728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 Tests of the Liver’s biosynthetic capacity. </a:t>
            </a:r>
            <a:endParaRPr lang="en-US" dirty="0"/>
          </a:p>
        </p:txBody>
      </p:sp>
    </p:spTree>
    <p:extLst>
      <p:ext uri="{BB962C8B-B14F-4D97-AF65-F5344CB8AC3E}">
        <p14:creationId xmlns:p14="http://schemas.microsoft.com/office/powerpoint/2010/main" val="364116329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SERUM </a:t>
            </a:r>
            <a:r>
              <a:rPr lang="en-US" b="1" dirty="0"/>
              <a:t>PROTEINS </a:t>
            </a:r>
            <a:endParaRPr lang="en-US" dirty="0"/>
          </a:p>
        </p:txBody>
      </p:sp>
      <p:sp>
        <p:nvSpPr>
          <p:cNvPr id="3" name="Content Placeholder 2"/>
          <p:cNvSpPr>
            <a:spLocks noGrp="1"/>
          </p:cNvSpPr>
          <p:nvPr>
            <p:ph sz="quarter" idx="13"/>
          </p:nvPr>
        </p:nvSpPr>
        <p:spPr/>
        <p:txBody>
          <a:bodyPr/>
          <a:lstStyle/>
          <a:p>
            <a:r>
              <a:rPr lang="en-US" dirty="0" smtClean="0"/>
              <a:t>The </a:t>
            </a:r>
            <a:r>
              <a:rPr lang="en-US" dirty="0"/>
              <a:t>liver is the major source of most the serum proteins. The parenchymal cells are responsible for synthesis of albumin, fibrinogen and other coagulation factors and most of the </a:t>
            </a:r>
            <a:r>
              <a:rPr lang="en-US" dirty="0" smtClean="0"/>
              <a:t>α </a:t>
            </a:r>
            <a:r>
              <a:rPr lang="en-US" dirty="0"/>
              <a:t>and β globulins. </a:t>
            </a:r>
            <a:r>
              <a:rPr lang="en-US" dirty="0" smtClean="0"/>
              <a:t> </a:t>
            </a:r>
            <a:endParaRPr lang="en-US" dirty="0"/>
          </a:p>
          <a:p>
            <a:endParaRPr lang="en-US" dirty="0"/>
          </a:p>
        </p:txBody>
      </p:sp>
    </p:spTree>
    <p:extLst>
      <p:ext uri="{BB962C8B-B14F-4D97-AF65-F5344CB8AC3E}">
        <p14:creationId xmlns:p14="http://schemas.microsoft.com/office/powerpoint/2010/main" val="407210274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Albumin : </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Albumin </a:t>
            </a:r>
            <a:r>
              <a:rPr lang="en-US" dirty="0"/>
              <a:t>is quantitatively the most important protein in plasma synthesized by the liver and is a useful indicator of hepatic function. </a:t>
            </a:r>
            <a:endParaRPr lang="en-US" dirty="0" smtClean="0"/>
          </a:p>
          <a:p>
            <a:r>
              <a:rPr lang="en-US" dirty="0" smtClean="0"/>
              <a:t>Because </a:t>
            </a:r>
            <a:r>
              <a:rPr lang="en-US" dirty="0"/>
              <a:t>the half life of albumin in serum is as long as 20 days, the serum albumin level is not a reliable indicator of hepatic protein synthesis in acute liver disease. Albumin synthesis is affected not only in liver disease but also by nutritional status, hormonal balance and osmotic pressure. </a:t>
            </a:r>
            <a:endParaRPr lang="en-US" dirty="0" smtClean="0"/>
          </a:p>
          <a:p>
            <a:r>
              <a:rPr lang="en-US" dirty="0" smtClean="0"/>
              <a:t>Liver </a:t>
            </a:r>
            <a:r>
              <a:rPr lang="en-US" dirty="0"/>
              <a:t>is the only site of synthesis of </a:t>
            </a:r>
            <a:r>
              <a:rPr lang="en-US" dirty="0" smtClean="0"/>
              <a:t>albumin!!! </a:t>
            </a:r>
            <a:endParaRPr lang="en-US" dirty="0"/>
          </a:p>
          <a:p>
            <a:r>
              <a:rPr lang="en-US" dirty="0"/>
              <a:t>The serum levels are typically depressed in patients with cirrhosis and ascites. In patients with or without ascites, the serum albumin level correlates with </a:t>
            </a:r>
            <a:r>
              <a:rPr lang="en-US" dirty="0" smtClean="0"/>
              <a:t>prognosis.</a:t>
            </a:r>
            <a:r>
              <a:rPr lang="en-US" dirty="0"/>
              <a:t> </a:t>
            </a:r>
            <a:endParaRPr lang="en-US" dirty="0" smtClean="0"/>
          </a:p>
          <a:p>
            <a:r>
              <a:rPr lang="en-US" dirty="0" smtClean="0"/>
              <a:t>Normal </a:t>
            </a:r>
            <a:r>
              <a:rPr lang="en-US" dirty="0"/>
              <a:t>serum values range from 3.5g/dl to 4.5 g/dl. The average adult has approximately 300 to 500 g of albumin. The serum levels at any time reflect its rate of synthesis, degradation and volume of distribution. </a:t>
            </a:r>
          </a:p>
          <a:p>
            <a:endParaRPr lang="en-US" dirty="0"/>
          </a:p>
        </p:txBody>
      </p:sp>
    </p:spTree>
    <p:extLst>
      <p:ext uri="{BB962C8B-B14F-4D97-AF65-F5344CB8AC3E}">
        <p14:creationId xmlns:p14="http://schemas.microsoft.com/office/powerpoint/2010/main" val="1242387484"/>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a:t>Corticosteroids and thyroid hormone stimulate albumin synthesis by increasing the concentration of albumin mRNA and </a:t>
            </a:r>
            <a:r>
              <a:rPr lang="en-US" dirty="0" err="1"/>
              <a:t>tRNA</a:t>
            </a:r>
            <a:r>
              <a:rPr lang="en-US" dirty="0"/>
              <a:t> in hepatocytes. </a:t>
            </a:r>
            <a:r>
              <a:rPr lang="en-US" dirty="0" smtClean="0"/>
              <a:t> </a:t>
            </a:r>
            <a:endParaRPr lang="en-US" dirty="0"/>
          </a:p>
          <a:p>
            <a:pPr algn="just"/>
            <a:r>
              <a:rPr lang="en-US" dirty="0"/>
              <a:t>The serum albumin levels tend to be normal in diseases like acute viral hepatitis, drug related hepatotoxicity and obstructive jaundice. Albumin levels below 3g/dl in hepatitis should raise the suspicion of chronic liver disease like cirrhosis which usually reflects decreased albumin synthesis. In ascites there may be normal synthesis but the levels may appear reduced because of increased volume of distribution. </a:t>
            </a:r>
            <a:r>
              <a:rPr lang="en-US" dirty="0" smtClean="0"/>
              <a:t> </a:t>
            </a:r>
            <a:endParaRPr lang="en-US" dirty="0"/>
          </a:p>
          <a:p>
            <a:r>
              <a:rPr lang="en-US" dirty="0" err="1"/>
              <a:t>Hypoalbuminemia</a:t>
            </a:r>
            <a:r>
              <a:rPr lang="en-US" dirty="0"/>
              <a:t> is not specific for liver disease and may occur in protein malnutrition, </a:t>
            </a:r>
            <a:r>
              <a:rPr lang="en-US" dirty="0" err="1"/>
              <a:t>nephrotic</a:t>
            </a:r>
            <a:r>
              <a:rPr lang="en-US" dirty="0"/>
              <a:t> syndrome and chronic protein losing </a:t>
            </a:r>
            <a:r>
              <a:rPr lang="en-US" dirty="0" err="1"/>
              <a:t>enteropathies</a:t>
            </a:r>
            <a:r>
              <a:rPr lang="en-US" dirty="0"/>
              <a:t>. </a:t>
            </a:r>
          </a:p>
          <a:p>
            <a:endParaRPr lang="en-US" dirty="0"/>
          </a:p>
        </p:txBody>
      </p:sp>
    </p:spTree>
    <p:extLst>
      <p:ext uri="{BB962C8B-B14F-4D97-AF65-F5344CB8AC3E}">
        <p14:creationId xmlns:p14="http://schemas.microsoft.com/office/powerpoint/2010/main" val="273030063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2. PREALBUMIN </a:t>
            </a:r>
            <a:endParaRPr lang="en-US" dirty="0"/>
          </a:p>
        </p:txBody>
      </p:sp>
      <p:sp>
        <p:nvSpPr>
          <p:cNvPr id="3" name="Content Placeholder 2"/>
          <p:cNvSpPr>
            <a:spLocks noGrp="1"/>
          </p:cNvSpPr>
          <p:nvPr>
            <p:ph sz="quarter" idx="13"/>
          </p:nvPr>
        </p:nvSpPr>
        <p:spPr/>
        <p:txBody>
          <a:bodyPr/>
          <a:lstStyle/>
          <a:p>
            <a:r>
              <a:rPr lang="en-US" dirty="0" smtClean="0"/>
              <a:t>The </a:t>
            </a:r>
            <a:r>
              <a:rPr lang="en-US" dirty="0"/>
              <a:t>serum </a:t>
            </a:r>
            <a:r>
              <a:rPr lang="en-US" dirty="0" err="1"/>
              <a:t>prealbumin</a:t>
            </a:r>
            <a:r>
              <a:rPr lang="en-US" dirty="0"/>
              <a:t> level is 0.2- 0.3 g/L. </a:t>
            </a:r>
            <a:endParaRPr lang="en-US" dirty="0" smtClean="0"/>
          </a:p>
          <a:p>
            <a:r>
              <a:rPr lang="en-US" dirty="0" smtClean="0"/>
              <a:t>These </a:t>
            </a:r>
            <a:r>
              <a:rPr lang="en-US" dirty="0"/>
              <a:t>levels fall in liver disease presumably due to reduced </a:t>
            </a:r>
            <a:r>
              <a:rPr lang="en-US" dirty="0" smtClean="0"/>
              <a:t>synthesis.</a:t>
            </a:r>
          </a:p>
          <a:p>
            <a:r>
              <a:rPr lang="en-US" dirty="0" smtClean="0"/>
              <a:t>Because </a:t>
            </a:r>
            <a:r>
              <a:rPr lang="en-US" dirty="0"/>
              <a:t>of its short half life, changes may precede alteration in serum albumin. Determination of </a:t>
            </a:r>
            <a:r>
              <a:rPr lang="en-US" dirty="0" err="1"/>
              <a:t>prealbumin</a:t>
            </a:r>
            <a:r>
              <a:rPr lang="en-US" dirty="0"/>
              <a:t> has been considered particularly useful in drug-induced hepatotoxicity. </a:t>
            </a:r>
          </a:p>
          <a:p>
            <a:endParaRPr lang="en-US" dirty="0"/>
          </a:p>
        </p:txBody>
      </p:sp>
    </p:spTree>
    <p:extLst>
      <p:ext uri="{BB962C8B-B14F-4D97-AF65-F5344CB8AC3E}">
        <p14:creationId xmlns:p14="http://schemas.microsoft.com/office/powerpoint/2010/main" val="238658176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3. SERUM CERULOPLASMIN </a:t>
            </a:r>
            <a:endParaRPr lang="en-US" dirty="0"/>
          </a:p>
        </p:txBody>
      </p:sp>
      <p:sp>
        <p:nvSpPr>
          <p:cNvPr id="3" name="Content Placeholder 2"/>
          <p:cNvSpPr>
            <a:spLocks noGrp="1"/>
          </p:cNvSpPr>
          <p:nvPr>
            <p:ph sz="quarter" idx="13"/>
          </p:nvPr>
        </p:nvSpPr>
        <p:spPr/>
        <p:txBody>
          <a:bodyPr/>
          <a:lstStyle/>
          <a:p>
            <a:r>
              <a:rPr lang="en-US" dirty="0" smtClean="0"/>
              <a:t>Normal </a:t>
            </a:r>
            <a:r>
              <a:rPr lang="en-US" dirty="0"/>
              <a:t>plasma levels are 0.2-0.4g/L. It is synthesized in the liver and is an acute phase protein. </a:t>
            </a:r>
            <a:endParaRPr lang="en-US" dirty="0" smtClean="0"/>
          </a:p>
          <a:p>
            <a:r>
              <a:rPr lang="en-US" dirty="0" smtClean="0"/>
              <a:t>The </a:t>
            </a:r>
            <a:r>
              <a:rPr lang="en-US" dirty="0"/>
              <a:t>plasma </a:t>
            </a:r>
            <a:r>
              <a:rPr lang="en-US" dirty="0" smtClean="0"/>
              <a:t>concentration </a:t>
            </a:r>
            <a:r>
              <a:rPr lang="en-US" dirty="0"/>
              <a:t>rise in infections, rheumatoid </a:t>
            </a:r>
            <a:r>
              <a:rPr lang="en-US" dirty="0" err="1"/>
              <a:t>arthiritis</a:t>
            </a:r>
            <a:r>
              <a:rPr lang="en-US" dirty="0"/>
              <a:t>, pregnancy, non Wilson liver disease and obstructive jaundice. </a:t>
            </a:r>
          </a:p>
          <a:p>
            <a:r>
              <a:rPr lang="en-US" dirty="0"/>
              <a:t>This is an important diagnostic marker in Wilson disease, in which the plasma level is usually low. Low levels may also be seen in neonates, </a:t>
            </a:r>
            <a:r>
              <a:rPr lang="en-US" dirty="0" err="1"/>
              <a:t>Menke’s</a:t>
            </a:r>
            <a:r>
              <a:rPr lang="en-US" dirty="0"/>
              <a:t> disease, kwashiorkor, marasmus, protein losing </a:t>
            </a:r>
            <a:r>
              <a:rPr lang="en-US" dirty="0" err="1"/>
              <a:t>enteropathy</a:t>
            </a:r>
            <a:r>
              <a:rPr lang="en-US" dirty="0"/>
              <a:t>, copper deficiency and </a:t>
            </a:r>
            <a:r>
              <a:rPr lang="en-US" dirty="0" err="1"/>
              <a:t>aceruloplasminemia</a:t>
            </a:r>
            <a:r>
              <a:rPr lang="en-US" dirty="0"/>
              <a:t>. </a:t>
            </a:r>
          </a:p>
          <a:p>
            <a:endParaRPr lang="en-US" dirty="0"/>
          </a:p>
        </p:txBody>
      </p:sp>
    </p:spTree>
    <p:extLst>
      <p:ext uri="{BB962C8B-B14F-4D97-AF65-F5344CB8AC3E}">
        <p14:creationId xmlns:p14="http://schemas.microsoft.com/office/powerpoint/2010/main" val="35675178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4. PROCOLLAGEN III PEPTIDE </a:t>
            </a:r>
            <a:endParaRPr lang="en-US" dirty="0"/>
          </a:p>
        </p:txBody>
      </p:sp>
      <p:sp>
        <p:nvSpPr>
          <p:cNvPr id="3" name="Content Placeholder 2"/>
          <p:cNvSpPr>
            <a:spLocks noGrp="1"/>
          </p:cNvSpPr>
          <p:nvPr>
            <p:ph sz="quarter" idx="13"/>
          </p:nvPr>
        </p:nvSpPr>
        <p:spPr/>
        <p:txBody>
          <a:bodyPr/>
          <a:lstStyle/>
          <a:p>
            <a:r>
              <a:rPr lang="en-US" dirty="0" smtClean="0"/>
              <a:t>The </a:t>
            </a:r>
            <a:r>
              <a:rPr lang="en-US" dirty="0"/>
              <a:t>serum concentration of this peptide appears to increase not only with hepatic fibrosis but also with inflammation and necrosis. </a:t>
            </a:r>
            <a:endParaRPr lang="en-US" dirty="0" smtClean="0"/>
          </a:p>
          <a:p>
            <a:r>
              <a:rPr lang="en-US" dirty="0" smtClean="0"/>
              <a:t>Serial </a:t>
            </a:r>
            <a:r>
              <a:rPr lang="en-US" dirty="0"/>
              <a:t>measurement of </a:t>
            </a:r>
            <a:r>
              <a:rPr lang="en-US" dirty="0" err="1"/>
              <a:t>procollagen</a:t>
            </a:r>
            <a:r>
              <a:rPr lang="en-US" dirty="0"/>
              <a:t> III may be helpful in the follow up of chronic liver disease. </a:t>
            </a:r>
          </a:p>
          <a:p>
            <a:endParaRPr lang="en-US" dirty="0"/>
          </a:p>
        </p:txBody>
      </p:sp>
    </p:spTree>
    <p:extLst>
      <p:ext uri="{BB962C8B-B14F-4D97-AF65-F5344CB8AC3E}">
        <p14:creationId xmlns:p14="http://schemas.microsoft.com/office/powerpoint/2010/main" val="59222708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 </a:t>
            </a:r>
            <a:r>
              <a:rPr lang="en-US" dirty="0"/>
              <a:t>α </a:t>
            </a:r>
            <a:r>
              <a:rPr lang="en-US" b="1" dirty="0"/>
              <a:t>1 ANTITRYPSIN</a:t>
            </a:r>
            <a:endParaRPr lang="en-US" dirty="0"/>
          </a:p>
        </p:txBody>
      </p:sp>
      <p:sp>
        <p:nvSpPr>
          <p:cNvPr id="3" name="Content Placeholder 2"/>
          <p:cNvSpPr>
            <a:spLocks noGrp="1"/>
          </p:cNvSpPr>
          <p:nvPr>
            <p:ph sz="quarter" idx="13"/>
          </p:nvPr>
        </p:nvSpPr>
        <p:spPr/>
        <p:txBody>
          <a:bodyPr/>
          <a:lstStyle/>
          <a:p>
            <a:endParaRPr lang="en-US" dirty="0"/>
          </a:p>
          <a:p>
            <a:r>
              <a:rPr lang="en-US" dirty="0"/>
              <a:t>α 1 antitrypsin is a glycoprotein synthesized by the liver and is an inhibitor of serine proteinases, especially </a:t>
            </a:r>
            <a:r>
              <a:rPr lang="en-US" dirty="0" err="1"/>
              <a:t>elastase</a:t>
            </a:r>
            <a:r>
              <a:rPr lang="en-US" dirty="0"/>
              <a:t>. Its normal concentration is 1- 1.6g/L. </a:t>
            </a:r>
            <a:endParaRPr lang="en-US" dirty="0" smtClean="0"/>
          </a:p>
          <a:p>
            <a:r>
              <a:rPr lang="en-US" dirty="0" smtClean="0"/>
              <a:t>It </a:t>
            </a:r>
            <a:r>
              <a:rPr lang="en-US" dirty="0"/>
              <a:t>is an acute phase protein, serum levels increase with inflammatory disorders, pregnancy and after oral contraceptive pills (OCP). </a:t>
            </a:r>
          </a:p>
          <a:p>
            <a:r>
              <a:rPr lang="en-US" dirty="0" smtClean="0"/>
              <a:t>Liver </a:t>
            </a:r>
            <a:r>
              <a:rPr lang="en-US" dirty="0"/>
              <a:t>disease is usually seen with deficiency of α 1 antitrypsin, an inherited disorder. Deficiency should be confirmed by quantitative measurement. </a:t>
            </a:r>
          </a:p>
          <a:p>
            <a:endParaRPr lang="en-US" dirty="0"/>
          </a:p>
        </p:txBody>
      </p:sp>
    </p:spTree>
    <p:extLst>
      <p:ext uri="{BB962C8B-B14F-4D97-AF65-F5344CB8AC3E}">
        <p14:creationId xmlns:p14="http://schemas.microsoft.com/office/powerpoint/2010/main" val="1094289268"/>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6. </a:t>
            </a:r>
            <a:r>
              <a:rPr lang="en-US" dirty="0"/>
              <a:t>α </a:t>
            </a:r>
            <a:r>
              <a:rPr lang="en-US" b="1" dirty="0"/>
              <a:t>FETO PROTEIN </a:t>
            </a:r>
            <a:endParaRPr lang="en-US" dirty="0"/>
          </a:p>
        </p:txBody>
      </p:sp>
      <p:sp>
        <p:nvSpPr>
          <p:cNvPr id="3" name="Content Placeholder 2"/>
          <p:cNvSpPr>
            <a:spLocks noGrp="1"/>
          </p:cNvSpPr>
          <p:nvPr>
            <p:ph sz="quarter" idx="13"/>
          </p:nvPr>
        </p:nvSpPr>
        <p:spPr/>
        <p:txBody>
          <a:bodyPr/>
          <a:lstStyle/>
          <a:p>
            <a:r>
              <a:rPr lang="en-US" dirty="0" smtClean="0"/>
              <a:t>This </a:t>
            </a:r>
            <a:r>
              <a:rPr lang="en-US" dirty="0"/>
              <a:t>protein, the principal one in fetal plasma in early gestation is subsequently present at very low levels.( &lt;25μg/L) </a:t>
            </a:r>
            <a:endParaRPr lang="en-US" dirty="0" smtClean="0"/>
          </a:p>
          <a:p>
            <a:r>
              <a:rPr lang="en-US" dirty="0" smtClean="0"/>
              <a:t>It </a:t>
            </a:r>
            <a:r>
              <a:rPr lang="en-US" dirty="0"/>
              <a:t>is increased in hepatocellular carcinoma (HCC)and more than 90% of such patients have raised levels. </a:t>
            </a:r>
            <a:endParaRPr lang="en-US" dirty="0" smtClean="0"/>
          </a:p>
          <a:p>
            <a:r>
              <a:rPr lang="en-US" dirty="0" smtClean="0"/>
              <a:t>Raised </a:t>
            </a:r>
            <a:r>
              <a:rPr lang="en-US" dirty="0"/>
              <a:t>values are also found in other liver diseases like chronic hepatitis, in regeneration phase of acute hepatitis and in hepatic metastasis. </a:t>
            </a:r>
            <a:endParaRPr lang="en-US" dirty="0" smtClean="0"/>
          </a:p>
          <a:p>
            <a:r>
              <a:rPr lang="en-US" dirty="0" smtClean="0"/>
              <a:t>This </a:t>
            </a:r>
            <a:r>
              <a:rPr lang="en-US" dirty="0"/>
              <a:t>is also raised in adenomas associated with </a:t>
            </a:r>
            <a:r>
              <a:rPr lang="en-US" dirty="0" err="1"/>
              <a:t>tyrosinemia</a:t>
            </a:r>
            <a:r>
              <a:rPr lang="en-US" dirty="0"/>
              <a:t>. </a:t>
            </a:r>
          </a:p>
          <a:p>
            <a:endParaRPr lang="en-US" dirty="0"/>
          </a:p>
        </p:txBody>
      </p:sp>
    </p:spTree>
    <p:extLst>
      <p:ext uri="{BB962C8B-B14F-4D97-AF65-F5344CB8AC3E}">
        <p14:creationId xmlns:p14="http://schemas.microsoft.com/office/powerpoint/2010/main" val="29475446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Clinical Definitions </a:t>
            </a:r>
            <a:br>
              <a:rPr lang="en-US" dirty="0"/>
            </a:br>
            <a:endParaRPr lang="en-US" dirty="0"/>
          </a:p>
        </p:txBody>
      </p:sp>
      <p:sp>
        <p:nvSpPr>
          <p:cNvPr id="3" name="Content Placeholder 2"/>
          <p:cNvSpPr>
            <a:spLocks noGrp="1"/>
          </p:cNvSpPr>
          <p:nvPr>
            <p:ph sz="quarter" idx="13"/>
          </p:nvPr>
        </p:nvSpPr>
        <p:spPr/>
        <p:txBody>
          <a:bodyPr/>
          <a:lstStyle/>
          <a:p>
            <a:pPr lvl="1"/>
            <a:r>
              <a:rPr lang="en-US" dirty="0" smtClean="0"/>
              <a:t>– </a:t>
            </a:r>
            <a:r>
              <a:rPr lang="en-US" dirty="0"/>
              <a:t> Acute liver disease: Liver disease of 8 weeks duration or less. </a:t>
            </a:r>
          </a:p>
          <a:p>
            <a:pPr lvl="1"/>
            <a:r>
              <a:rPr lang="en-US" dirty="0"/>
              <a:t>–  </a:t>
            </a:r>
            <a:r>
              <a:rPr lang="en-US" dirty="0" err="1"/>
              <a:t>Subacute</a:t>
            </a:r>
            <a:r>
              <a:rPr lang="en-US" dirty="0"/>
              <a:t> liver disease: Liver disease 8 weeks - 6 months duration. </a:t>
            </a:r>
          </a:p>
          <a:p>
            <a:pPr lvl="1"/>
            <a:r>
              <a:rPr lang="en-US" dirty="0"/>
              <a:t>–  Chronic liver disease or chronic hepatitis: Abnormal liver chemistries &gt; than six months </a:t>
            </a:r>
          </a:p>
          <a:p>
            <a:endParaRPr lang="en-US" dirty="0"/>
          </a:p>
        </p:txBody>
      </p:sp>
    </p:spTree>
    <p:extLst>
      <p:ext uri="{BB962C8B-B14F-4D97-AF65-F5344CB8AC3E}">
        <p14:creationId xmlns:p14="http://schemas.microsoft.com/office/powerpoint/2010/main" val="190460626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7. PROTHROMBIN TIME (PT) </a:t>
            </a:r>
            <a:endParaRPr lang="en-US" dirty="0"/>
          </a:p>
        </p:txBody>
      </p:sp>
      <p:sp>
        <p:nvSpPr>
          <p:cNvPr id="3" name="Content Placeholder 2"/>
          <p:cNvSpPr>
            <a:spLocks noGrp="1"/>
          </p:cNvSpPr>
          <p:nvPr>
            <p:ph sz="quarter" idx="13"/>
          </p:nvPr>
        </p:nvSpPr>
        <p:spPr/>
        <p:txBody>
          <a:bodyPr/>
          <a:lstStyle/>
          <a:p>
            <a:r>
              <a:rPr lang="en-US" dirty="0" smtClean="0"/>
              <a:t>Clotting </a:t>
            </a:r>
            <a:r>
              <a:rPr lang="en-US" dirty="0"/>
              <a:t>is the end result of a complex series of enzymatic reactions that involve at least 13 factors. </a:t>
            </a:r>
            <a:endParaRPr lang="en-US" dirty="0" smtClean="0"/>
          </a:p>
          <a:p>
            <a:r>
              <a:rPr lang="en-US" dirty="0" smtClean="0"/>
              <a:t>The </a:t>
            </a:r>
            <a:r>
              <a:rPr lang="en-US" dirty="0"/>
              <a:t>liver is the major site of synthesis of 11 blood coagulation proteins: fibrinogen, </a:t>
            </a:r>
            <a:r>
              <a:rPr lang="en-US" dirty="0" err="1"/>
              <a:t>prothrombin</a:t>
            </a:r>
            <a:r>
              <a:rPr lang="en-US" dirty="0"/>
              <a:t>, labile factor, stable factor, </a:t>
            </a:r>
            <a:r>
              <a:rPr lang="en-US" dirty="0" err="1"/>
              <a:t>christmas</a:t>
            </a:r>
            <a:r>
              <a:rPr lang="en-US" dirty="0"/>
              <a:t> factor, </a:t>
            </a:r>
            <a:r>
              <a:rPr lang="en-US" dirty="0" err="1"/>
              <a:t>stuart</a:t>
            </a:r>
            <a:r>
              <a:rPr lang="en-US" dirty="0"/>
              <a:t> </a:t>
            </a:r>
            <a:r>
              <a:rPr lang="en-US" dirty="0" err="1"/>
              <a:t>prowe</a:t>
            </a:r>
            <a:r>
              <a:rPr lang="en-US" dirty="0"/>
              <a:t> factor, </a:t>
            </a:r>
            <a:r>
              <a:rPr lang="en-US" dirty="0" err="1"/>
              <a:t>prekallikrein</a:t>
            </a:r>
            <a:r>
              <a:rPr lang="en-US" dirty="0"/>
              <a:t> and high molecular </a:t>
            </a:r>
            <a:r>
              <a:rPr lang="en-US" dirty="0" err="1"/>
              <a:t>wt</a:t>
            </a:r>
            <a:r>
              <a:rPr lang="en-US" dirty="0"/>
              <a:t> </a:t>
            </a:r>
            <a:r>
              <a:rPr lang="en-US" dirty="0" err="1"/>
              <a:t>kininogen</a:t>
            </a:r>
            <a:r>
              <a:rPr lang="en-US" dirty="0" smtClean="0"/>
              <a:t>. </a:t>
            </a:r>
            <a:endParaRPr lang="en-US" dirty="0"/>
          </a:p>
          <a:p>
            <a:r>
              <a:rPr lang="en-US" dirty="0"/>
              <a:t>Most of these are present in excess and abnormalities of coagulation only result when there is substantial impairment in the ability of the liver to synthesize these factors. </a:t>
            </a:r>
          </a:p>
          <a:p>
            <a:r>
              <a:rPr lang="en-US" dirty="0"/>
              <a:t>The standard method to assess is the one stage </a:t>
            </a:r>
            <a:r>
              <a:rPr lang="en-US" dirty="0" err="1"/>
              <a:t>prothrombin</a:t>
            </a:r>
            <a:r>
              <a:rPr lang="en-US" dirty="0"/>
              <a:t> time of quick, which evaluate the extrinsic coagulation pathway. </a:t>
            </a: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8566346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fontScale="92500"/>
          </a:bodyPr>
          <a:lstStyle/>
          <a:p>
            <a:r>
              <a:rPr lang="en-US" dirty="0"/>
              <a:t>The results of this test may be expressed in sec or as a ratio of the plasma </a:t>
            </a:r>
            <a:r>
              <a:rPr lang="en-US" dirty="0" err="1"/>
              <a:t>prothrombin</a:t>
            </a:r>
            <a:r>
              <a:rPr lang="en-US" dirty="0"/>
              <a:t> time to control plasma time. </a:t>
            </a:r>
            <a:endParaRPr lang="en-US" dirty="0" smtClean="0"/>
          </a:p>
          <a:p>
            <a:r>
              <a:rPr lang="en-US" dirty="0" smtClean="0"/>
              <a:t>Normal </a:t>
            </a:r>
            <a:r>
              <a:rPr lang="en-US" dirty="0"/>
              <a:t>control usually is in the range of 9-11 seconds. </a:t>
            </a:r>
            <a:endParaRPr lang="en-US" dirty="0" smtClean="0"/>
          </a:p>
          <a:p>
            <a:r>
              <a:rPr lang="en-US" dirty="0" smtClean="0"/>
              <a:t>A </a:t>
            </a:r>
            <a:r>
              <a:rPr lang="en-US" dirty="0"/>
              <a:t>prolongation of more than 2 seconds is considered abnormal</a:t>
            </a:r>
            <a:r>
              <a:rPr lang="en-US" dirty="0" smtClean="0"/>
              <a:t>.</a:t>
            </a:r>
            <a:endParaRPr lang="en-US" dirty="0"/>
          </a:p>
          <a:p>
            <a:r>
              <a:rPr lang="en-US" dirty="0"/>
              <a:t>The prolonged PT is not specific for liver diseases and is seen in various deficiencies of coagulation factors, DIC, and ingestion of certain drugs. </a:t>
            </a:r>
          </a:p>
          <a:p>
            <a:r>
              <a:rPr lang="en-US" dirty="0"/>
              <a:t>In acute and chronic hepatocellular disease the PT may serve as a prognostic indicator. </a:t>
            </a:r>
            <a:endParaRPr lang="en-US" dirty="0" smtClean="0"/>
          </a:p>
          <a:p>
            <a:r>
              <a:rPr lang="en-US" dirty="0" smtClean="0"/>
              <a:t>In </a:t>
            </a:r>
            <a:r>
              <a:rPr lang="en-US" dirty="0"/>
              <a:t>acute hepatocellular disease worsening of PT suggests an increased likelihood of acute hepatic failure. </a:t>
            </a:r>
            <a:endParaRPr lang="en-US" dirty="0" smtClean="0"/>
          </a:p>
          <a:p>
            <a:r>
              <a:rPr lang="en-US" dirty="0" smtClean="0"/>
              <a:t>The </a:t>
            </a:r>
            <a:r>
              <a:rPr lang="en-US" dirty="0"/>
              <a:t>PT is a predictor of outcome in cases of </a:t>
            </a:r>
            <a:r>
              <a:rPr lang="en-US" dirty="0" err="1"/>
              <a:t>acetoaminophen</a:t>
            </a:r>
            <a:r>
              <a:rPr lang="en-US" dirty="0"/>
              <a:t> over dosage and acute alcoholic hepatitis. </a:t>
            </a:r>
            <a:endParaRPr lang="en-US" dirty="0" smtClean="0"/>
          </a:p>
          <a:p>
            <a:r>
              <a:rPr lang="en-US" dirty="0" smtClean="0"/>
              <a:t>Prolongation </a:t>
            </a:r>
            <a:r>
              <a:rPr lang="en-US" dirty="0"/>
              <a:t>of PT is also suggestive of poor long-term outcome in chronic liver disease</a:t>
            </a:r>
            <a:r>
              <a:rPr lang="en-US" dirty="0" smtClean="0"/>
              <a:t>. </a:t>
            </a:r>
            <a:endParaRPr lang="en-US" dirty="0"/>
          </a:p>
          <a:p>
            <a:endParaRPr lang="en-US" dirty="0"/>
          </a:p>
        </p:txBody>
      </p:sp>
    </p:spTree>
    <p:extLst>
      <p:ext uri="{BB962C8B-B14F-4D97-AF65-F5344CB8AC3E}">
        <p14:creationId xmlns:p14="http://schemas.microsoft.com/office/powerpoint/2010/main" val="23836384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3"/>
          </p:nvPr>
        </p:nvSpPr>
        <p:spPr/>
        <p:txBody>
          <a:bodyPr/>
          <a:lstStyle/>
          <a:p>
            <a:r>
              <a:rPr lang="en-US" dirty="0"/>
              <a:t>Clinical Biochemistry (Fundamentals of Biomedical Science), Editor: </a:t>
            </a:r>
            <a:r>
              <a:rPr lang="en-US" dirty="0" err="1"/>
              <a:t>Nessar</a:t>
            </a:r>
            <a:r>
              <a:rPr lang="en-US" dirty="0"/>
              <a:t> Ahmed</a:t>
            </a:r>
          </a:p>
          <a:p>
            <a:r>
              <a:rPr lang="en-US" dirty="0"/>
              <a:t>Handbook of Clinical Biochemistry, 2</a:t>
            </a:r>
            <a:r>
              <a:rPr lang="en-US" baseline="30000" dirty="0"/>
              <a:t>nd</a:t>
            </a:r>
            <a:r>
              <a:rPr lang="en-US" dirty="0"/>
              <a:t> Edition, R. </a:t>
            </a:r>
            <a:r>
              <a:rPr lang="en-US" dirty="0" err="1"/>
              <a:t>Swaminathan</a:t>
            </a:r>
            <a:endParaRPr lang="en-US" dirty="0"/>
          </a:p>
          <a:p>
            <a:endParaRPr lang="en-US" dirty="0"/>
          </a:p>
        </p:txBody>
      </p:sp>
    </p:spTree>
    <p:extLst>
      <p:ext uri="{BB962C8B-B14F-4D97-AF65-F5344CB8AC3E}">
        <p14:creationId xmlns:p14="http://schemas.microsoft.com/office/powerpoint/2010/main" val="2278655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Clinical Definitions </a:t>
            </a:r>
            <a:br>
              <a:rPr lang="en-US" dirty="0"/>
            </a:br>
            <a:endParaRPr lang="en-US" dirty="0"/>
          </a:p>
        </p:txBody>
      </p:sp>
      <p:sp>
        <p:nvSpPr>
          <p:cNvPr id="3" name="Content Placeholder 2"/>
          <p:cNvSpPr>
            <a:spLocks noGrp="1"/>
          </p:cNvSpPr>
          <p:nvPr>
            <p:ph sz="quarter" idx="13"/>
          </p:nvPr>
        </p:nvSpPr>
        <p:spPr/>
        <p:txBody>
          <a:bodyPr/>
          <a:lstStyle/>
          <a:p>
            <a:r>
              <a:rPr lang="en-US" dirty="0"/>
              <a:t>Liver failure-Failure of the liver to perform its biosynthetic functions. </a:t>
            </a:r>
          </a:p>
          <a:p>
            <a:r>
              <a:rPr lang="en-US" dirty="0" err="1"/>
              <a:t>Fulminanthepaticfailure</a:t>
            </a:r>
            <a:r>
              <a:rPr lang="en-US" dirty="0"/>
              <a:t>-coagulopathy (elevated </a:t>
            </a:r>
            <a:r>
              <a:rPr lang="en-US" dirty="0" err="1"/>
              <a:t>protime</a:t>
            </a:r>
            <a:r>
              <a:rPr lang="en-US" dirty="0"/>
              <a:t>) with encephalopathy without a previous history of chronic liver disease </a:t>
            </a:r>
          </a:p>
          <a:p>
            <a:r>
              <a:rPr lang="en-US" dirty="0" err="1"/>
              <a:t>Cirrhosis:fibrosisoftheliverwithregenerative</a:t>
            </a:r>
            <a:r>
              <a:rPr lang="en-US" dirty="0"/>
              <a:t> nodules </a:t>
            </a:r>
          </a:p>
          <a:p>
            <a:r>
              <a:rPr lang="en-US" dirty="0"/>
              <a:t>– Cirrhosis is typically a </a:t>
            </a:r>
            <a:r>
              <a:rPr lang="en-US" dirty="0" err="1"/>
              <a:t>sequelae</a:t>
            </a:r>
            <a:r>
              <a:rPr lang="en-US" dirty="0"/>
              <a:t> of chronic hepatitis. </a:t>
            </a:r>
          </a:p>
          <a:p>
            <a:endParaRPr lang="en-US" dirty="0"/>
          </a:p>
        </p:txBody>
      </p:sp>
    </p:spTree>
    <p:extLst>
      <p:ext uri="{BB962C8B-B14F-4D97-AF65-F5344CB8AC3E}">
        <p14:creationId xmlns:p14="http://schemas.microsoft.com/office/powerpoint/2010/main" val="22331106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Role of the Liver </a:t>
            </a:r>
            <a:br>
              <a:rPr lang="en-US" dirty="0"/>
            </a:br>
            <a:endParaRPr lang="en-US" dirty="0"/>
          </a:p>
        </p:txBody>
      </p:sp>
      <p:sp>
        <p:nvSpPr>
          <p:cNvPr id="3" name="Content Placeholder 2"/>
          <p:cNvSpPr>
            <a:spLocks noGrp="1"/>
          </p:cNvSpPr>
          <p:nvPr>
            <p:ph sz="quarter" idx="13"/>
          </p:nvPr>
        </p:nvSpPr>
        <p:spPr/>
        <p:txBody>
          <a:bodyPr/>
          <a:lstStyle/>
          <a:p>
            <a:r>
              <a:rPr lang="en-US" dirty="0"/>
              <a:t>Purification </a:t>
            </a:r>
          </a:p>
          <a:p>
            <a:r>
              <a:rPr lang="en-US" dirty="0"/>
              <a:t>Potentially harmful chemicals are broken down into harmless chemicals or substances </a:t>
            </a:r>
          </a:p>
          <a:p>
            <a:r>
              <a:rPr lang="en-US" dirty="0"/>
              <a:t>(acetaminophen, alcohol, other drugs, herbs </a:t>
            </a:r>
            <a:r>
              <a:rPr lang="en-US" dirty="0" err="1"/>
              <a:t>etc</a:t>
            </a:r>
            <a:r>
              <a:rPr lang="en-US" dirty="0"/>
              <a:t>) Synthesis </a:t>
            </a:r>
          </a:p>
          <a:p>
            <a:r>
              <a:rPr lang="en-US" dirty="0"/>
              <a:t>The liver makes most of the proteins found in blood including albumin and coagulation proteins </a:t>
            </a:r>
          </a:p>
          <a:p>
            <a:r>
              <a:rPr lang="en-US" dirty="0"/>
              <a:t>Synthesizes and excretes bile necessary for digestion and absorption of fats and vitamins </a:t>
            </a:r>
          </a:p>
          <a:p>
            <a:r>
              <a:rPr lang="en-US" dirty="0"/>
              <a:t>Storage</a:t>
            </a:r>
            <a:br>
              <a:rPr lang="en-US" dirty="0"/>
            </a:br>
            <a:r>
              <a:rPr lang="en-US" dirty="0"/>
              <a:t>Sugars, fats, and vitamins all stored in the liver </a:t>
            </a:r>
          </a:p>
          <a:p>
            <a:endParaRPr lang="en-US" dirty="0"/>
          </a:p>
        </p:txBody>
      </p:sp>
    </p:spTree>
    <p:extLst>
      <p:ext uri="{BB962C8B-B14F-4D97-AF65-F5344CB8AC3E}">
        <p14:creationId xmlns:p14="http://schemas.microsoft.com/office/powerpoint/2010/main" val="27799356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Role of the Liver </a:t>
            </a:r>
            <a:br>
              <a:rPr lang="en-US" dirty="0"/>
            </a:br>
            <a:endParaRPr lang="en-US" dirty="0"/>
          </a:p>
        </p:txBody>
      </p:sp>
      <p:sp>
        <p:nvSpPr>
          <p:cNvPr id="3" name="Content Placeholder 2"/>
          <p:cNvSpPr>
            <a:spLocks noGrp="1"/>
          </p:cNvSpPr>
          <p:nvPr>
            <p:ph sz="quarter" idx="13"/>
          </p:nvPr>
        </p:nvSpPr>
        <p:spPr/>
        <p:txBody>
          <a:bodyPr/>
          <a:lstStyle/>
          <a:p>
            <a:r>
              <a:rPr lang="en-US" dirty="0"/>
              <a:t>Transformation </a:t>
            </a:r>
          </a:p>
          <a:p>
            <a:r>
              <a:rPr lang="en-US" dirty="0"/>
              <a:t>•The liver uses enzymes and proteins synthesize proteins </a:t>
            </a:r>
          </a:p>
          <a:p>
            <a:r>
              <a:rPr lang="en-US" dirty="0"/>
              <a:t>•(an excess of two of these enzymes, aspartate aminotransferase (AST) and alanine aminotransferase (ALT) are elevated in serum when liver cells have been damaged) </a:t>
            </a:r>
          </a:p>
          <a:p>
            <a:r>
              <a:rPr lang="en-US" dirty="0"/>
              <a:t>•The liver also inactivates hormones and regulates the amount of testosterone and estrogen in the blood </a:t>
            </a:r>
          </a:p>
          <a:p>
            <a:r>
              <a:rPr lang="en-US" dirty="0"/>
              <a:t>•The liver plays a major role in break down and synthesis of cholesterol </a:t>
            </a:r>
          </a:p>
          <a:p>
            <a:endParaRPr lang="en-US" dirty="0"/>
          </a:p>
        </p:txBody>
      </p:sp>
    </p:spTree>
    <p:extLst>
      <p:ext uri="{BB962C8B-B14F-4D97-AF65-F5344CB8AC3E}">
        <p14:creationId xmlns:p14="http://schemas.microsoft.com/office/powerpoint/2010/main" val="273842100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Liver Function Tests</a:t>
            </a:r>
            <a:endParaRPr lang="en-US" dirty="0"/>
          </a:p>
        </p:txBody>
      </p:sp>
      <p:sp>
        <p:nvSpPr>
          <p:cNvPr id="3" name="Content Placeholder 2"/>
          <p:cNvSpPr>
            <a:spLocks noGrp="1"/>
          </p:cNvSpPr>
          <p:nvPr>
            <p:ph sz="quarter" idx="13"/>
          </p:nvPr>
        </p:nvSpPr>
        <p:spPr/>
        <p:txBody>
          <a:bodyPr/>
          <a:lstStyle/>
          <a:p>
            <a:r>
              <a:rPr lang="en-US" dirty="0"/>
              <a:t>Liver has to perform different kinds of biochemical, synthetic and excretory functions, so no single biochemical test can detect the global functions of liver. </a:t>
            </a:r>
          </a:p>
          <a:p>
            <a:endParaRPr lang="en-US" dirty="0"/>
          </a:p>
        </p:txBody>
      </p:sp>
    </p:spTree>
    <p:extLst>
      <p:ext uri="{BB962C8B-B14F-4D97-AF65-F5344CB8AC3E}">
        <p14:creationId xmlns:p14="http://schemas.microsoft.com/office/powerpoint/2010/main" val="4660350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228602"/>
            <a:ext cx="8591550" cy="603467"/>
          </a:xfrm>
        </p:spPr>
        <p:txBody>
          <a:bodyPr>
            <a:normAutofit fontScale="90000"/>
          </a:bodyPr>
          <a:lstStyle/>
          <a:p>
            <a:r>
              <a:rPr lang="en-US" dirty="0"/>
              <a:t>The various uses of Liver function tests </a:t>
            </a:r>
          </a:p>
        </p:txBody>
      </p:sp>
      <p:sp>
        <p:nvSpPr>
          <p:cNvPr id="3" name="Content Placeholder 2"/>
          <p:cNvSpPr>
            <a:spLocks noGrp="1"/>
          </p:cNvSpPr>
          <p:nvPr>
            <p:ph sz="quarter" idx="13"/>
          </p:nvPr>
        </p:nvSpPr>
        <p:spPr>
          <a:xfrm>
            <a:off x="0" y="843000"/>
            <a:ext cx="9144000" cy="4937760"/>
          </a:xfrm>
        </p:spPr>
        <p:txBody>
          <a:bodyPr>
            <a:normAutofit/>
          </a:bodyPr>
          <a:lstStyle/>
          <a:p>
            <a:r>
              <a:rPr lang="en-US" sz="2000" b="1" dirty="0"/>
              <a:t>Screening : </a:t>
            </a:r>
            <a:r>
              <a:rPr lang="en-US" sz="2000" dirty="0"/>
              <a:t>They are a non-invasive yet sensitive screening modality for liver dysfunction.</a:t>
            </a:r>
            <a:br>
              <a:rPr lang="en-US" sz="2000" dirty="0"/>
            </a:br>
            <a:r>
              <a:rPr lang="en-US" sz="2000" b="1" dirty="0"/>
              <a:t>Pattern of disease : </a:t>
            </a:r>
            <a:r>
              <a:rPr lang="en-US" sz="2000" dirty="0"/>
              <a:t>They are helpful to recognize the pattern of liver disease. Like being helpful in differentiating between acute viral hepatitis and various </a:t>
            </a:r>
            <a:r>
              <a:rPr lang="en-US" sz="2000" dirty="0" err="1"/>
              <a:t>cholestatic</a:t>
            </a:r>
            <a:r>
              <a:rPr lang="en-US" sz="2000" dirty="0"/>
              <a:t> disorders and chronic liver disease. (CLD). </a:t>
            </a:r>
          </a:p>
          <a:p>
            <a:r>
              <a:rPr lang="en-US" sz="2000" b="1" dirty="0"/>
              <a:t>Assess severity : </a:t>
            </a:r>
            <a:r>
              <a:rPr lang="en-US" sz="2000" dirty="0"/>
              <a:t>They are helpful to assess the severity and predict the outcome of certain diseases like primary biliary cirrhosis.</a:t>
            </a:r>
            <a:br>
              <a:rPr lang="en-US" sz="2000" dirty="0"/>
            </a:br>
            <a:r>
              <a:rPr lang="en-US" sz="2000" b="1" dirty="0"/>
              <a:t>Follow up : </a:t>
            </a:r>
            <a:r>
              <a:rPr lang="en-US" sz="2000" dirty="0"/>
              <a:t>They are helpful in the follow up of certain liver diseases and also helpful in evaluating response to therapy like autoimmune hepatitis. </a:t>
            </a:r>
          </a:p>
          <a:p>
            <a:endParaRPr lang="en-US" sz="2000" dirty="0"/>
          </a:p>
        </p:txBody>
      </p:sp>
    </p:spTree>
    <p:extLst>
      <p:ext uri="{BB962C8B-B14F-4D97-AF65-F5344CB8AC3E}">
        <p14:creationId xmlns:p14="http://schemas.microsoft.com/office/powerpoint/2010/main" val="420692542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SOHO.thmx</Template>
  <TotalTime>96</TotalTime>
  <Words>3384</Words>
  <Application>Microsoft Macintosh PowerPoint</Application>
  <PresentationFormat>On-screen Show (4:3)</PresentationFormat>
  <Paragraphs>163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Soho</vt:lpstr>
      <vt:lpstr>LIVER fUnCTION tesTS</vt:lpstr>
      <vt:lpstr>The Liver  </vt:lpstr>
      <vt:lpstr>The Liver  </vt:lpstr>
      <vt:lpstr>General Clinical Definitions  </vt:lpstr>
      <vt:lpstr>General Clinical Definitions  </vt:lpstr>
      <vt:lpstr>Role of the Liver  </vt:lpstr>
      <vt:lpstr>Role of the Liver  </vt:lpstr>
      <vt:lpstr>Liver Function Tests</vt:lpstr>
      <vt:lpstr>The various uses of Liver function tests </vt:lpstr>
      <vt:lpstr>LIMITATIONS  </vt:lpstr>
      <vt:lpstr>CLASSIFICATION OF LIVER FUNCTION TESTS </vt:lpstr>
      <vt:lpstr>A. Tests of the liver’ s capacity to transport organic anions and to metabolize drugs </vt:lpstr>
      <vt:lpstr>1. SERUM BILIRUBIN  </vt:lpstr>
      <vt:lpstr>Diagnostic value of bilirubin levels : </vt:lpstr>
      <vt:lpstr>PowerPoint Presentation</vt:lpstr>
      <vt:lpstr>PowerPoint Presentation</vt:lpstr>
      <vt:lpstr>2. URINE BILIRUBIN </vt:lpstr>
      <vt:lpstr>3. UROBILINOGEN </vt:lpstr>
      <vt:lpstr>B. Tests that detect injury to hepatocytes( serum enzyme tests) : </vt:lpstr>
      <vt:lpstr>A. ENZYMES THAT DETECT HEPATOCELLULAR NECROSIS – AMINOTRANSFERASES </vt:lpstr>
      <vt:lpstr>MILD, MODERATE AND SEVERE ELEVATIONS OF AMINOTRANSFERASES </vt:lpstr>
      <vt:lpstr>PowerPoint Presentation</vt:lpstr>
      <vt:lpstr>PowerPoint Presentation</vt:lpstr>
      <vt:lpstr>PowerPoint Presentation</vt:lpstr>
      <vt:lpstr>Enzymes that detect cholestasis </vt:lpstr>
      <vt:lpstr>PowerPoint Presentation</vt:lpstr>
      <vt:lpstr>PowerPoint Presentation</vt:lpstr>
      <vt:lpstr>2. γ GLUTAMYL TRANSPEPTIDASE </vt:lpstr>
      <vt:lpstr>PowerPoint Presentation</vt:lpstr>
      <vt:lpstr>OTHER ENZYMES THAT DETECT CHOLESTASIS </vt:lpstr>
      <vt:lpstr>C. Tests of the Liver’s biosynthetic capacity. </vt:lpstr>
      <vt:lpstr>1. SERUM PROTEINS </vt:lpstr>
      <vt:lpstr>Albumin : </vt:lpstr>
      <vt:lpstr>PowerPoint Presentation</vt:lpstr>
      <vt:lpstr>2. PREALBUMIN </vt:lpstr>
      <vt:lpstr>3. SERUM CERULOPLASMIN </vt:lpstr>
      <vt:lpstr>4. PROCOLLAGEN III PEPTIDE </vt:lpstr>
      <vt:lpstr>5. α 1 ANTITRYPSIN</vt:lpstr>
      <vt:lpstr>6. α FETO PROTEIN </vt:lpstr>
      <vt:lpstr>7. PROTHROMBIN TIME (PT) </vt:lpstr>
      <vt:lpstr>PowerPoint Presentation</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KaraCİĞEr fonksİyon testlerİ</dc:title>
  <dc:creator>Flz</dc:creator>
  <cp:lastModifiedBy>Flz</cp:lastModifiedBy>
  <cp:revision>22</cp:revision>
  <dcterms:created xsi:type="dcterms:W3CDTF">2017-11-11T18:06:07Z</dcterms:created>
  <dcterms:modified xsi:type="dcterms:W3CDTF">2018-02-09T20:50:26Z</dcterms:modified>
</cp:coreProperties>
</file>