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B027C-A6F0-4905-B38A-124457E1C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Contemporary Management II</a:t>
            </a:r>
            <a:endParaRPr lang="tr-TR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AD3F81-31CF-4FEB-8F2A-CF649A5F29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768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F7155-3794-41DA-AB0B-A3971098C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PDVSA –Petroleos de Venezuela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51D78-A2DB-41CF-9EB1-A987E933D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PDVSA  - the Venezuelan State owned oil company.</a:t>
            </a:r>
          </a:p>
          <a:p>
            <a:r>
              <a:rPr lang="en-US" dirty="0"/>
              <a:t>The government raised taxes and required foreign energy to convert 32 operating contracts into joint ventures with the PDVSA.</a:t>
            </a:r>
          </a:p>
          <a:p>
            <a:r>
              <a:rPr lang="en-US" dirty="0"/>
              <a:t>Some companies agreed the terms, but others such as Exxon refused and sold stake.</a:t>
            </a:r>
          </a:p>
          <a:p>
            <a:r>
              <a:rPr lang="en-US" dirty="0"/>
              <a:t>The government took control over two companies, Total &amp; Eni (French &amp; Italian respectively).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891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C868-6537-46DB-B312-208BCC58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 Focus: Venezuela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58713-EA75-4D61-BC90-B885870A9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Uncertain Future for foreign multinationals in Venezuela</a:t>
            </a:r>
          </a:p>
          <a:p>
            <a:endParaRPr lang="en-US" dirty="0"/>
          </a:p>
          <a:p>
            <a:r>
              <a:rPr lang="en-US" dirty="0"/>
              <a:t>Venezuela is the world’s largest oil producer, generating huge revenues from growing demand and rising oil prices</a:t>
            </a:r>
          </a:p>
          <a:p>
            <a:endParaRPr lang="en-US" dirty="0"/>
          </a:p>
          <a:p>
            <a:r>
              <a:rPr lang="en-US" dirty="0"/>
              <a:t>Oil accounts for 90% of the country’s export earnings</a:t>
            </a:r>
          </a:p>
          <a:p>
            <a:endParaRPr lang="en-US" dirty="0"/>
          </a:p>
          <a:p>
            <a:r>
              <a:rPr lang="en-US" dirty="0"/>
              <a:t>Yet </a:t>
            </a:r>
            <a:r>
              <a:rPr lang="en-US" dirty="0" err="1"/>
              <a:t>oli</a:t>
            </a:r>
            <a:r>
              <a:rPr lang="en-US" dirty="0"/>
              <a:t> wealth has brought neither the prosperity nor the stability that Venezuelans had hoped for.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777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E92AB-F217-4991-BF7C-7F972052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Venezuela?</a:t>
            </a:r>
            <a:endParaRPr lang="tr-TR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38ADC0A8-0803-4619-B481-4F86FB8ECE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4853" y="2603500"/>
            <a:ext cx="3106607" cy="3416300"/>
          </a:xfrm>
        </p:spPr>
      </p:pic>
    </p:spTree>
    <p:extLst>
      <p:ext uri="{BB962C8B-B14F-4D97-AF65-F5344CB8AC3E}">
        <p14:creationId xmlns:p14="http://schemas.microsoft.com/office/powerpoint/2010/main" val="424198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5A42-7C03-4485-94FC-BA218BDE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Who is Hugo Chavez? (b.1954 – d.2013)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7F8E3-A36D-41F6-A743-1A4B150DB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Chavez took office in 1999.</a:t>
            </a:r>
          </a:p>
          <a:p>
            <a:r>
              <a:rPr lang="en-US" dirty="0"/>
              <a:t>President Chavez rose to prominence on a wave of populist and anti-American fervor.</a:t>
            </a:r>
          </a:p>
          <a:p>
            <a:r>
              <a:rPr lang="en-US" dirty="0"/>
              <a:t>Relations with business interests within the country have been turbulent, as he has embarked radical reform of property rights.</a:t>
            </a:r>
          </a:p>
          <a:p>
            <a:r>
              <a:rPr lang="en-US" dirty="0"/>
              <a:t>He has asserted Venezuelan </a:t>
            </a:r>
            <a:r>
              <a:rPr lang="en-US" dirty="0" err="1"/>
              <a:t>sovereighty</a:t>
            </a:r>
            <a:r>
              <a:rPr lang="en-US" dirty="0"/>
              <a:t> over its natural resources.</a:t>
            </a:r>
          </a:p>
          <a:p>
            <a:r>
              <a:rPr lang="en-US" dirty="0"/>
              <a:t>As result the large MNE’s that have invested in its oil industry have encountered increasingly hostile policies.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682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6394-5A91-448A-835D-EA5F877D7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CRUDE OIL RESERVES (2017)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584D-2E0A-4C7D-8E69-E1BE3DA7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1.VENEZUELA       				300,878 millions of barrels</a:t>
            </a:r>
          </a:p>
          <a:p>
            <a:r>
              <a:rPr lang="en-US" dirty="0"/>
              <a:t>2.S.ARABIA					266,455 millions of barrels</a:t>
            </a:r>
          </a:p>
          <a:p>
            <a:r>
              <a:rPr lang="en-US" dirty="0"/>
              <a:t>3. CANADA</a:t>
            </a:r>
          </a:p>
          <a:p>
            <a:r>
              <a:rPr lang="en-US" dirty="0"/>
              <a:t>4. IRAN</a:t>
            </a:r>
          </a:p>
          <a:p>
            <a:r>
              <a:rPr lang="en-US" dirty="0"/>
              <a:t>5.IRAQ</a:t>
            </a:r>
          </a:p>
          <a:p>
            <a:r>
              <a:rPr lang="en-US" dirty="0"/>
              <a:t>6.KUWAIT</a:t>
            </a:r>
          </a:p>
          <a:p>
            <a:r>
              <a:rPr lang="en-US" dirty="0"/>
              <a:t>7.UAE</a:t>
            </a:r>
          </a:p>
          <a:p>
            <a:r>
              <a:rPr lang="en-US" dirty="0"/>
              <a:t>8.RUSSIA</a:t>
            </a:r>
          </a:p>
          <a:p>
            <a:r>
              <a:rPr lang="en-US" dirty="0"/>
              <a:t>9.LIBYA</a:t>
            </a:r>
          </a:p>
          <a:p>
            <a:r>
              <a:rPr lang="en-US" dirty="0"/>
              <a:t>10.U.S.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10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9F09-00A0-45AB-9FB8-F35AA3ACF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Nicolas Madura </a:t>
            </a:r>
            <a:r>
              <a:rPr lang="en-US" dirty="0" err="1"/>
              <a:t>vs.Juan</a:t>
            </a:r>
            <a:r>
              <a:rPr lang="en-US" dirty="0"/>
              <a:t> </a:t>
            </a:r>
            <a:r>
              <a:rPr lang="en-US" dirty="0" err="1"/>
              <a:t>Guaido</a:t>
            </a:r>
            <a:r>
              <a:rPr lang="en-US" dirty="0"/>
              <a:t> (2018)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312C6-AE00-4039-B2C4-DC07FDE4E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Corruption failed government- infrastructure crumbled – leaving Venezuela in poverty.</a:t>
            </a:r>
          </a:p>
          <a:p>
            <a:r>
              <a:rPr lang="en-US" dirty="0"/>
              <a:t>Inflation rate is 10 million %</a:t>
            </a:r>
          </a:p>
          <a:p>
            <a:r>
              <a:rPr lang="en-US" dirty="0"/>
              <a:t>Venezuela’s </a:t>
            </a:r>
            <a:r>
              <a:rPr lang="en-US" dirty="0" err="1"/>
              <a:t>monthy</a:t>
            </a:r>
            <a:r>
              <a:rPr lang="en-US" dirty="0"/>
              <a:t> salaries can not even buy a single gallon of milk</a:t>
            </a:r>
          </a:p>
          <a:p>
            <a:r>
              <a:rPr lang="en-US" dirty="0"/>
              <a:t>Production today (crude oil) is even less – 2.3 times than in 1970s.</a:t>
            </a:r>
          </a:p>
          <a:p>
            <a:r>
              <a:rPr lang="en-US" dirty="0"/>
              <a:t>Venezuela used to be the </a:t>
            </a:r>
            <a:r>
              <a:rPr lang="en-US" dirty="0" err="1"/>
              <a:t>weathiest</a:t>
            </a:r>
            <a:r>
              <a:rPr lang="en-US" dirty="0"/>
              <a:t> country in S. America. (1958-1980)</a:t>
            </a:r>
          </a:p>
          <a:p>
            <a:r>
              <a:rPr lang="en-US" dirty="0"/>
              <a:t>Oil product is 95% of Venezuela’s export earnings.</a:t>
            </a:r>
          </a:p>
          <a:p>
            <a:r>
              <a:rPr lang="en-US" dirty="0"/>
              <a:t>2013-2018 – the economy contracted 1/3.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10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F3539-5A4D-452D-B1A8-77680E5C2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Nicolas Madura </a:t>
            </a:r>
            <a:r>
              <a:rPr lang="en-US" dirty="0" err="1"/>
              <a:t>vs.Juan</a:t>
            </a:r>
            <a:r>
              <a:rPr lang="en-US" dirty="0"/>
              <a:t> </a:t>
            </a:r>
            <a:r>
              <a:rPr lang="en-US" dirty="0" err="1"/>
              <a:t>Guaido</a:t>
            </a:r>
            <a:r>
              <a:rPr lang="en-US" dirty="0"/>
              <a:t> (2018)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9580B-DE85-46F7-A7F3-ED2BFD370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Corruption failed government- infrastructure crumbled – leaving Venezuela in poverty.</a:t>
            </a:r>
          </a:p>
          <a:p>
            <a:r>
              <a:rPr lang="en-US" dirty="0"/>
              <a:t>Inflation rate is 10 million %</a:t>
            </a:r>
          </a:p>
          <a:p>
            <a:r>
              <a:rPr lang="en-US" dirty="0"/>
              <a:t>Venezuela’s </a:t>
            </a:r>
            <a:r>
              <a:rPr lang="en-US" dirty="0" err="1"/>
              <a:t>monthy</a:t>
            </a:r>
            <a:r>
              <a:rPr lang="en-US" dirty="0"/>
              <a:t> salaries can not even buy a single gallon of milk</a:t>
            </a:r>
          </a:p>
          <a:p>
            <a:r>
              <a:rPr lang="en-US" dirty="0"/>
              <a:t>Production today (crude oil) is even less – 2.3 times than in 1970s.</a:t>
            </a:r>
          </a:p>
          <a:p>
            <a:r>
              <a:rPr lang="en-US" dirty="0"/>
              <a:t>Venezuela used to be the </a:t>
            </a:r>
            <a:r>
              <a:rPr lang="en-US" dirty="0" err="1"/>
              <a:t>weathiest</a:t>
            </a:r>
            <a:r>
              <a:rPr lang="en-US" dirty="0"/>
              <a:t> country in S. America. (1958-1980)</a:t>
            </a:r>
          </a:p>
          <a:p>
            <a:r>
              <a:rPr lang="en-US" dirty="0"/>
              <a:t>Oil product is 95% of Venezuela’s export earnings.</a:t>
            </a:r>
          </a:p>
          <a:p>
            <a:r>
              <a:rPr lang="en-US" dirty="0"/>
              <a:t>2013-2018 – the economy contracted 1/3.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056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F63EB-20AB-4FF2-9DB2-1B1CA50F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Hugo Chavez..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A0185-1AE3-474B-8C1D-04865E43F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Chavez – pumped 3.5 million barrels of oil/day</a:t>
            </a:r>
          </a:p>
          <a:p>
            <a:r>
              <a:rPr lang="en-US" dirty="0"/>
              <a:t>Production collapsed to 1/3 today.</a:t>
            </a:r>
          </a:p>
          <a:p>
            <a:endParaRPr lang="en-US" dirty="0"/>
          </a:p>
          <a:p>
            <a:r>
              <a:rPr lang="en-US" dirty="0"/>
              <a:t>During the 1990s when oil prices were low, Venezuela welcomed the large oil companies – eager to </a:t>
            </a:r>
            <a:r>
              <a:rPr lang="en-US" dirty="0" err="1"/>
              <a:t>benefir</a:t>
            </a:r>
            <a:r>
              <a:rPr lang="en-US" dirty="0"/>
              <a:t> from their technical abilities to explore and develop oil fields.</a:t>
            </a:r>
          </a:p>
          <a:p>
            <a:r>
              <a:rPr lang="en-US" dirty="0"/>
              <a:t>Venezuela is estimated to have the largest reserves of extra heavy crude oil in the Western Hemisphere.</a:t>
            </a:r>
          </a:p>
          <a:p>
            <a:r>
              <a:rPr lang="en-US" dirty="0"/>
              <a:t>The companies benefited from </a:t>
            </a:r>
            <a:r>
              <a:rPr lang="en-US" dirty="0" err="1"/>
              <a:t>favourable</a:t>
            </a:r>
            <a:r>
              <a:rPr lang="en-US" dirty="0"/>
              <a:t> terms such as low royalty payments to the state,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446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D26C8-9503-458F-94B9-4D133639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happened in Venezuela?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C86F0-3ED5-4E77-B0C7-766AF79E9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Eni threatened to sue PDVSA for a unilateral termination of its contract.</a:t>
            </a:r>
          </a:p>
          <a:p>
            <a:r>
              <a:rPr lang="en-US" dirty="0"/>
              <a:t>A new hydrocarbons law was passed in 2001, raising taxes on new projects.</a:t>
            </a:r>
          </a:p>
          <a:p>
            <a:r>
              <a:rPr lang="en-US" dirty="0"/>
              <a:t>Other multinationals have been served bills for back taxes</a:t>
            </a:r>
          </a:p>
          <a:p>
            <a:r>
              <a:rPr lang="en-US" dirty="0"/>
              <a:t>IBM and Microsoft came under pressure as the Venezuelan tax authority </a:t>
            </a:r>
            <a:r>
              <a:rPr lang="en-US" dirty="0" err="1"/>
              <a:t>rxamined</a:t>
            </a:r>
            <a:r>
              <a:rPr lang="en-US" dirty="0"/>
              <a:t> alleged tax irregularities.</a:t>
            </a:r>
          </a:p>
          <a:p>
            <a:r>
              <a:rPr lang="en-US" dirty="0"/>
              <a:t>Mobile phone companies </a:t>
            </a:r>
            <a:r>
              <a:rPr lang="en-US" dirty="0" err="1"/>
              <a:t>Nokiam</a:t>
            </a:r>
            <a:r>
              <a:rPr lang="en-US" dirty="0"/>
              <a:t> Ericsson and Siemens – and the car maker Honda were also affected.</a:t>
            </a:r>
          </a:p>
          <a:p>
            <a:r>
              <a:rPr lang="en-US" dirty="0"/>
              <a:t>THE New policy of “ZERO TAX EVASION” cracked down large MNEs.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1882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619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Contemporary Management II</vt:lpstr>
      <vt:lpstr>Country Focus: Venezuela</vt:lpstr>
      <vt:lpstr>Where is Venezuela?</vt:lpstr>
      <vt:lpstr>Who is Hugo Chavez? (b.1954 – d.2013)</vt:lpstr>
      <vt:lpstr>CRUDE OIL RESERVES (2017)</vt:lpstr>
      <vt:lpstr>Nicolas Madura vs.Juan Guaido (2018)</vt:lpstr>
      <vt:lpstr>Nicolas Madura vs.Juan Guaido (2018)</vt:lpstr>
      <vt:lpstr>Back to Hugo Chavez..</vt:lpstr>
      <vt:lpstr>What happened in Venezuela?</vt:lpstr>
      <vt:lpstr>PDVSA –Petroleos de Venezuela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Management II</dc:title>
  <dc:creator>Author 2</dc:creator>
  <cp:lastModifiedBy>Author 2</cp:lastModifiedBy>
  <cp:revision>2</cp:revision>
  <dcterms:created xsi:type="dcterms:W3CDTF">2020-01-14T12:38:10Z</dcterms:created>
  <dcterms:modified xsi:type="dcterms:W3CDTF">2020-01-15T17:59:18Z</dcterms:modified>
</cp:coreProperties>
</file>