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745" r:id="rId2"/>
  </p:sldMasterIdLst>
  <p:sldIdLst>
    <p:sldId id="298"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2" r:id="rId28"/>
    <p:sldId id="299" r:id="rId29"/>
    <p:sldId id="285" r:id="rId30"/>
    <p:sldId id="286" r:id="rId31"/>
    <p:sldId id="287" r:id="rId32"/>
    <p:sldId id="288" r:id="rId33"/>
    <p:sldId id="289" r:id="rId34"/>
    <p:sldId id="290" r:id="rId35"/>
    <p:sldId id="291" r:id="rId36"/>
    <p:sldId id="292" r:id="rId37"/>
    <p:sldId id="293" r:id="rId38"/>
    <p:sldId id="294" r:id="rId39"/>
    <p:sldId id="300" r:id="rId40"/>
    <p:sldId id="301" r:id="rId41"/>
    <p:sldId id="302" r:id="rId42"/>
    <p:sldId id="303" r:id="rId43"/>
    <p:sldId id="304" r:id="rId44"/>
    <p:sldId id="305" r:id="rId45"/>
    <p:sldId id="306" r:id="rId46"/>
    <p:sldId id="309" r:id="rId4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Tema Uygulanmış Stil 1 - Vurgu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775DCB02-9BB8-47FD-8907-85C794F793BA}" styleName="Tema Uygulanmış Stil 1 - Vurgu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ema Uygulanmış Stil 1 - Vurgu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C7853C-536D-4A76-A0AE-DD22124D55A5}" styleName="Tema Uygulanmış Stil 1 - Vurgu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5BE263C-DBD7-4A20-BB59-AAB30ACAA65A}" styleName="Orta Stil 3 - Vurgu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344D84-9AFB-497E-A393-DC336BA19D2E}" styleName="Orta Stil 3 - Vurgu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533" autoAdjust="0"/>
  </p:normalViewPr>
  <p:slideViewPr>
    <p:cSldViewPr>
      <p:cViewPr varScale="1">
        <p:scale>
          <a:sx n="58" d="100"/>
          <a:sy n="58" d="100"/>
        </p:scale>
        <p:origin x="72" y="366"/>
      </p:cViewPr>
      <p:guideLst>
        <p:guide orient="horz" pos="2160"/>
        <p:guide pos="2880"/>
      </p:guideLst>
    </p:cSldViewPr>
  </p:slideViewPr>
  <p:outlineViewPr>
    <p:cViewPr>
      <p:scale>
        <a:sx n="33" d="100"/>
        <a:sy n="33" d="100"/>
      </p:scale>
      <p:origin x="0" y="49212"/>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fr-F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fr-FR"/>
          </a:p>
        </p:txBody>
      </p:sp>
      <p:sp>
        <p:nvSpPr>
          <p:cNvPr id="4" name="3 Veri Yer Tutucusu"/>
          <p:cNvSpPr>
            <a:spLocks noGrp="1"/>
          </p:cNvSpPr>
          <p:nvPr>
            <p:ph type="dt" sz="half" idx="10"/>
          </p:nvPr>
        </p:nvSpPr>
        <p:spPr/>
        <p:txBody>
          <a:bodyPr/>
          <a:lstStyle/>
          <a:p>
            <a:fld id="{0AB75405-AD35-446E-B997-086CF05B3008}" type="datetimeFigureOut">
              <a:rPr lang="fr-FR" smtClean="0"/>
              <a:pPr/>
              <a:t>09/02/2018</a:t>
            </a:fld>
            <a:endParaRPr lang="fr-FR"/>
          </a:p>
        </p:txBody>
      </p:sp>
      <p:sp>
        <p:nvSpPr>
          <p:cNvPr id="5" name="4 Altbilgi Yer Tutucusu"/>
          <p:cNvSpPr>
            <a:spLocks noGrp="1"/>
          </p:cNvSpPr>
          <p:nvPr>
            <p:ph type="ftr" sz="quarter" idx="11"/>
          </p:nvPr>
        </p:nvSpPr>
        <p:spPr/>
        <p:txBody>
          <a:bodyPr/>
          <a:lstStyle/>
          <a:p>
            <a:endParaRPr lang="fr-FR"/>
          </a:p>
        </p:txBody>
      </p:sp>
      <p:sp>
        <p:nvSpPr>
          <p:cNvPr id="6" name="5 Slayt Numarası Yer Tutucusu"/>
          <p:cNvSpPr>
            <a:spLocks noGrp="1"/>
          </p:cNvSpPr>
          <p:nvPr>
            <p:ph type="sldNum" sz="quarter" idx="12"/>
          </p:nvPr>
        </p:nvSpPr>
        <p:spPr/>
        <p:txBody>
          <a:bodyPr/>
          <a:lstStyle/>
          <a:p>
            <a:fld id="{056723F1-A4F6-475B-AA99-A9117368EF9D}"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fr-F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4" name="3 Veri Yer Tutucusu"/>
          <p:cNvSpPr>
            <a:spLocks noGrp="1"/>
          </p:cNvSpPr>
          <p:nvPr>
            <p:ph type="dt" sz="half" idx="10"/>
          </p:nvPr>
        </p:nvSpPr>
        <p:spPr/>
        <p:txBody>
          <a:bodyPr/>
          <a:lstStyle/>
          <a:p>
            <a:fld id="{0AB75405-AD35-446E-B997-086CF05B3008}" type="datetimeFigureOut">
              <a:rPr lang="fr-FR" smtClean="0"/>
              <a:pPr/>
              <a:t>09/02/2018</a:t>
            </a:fld>
            <a:endParaRPr lang="fr-FR"/>
          </a:p>
        </p:txBody>
      </p:sp>
      <p:sp>
        <p:nvSpPr>
          <p:cNvPr id="5" name="4 Altbilgi Yer Tutucusu"/>
          <p:cNvSpPr>
            <a:spLocks noGrp="1"/>
          </p:cNvSpPr>
          <p:nvPr>
            <p:ph type="ftr" sz="quarter" idx="11"/>
          </p:nvPr>
        </p:nvSpPr>
        <p:spPr/>
        <p:txBody>
          <a:bodyPr/>
          <a:lstStyle/>
          <a:p>
            <a:endParaRPr lang="fr-FR"/>
          </a:p>
        </p:txBody>
      </p:sp>
      <p:sp>
        <p:nvSpPr>
          <p:cNvPr id="6" name="5 Slayt Numarası Yer Tutucusu"/>
          <p:cNvSpPr>
            <a:spLocks noGrp="1"/>
          </p:cNvSpPr>
          <p:nvPr>
            <p:ph type="sldNum" sz="quarter" idx="12"/>
          </p:nvPr>
        </p:nvSpPr>
        <p:spPr/>
        <p:txBody>
          <a:bodyPr/>
          <a:lstStyle/>
          <a:p>
            <a:fld id="{056723F1-A4F6-475B-AA99-A9117368EF9D}"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fr-F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4" name="3 Veri Yer Tutucusu"/>
          <p:cNvSpPr>
            <a:spLocks noGrp="1"/>
          </p:cNvSpPr>
          <p:nvPr>
            <p:ph type="dt" sz="half" idx="10"/>
          </p:nvPr>
        </p:nvSpPr>
        <p:spPr/>
        <p:txBody>
          <a:bodyPr/>
          <a:lstStyle/>
          <a:p>
            <a:fld id="{0AB75405-AD35-446E-B997-086CF05B3008}" type="datetimeFigureOut">
              <a:rPr lang="fr-FR" smtClean="0"/>
              <a:pPr/>
              <a:t>09/02/2018</a:t>
            </a:fld>
            <a:endParaRPr lang="fr-FR"/>
          </a:p>
        </p:txBody>
      </p:sp>
      <p:sp>
        <p:nvSpPr>
          <p:cNvPr id="5" name="4 Altbilgi Yer Tutucusu"/>
          <p:cNvSpPr>
            <a:spLocks noGrp="1"/>
          </p:cNvSpPr>
          <p:nvPr>
            <p:ph type="ftr" sz="quarter" idx="11"/>
          </p:nvPr>
        </p:nvSpPr>
        <p:spPr/>
        <p:txBody>
          <a:bodyPr/>
          <a:lstStyle/>
          <a:p>
            <a:endParaRPr lang="fr-FR"/>
          </a:p>
        </p:txBody>
      </p:sp>
      <p:sp>
        <p:nvSpPr>
          <p:cNvPr id="6" name="5 Slayt Numarası Yer Tutucusu"/>
          <p:cNvSpPr>
            <a:spLocks noGrp="1"/>
          </p:cNvSpPr>
          <p:nvPr>
            <p:ph type="sldNum" sz="quarter" idx="12"/>
          </p:nvPr>
        </p:nvSpPr>
        <p:spPr/>
        <p:txBody>
          <a:bodyPr/>
          <a:lstStyle/>
          <a:p>
            <a:fld id="{056723F1-A4F6-475B-AA99-A9117368EF9D}" type="slidenum">
              <a:rPr lang="fr-FR" smtClean="0"/>
              <a:pPr/>
              <a:t>‹#›</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Özel Düze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fr-FR"/>
          </a:p>
        </p:txBody>
      </p:sp>
      <p:sp>
        <p:nvSpPr>
          <p:cNvPr id="3" name="2 Veri Yer Tutucusu"/>
          <p:cNvSpPr>
            <a:spLocks noGrp="1"/>
          </p:cNvSpPr>
          <p:nvPr>
            <p:ph type="dt" sz="half" idx="10"/>
          </p:nvPr>
        </p:nvSpPr>
        <p:spPr/>
        <p:txBody>
          <a:bodyPr/>
          <a:lstStyle/>
          <a:p>
            <a:fld id="{A1FB4215-53B8-4BA3-8515-3DFB40084F91}" type="datetimeFigureOut">
              <a:rPr lang="fr-FR" smtClean="0"/>
              <a:pPr/>
              <a:t>09/02/2018</a:t>
            </a:fld>
            <a:endParaRPr lang="fr-FR"/>
          </a:p>
        </p:txBody>
      </p:sp>
      <p:sp>
        <p:nvSpPr>
          <p:cNvPr id="4" name="3 Altbilgi Yer Tutucusu"/>
          <p:cNvSpPr>
            <a:spLocks noGrp="1"/>
          </p:cNvSpPr>
          <p:nvPr>
            <p:ph type="ftr" sz="quarter" idx="11"/>
          </p:nvPr>
        </p:nvSpPr>
        <p:spPr/>
        <p:txBody>
          <a:bodyPr/>
          <a:lstStyle/>
          <a:p>
            <a:endParaRPr lang="fr-FR"/>
          </a:p>
        </p:txBody>
      </p:sp>
      <p:sp>
        <p:nvSpPr>
          <p:cNvPr id="5" name="4 Slayt Numarası Yer Tutucusu"/>
          <p:cNvSpPr>
            <a:spLocks noGrp="1"/>
          </p:cNvSpPr>
          <p:nvPr>
            <p:ph type="sldNum" sz="quarter" idx="12"/>
          </p:nvPr>
        </p:nvSpPr>
        <p:spPr/>
        <p:txBody>
          <a:bodyPr/>
          <a:lstStyle/>
          <a:p>
            <a:fld id="{1BE240AB-2FD0-4444-B800-F4467CAA7A65}" type="slidenum">
              <a:rPr lang="fr-FR" smtClean="0"/>
              <a:pPr/>
              <a:t>‹#›</a:t>
            </a:fld>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0AB75405-AD35-446E-B997-086CF05B3008}" type="datetimeFigureOut">
              <a:rPr lang="fr-FR" smtClean="0"/>
              <a:pPr/>
              <a:t>09/02/2018</a:t>
            </a:fld>
            <a:endParaRPr lang="fr-FR"/>
          </a:p>
        </p:txBody>
      </p:sp>
      <p:sp>
        <p:nvSpPr>
          <p:cNvPr id="20" name="19 Altbilgi Yer Tutucusu"/>
          <p:cNvSpPr>
            <a:spLocks noGrp="1"/>
          </p:cNvSpPr>
          <p:nvPr>
            <p:ph type="ftr" sz="quarter" idx="11"/>
          </p:nvPr>
        </p:nvSpPr>
        <p:spPr/>
        <p:txBody>
          <a:bodyPr/>
          <a:lstStyle>
            <a:extLst/>
          </a:lstStyle>
          <a:p>
            <a:endParaRPr lang="fr-FR"/>
          </a:p>
        </p:txBody>
      </p:sp>
      <p:sp>
        <p:nvSpPr>
          <p:cNvPr id="10" name="9 Slayt Numarası Yer Tutucusu"/>
          <p:cNvSpPr>
            <a:spLocks noGrp="1"/>
          </p:cNvSpPr>
          <p:nvPr>
            <p:ph type="sldNum" sz="quarter" idx="12"/>
          </p:nvPr>
        </p:nvSpPr>
        <p:spPr/>
        <p:txBody>
          <a:bodyPr/>
          <a:lstStyle>
            <a:extLst/>
          </a:lstStyle>
          <a:p>
            <a:fld id="{056723F1-A4F6-475B-AA99-A9117368EF9D}" type="slidenum">
              <a:rPr lang="fr-FR" smtClean="0"/>
              <a:pPr/>
              <a:t>‹#›</a:t>
            </a:fld>
            <a:endParaRPr lang="fr-FR"/>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0AB75405-AD35-446E-B997-086CF05B3008}" type="datetimeFigureOut">
              <a:rPr lang="fr-FR" smtClean="0"/>
              <a:pPr/>
              <a:t>09/02/2018</a:t>
            </a:fld>
            <a:endParaRPr lang="fr-FR"/>
          </a:p>
        </p:txBody>
      </p:sp>
      <p:sp>
        <p:nvSpPr>
          <p:cNvPr id="5" name="4 Altbilgi Yer Tutucusu"/>
          <p:cNvSpPr>
            <a:spLocks noGrp="1"/>
          </p:cNvSpPr>
          <p:nvPr>
            <p:ph type="ftr" sz="quarter" idx="11"/>
          </p:nvPr>
        </p:nvSpPr>
        <p:spPr/>
        <p:txBody>
          <a:bodyPr/>
          <a:lstStyle>
            <a:extLst/>
          </a:lstStyle>
          <a:p>
            <a:endParaRPr lang="fr-FR"/>
          </a:p>
        </p:txBody>
      </p:sp>
      <p:sp>
        <p:nvSpPr>
          <p:cNvPr id="6" name="5 Slayt Numarası Yer Tutucusu"/>
          <p:cNvSpPr>
            <a:spLocks noGrp="1"/>
          </p:cNvSpPr>
          <p:nvPr>
            <p:ph type="sldNum" sz="quarter" idx="12"/>
          </p:nvPr>
        </p:nvSpPr>
        <p:spPr/>
        <p:txBody>
          <a:bodyPr/>
          <a:lstStyle>
            <a:extLst/>
          </a:lstStyle>
          <a:p>
            <a:fld id="{056723F1-A4F6-475B-AA99-A9117368EF9D}" type="slidenum">
              <a:rPr lang="fr-FR" smtClean="0"/>
              <a:pPr/>
              <a:t>‹#›</a:t>
            </a:fld>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0AB75405-AD35-446E-B997-086CF05B3008}" type="datetimeFigureOut">
              <a:rPr lang="fr-FR" smtClean="0"/>
              <a:pPr/>
              <a:t>09/02/2018</a:t>
            </a:fld>
            <a:endParaRPr lang="fr-FR"/>
          </a:p>
        </p:txBody>
      </p:sp>
      <p:sp>
        <p:nvSpPr>
          <p:cNvPr id="5" name="4 Altbilgi Yer Tutucusu"/>
          <p:cNvSpPr>
            <a:spLocks noGrp="1"/>
          </p:cNvSpPr>
          <p:nvPr>
            <p:ph type="ftr" sz="quarter" idx="11"/>
          </p:nvPr>
        </p:nvSpPr>
        <p:spPr/>
        <p:txBody>
          <a:bodyPr/>
          <a:lstStyle>
            <a:extLst/>
          </a:lstStyle>
          <a:p>
            <a:endParaRPr lang="fr-FR"/>
          </a:p>
        </p:txBody>
      </p:sp>
      <p:sp>
        <p:nvSpPr>
          <p:cNvPr id="6" name="5 Slayt Numarası Yer Tutucusu"/>
          <p:cNvSpPr>
            <a:spLocks noGrp="1"/>
          </p:cNvSpPr>
          <p:nvPr>
            <p:ph type="sldNum" sz="quarter" idx="12"/>
          </p:nvPr>
        </p:nvSpPr>
        <p:spPr/>
        <p:txBody>
          <a:bodyPr/>
          <a:lstStyle>
            <a:extLst/>
          </a:lstStyle>
          <a:p>
            <a:fld id="{056723F1-A4F6-475B-AA99-A9117368EF9D}" type="slidenum">
              <a:rPr lang="fr-FR" smtClean="0"/>
              <a:pPr/>
              <a:t>‹#›</a:t>
            </a:fld>
            <a:endParaRPr lang="fr-FR"/>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0AB75405-AD35-446E-B997-086CF05B3008}" type="datetimeFigureOut">
              <a:rPr lang="fr-FR" smtClean="0"/>
              <a:pPr/>
              <a:t>09/02/2018</a:t>
            </a:fld>
            <a:endParaRPr lang="fr-FR"/>
          </a:p>
        </p:txBody>
      </p:sp>
      <p:sp>
        <p:nvSpPr>
          <p:cNvPr id="6" name="5 Altbilgi Yer Tutucusu"/>
          <p:cNvSpPr>
            <a:spLocks noGrp="1"/>
          </p:cNvSpPr>
          <p:nvPr>
            <p:ph type="ftr" sz="quarter" idx="11"/>
          </p:nvPr>
        </p:nvSpPr>
        <p:spPr/>
        <p:txBody>
          <a:bodyPr/>
          <a:lstStyle>
            <a:extLst/>
          </a:lstStyle>
          <a:p>
            <a:endParaRPr lang="fr-FR"/>
          </a:p>
        </p:txBody>
      </p:sp>
      <p:sp>
        <p:nvSpPr>
          <p:cNvPr id="7" name="6 Slayt Numarası Yer Tutucusu"/>
          <p:cNvSpPr>
            <a:spLocks noGrp="1"/>
          </p:cNvSpPr>
          <p:nvPr>
            <p:ph type="sldNum" sz="quarter" idx="12"/>
          </p:nvPr>
        </p:nvSpPr>
        <p:spPr/>
        <p:txBody>
          <a:bodyPr/>
          <a:lstStyle>
            <a:extLst/>
          </a:lstStyle>
          <a:p>
            <a:fld id="{056723F1-A4F6-475B-AA99-A9117368EF9D}" type="slidenum">
              <a:rPr lang="fr-FR" smtClean="0"/>
              <a:pPr/>
              <a:t>‹#›</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0AB75405-AD35-446E-B997-086CF05B3008}" type="datetimeFigureOut">
              <a:rPr lang="fr-FR" smtClean="0"/>
              <a:pPr/>
              <a:t>09/02/2018</a:t>
            </a:fld>
            <a:endParaRPr lang="fr-FR"/>
          </a:p>
        </p:txBody>
      </p:sp>
      <p:sp>
        <p:nvSpPr>
          <p:cNvPr id="8" name="7 Altbilgi Yer Tutucusu"/>
          <p:cNvSpPr>
            <a:spLocks noGrp="1"/>
          </p:cNvSpPr>
          <p:nvPr>
            <p:ph type="ftr" sz="quarter" idx="11"/>
          </p:nvPr>
        </p:nvSpPr>
        <p:spPr/>
        <p:txBody>
          <a:bodyPr/>
          <a:lstStyle>
            <a:extLst/>
          </a:lstStyle>
          <a:p>
            <a:endParaRPr lang="fr-FR"/>
          </a:p>
        </p:txBody>
      </p:sp>
      <p:sp>
        <p:nvSpPr>
          <p:cNvPr id="9" name="8 Slayt Numarası Yer Tutucusu"/>
          <p:cNvSpPr>
            <a:spLocks noGrp="1"/>
          </p:cNvSpPr>
          <p:nvPr>
            <p:ph type="sldNum" sz="quarter" idx="12"/>
          </p:nvPr>
        </p:nvSpPr>
        <p:spPr/>
        <p:txBody>
          <a:bodyPr/>
          <a:lstStyle>
            <a:extLst/>
          </a:lstStyle>
          <a:p>
            <a:fld id="{056723F1-A4F6-475B-AA99-A9117368EF9D}" type="slidenum">
              <a:rPr lang="fr-FR" smtClean="0"/>
              <a:pPr/>
              <a:t>‹#›</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0AB75405-AD35-446E-B997-086CF05B3008}" type="datetimeFigureOut">
              <a:rPr lang="fr-FR" smtClean="0"/>
              <a:pPr/>
              <a:t>09/02/2018</a:t>
            </a:fld>
            <a:endParaRPr lang="fr-FR"/>
          </a:p>
        </p:txBody>
      </p:sp>
      <p:sp>
        <p:nvSpPr>
          <p:cNvPr id="4" name="3 Altbilgi Yer Tutucusu"/>
          <p:cNvSpPr>
            <a:spLocks noGrp="1"/>
          </p:cNvSpPr>
          <p:nvPr>
            <p:ph type="ftr" sz="quarter" idx="11"/>
          </p:nvPr>
        </p:nvSpPr>
        <p:spPr/>
        <p:txBody>
          <a:bodyPr/>
          <a:lstStyle>
            <a:extLst/>
          </a:lstStyle>
          <a:p>
            <a:endParaRPr lang="fr-FR"/>
          </a:p>
        </p:txBody>
      </p:sp>
      <p:sp>
        <p:nvSpPr>
          <p:cNvPr id="5" name="4 Slayt Numarası Yer Tutucusu"/>
          <p:cNvSpPr>
            <a:spLocks noGrp="1"/>
          </p:cNvSpPr>
          <p:nvPr>
            <p:ph type="sldNum" sz="quarter" idx="12"/>
          </p:nvPr>
        </p:nvSpPr>
        <p:spPr/>
        <p:txBody>
          <a:bodyPr/>
          <a:lstStyle>
            <a:extLst/>
          </a:lstStyle>
          <a:p>
            <a:fld id="{056723F1-A4F6-475B-AA99-A9117368EF9D}" type="slidenum">
              <a:rPr lang="fr-FR" smtClean="0"/>
              <a:pPr/>
              <a:t>‹#›</a:t>
            </a:fld>
            <a:endParaRPr lang="fr-F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Veri Yer Tutucusu"/>
          <p:cNvSpPr>
            <a:spLocks noGrp="1"/>
          </p:cNvSpPr>
          <p:nvPr>
            <p:ph type="dt" sz="half" idx="10"/>
          </p:nvPr>
        </p:nvSpPr>
        <p:spPr/>
        <p:txBody>
          <a:bodyPr/>
          <a:lstStyle>
            <a:extLst/>
          </a:lstStyle>
          <a:p>
            <a:fld id="{0AB75405-AD35-446E-B997-086CF05B3008}" type="datetimeFigureOut">
              <a:rPr lang="fr-FR" smtClean="0"/>
              <a:pPr/>
              <a:t>09/02/2018</a:t>
            </a:fld>
            <a:endParaRPr lang="fr-FR"/>
          </a:p>
        </p:txBody>
      </p:sp>
      <p:sp>
        <p:nvSpPr>
          <p:cNvPr id="3" name="2 Altbilgi Yer Tutucusu"/>
          <p:cNvSpPr>
            <a:spLocks noGrp="1"/>
          </p:cNvSpPr>
          <p:nvPr>
            <p:ph type="ftr" sz="quarter" idx="11"/>
          </p:nvPr>
        </p:nvSpPr>
        <p:spPr/>
        <p:txBody>
          <a:bodyPr/>
          <a:lstStyle>
            <a:extLst/>
          </a:lstStyle>
          <a:p>
            <a:endParaRPr lang="fr-FR"/>
          </a:p>
        </p:txBody>
      </p:sp>
      <p:sp>
        <p:nvSpPr>
          <p:cNvPr id="4" name="3 Slayt Numarası Yer Tutucusu"/>
          <p:cNvSpPr>
            <a:spLocks noGrp="1"/>
          </p:cNvSpPr>
          <p:nvPr>
            <p:ph type="sldNum" sz="quarter" idx="12"/>
          </p:nvPr>
        </p:nvSpPr>
        <p:spPr/>
        <p:txBody>
          <a:bodyPr/>
          <a:lstStyle>
            <a:extLst/>
          </a:lstStyle>
          <a:p>
            <a:fld id="{056723F1-A4F6-475B-AA99-A9117368EF9D}" type="slidenum">
              <a:rPr lang="fr-FR" smtClean="0"/>
              <a:pPr/>
              <a:t>‹#›</a:t>
            </a:fld>
            <a:endParaRPr lang="fr-FR"/>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fr-F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4" name="3 Veri Yer Tutucusu"/>
          <p:cNvSpPr>
            <a:spLocks noGrp="1"/>
          </p:cNvSpPr>
          <p:nvPr>
            <p:ph type="dt" sz="half" idx="10"/>
          </p:nvPr>
        </p:nvSpPr>
        <p:spPr/>
        <p:txBody>
          <a:bodyPr/>
          <a:lstStyle/>
          <a:p>
            <a:fld id="{0AB75405-AD35-446E-B997-086CF05B3008}" type="datetimeFigureOut">
              <a:rPr lang="fr-FR" smtClean="0"/>
              <a:pPr/>
              <a:t>09/02/2018</a:t>
            </a:fld>
            <a:endParaRPr lang="fr-FR"/>
          </a:p>
        </p:txBody>
      </p:sp>
      <p:sp>
        <p:nvSpPr>
          <p:cNvPr id="5" name="4 Altbilgi Yer Tutucusu"/>
          <p:cNvSpPr>
            <a:spLocks noGrp="1"/>
          </p:cNvSpPr>
          <p:nvPr>
            <p:ph type="ftr" sz="quarter" idx="11"/>
          </p:nvPr>
        </p:nvSpPr>
        <p:spPr/>
        <p:txBody>
          <a:bodyPr/>
          <a:lstStyle/>
          <a:p>
            <a:endParaRPr lang="fr-FR"/>
          </a:p>
        </p:txBody>
      </p:sp>
      <p:sp>
        <p:nvSpPr>
          <p:cNvPr id="6" name="5 Slayt Numarası Yer Tutucusu"/>
          <p:cNvSpPr>
            <a:spLocks noGrp="1"/>
          </p:cNvSpPr>
          <p:nvPr>
            <p:ph type="sldNum" sz="quarter" idx="12"/>
          </p:nvPr>
        </p:nvSpPr>
        <p:spPr/>
        <p:txBody>
          <a:bodyPr/>
          <a:lstStyle/>
          <a:p>
            <a:fld id="{056723F1-A4F6-475B-AA99-A9117368EF9D}" type="slidenum">
              <a:rPr lang="fr-FR" smtClean="0"/>
              <a:pPr/>
              <a:t>‹#›</a:t>
            </a:fld>
            <a:endParaRPr lang="fr-F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0AB75405-AD35-446E-B997-086CF05B3008}" type="datetimeFigureOut">
              <a:rPr lang="fr-FR" smtClean="0"/>
              <a:pPr/>
              <a:t>09/02/2018</a:t>
            </a:fld>
            <a:endParaRPr lang="fr-FR"/>
          </a:p>
        </p:txBody>
      </p:sp>
      <p:sp>
        <p:nvSpPr>
          <p:cNvPr id="6" name="5 Altbilgi Yer Tutucusu"/>
          <p:cNvSpPr>
            <a:spLocks noGrp="1"/>
          </p:cNvSpPr>
          <p:nvPr>
            <p:ph type="ftr" sz="quarter" idx="11"/>
          </p:nvPr>
        </p:nvSpPr>
        <p:spPr/>
        <p:txBody>
          <a:bodyPr/>
          <a:lstStyle>
            <a:extLst/>
          </a:lstStyle>
          <a:p>
            <a:endParaRPr lang="fr-FR"/>
          </a:p>
        </p:txBody>
      </p:sp>
      <p:sp>
        <p:nvSpPr>
          <p:cNvPr id="7" name="6 Slayt Numarası Yer Tutucusu"/>
          <p:cNvSpPr>
            <a:spLocks noGrp="1"/>
          </p:cNvSpPr>
          <p:nvPr>
            <p:ph type="sldNum" sz="quarter" idx="12"/>
          </p:nvPr>
        </p:nvSpPr>
        <p:spPr/>
        <p:txBody>
          <a:bodyPr/>
          <a:lstStyle>
            <a:extLst/>
          </a:lstStyle>
          <a:p>
            <a:fld id="{056723F1-A4F6-475B-AA99-A9117368EF9D}" type="slidenum">
              <a:rPr lang="fr-FR" smtClean="0"/>
              <a:pPr/>
              <a:t>‹#›</a:t>
            </a:fld>
            <a:endParaRPr lang="fr-F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0AB75405-AD35-446E-B997-086CF05B3008}" type="datetimeFigureOut">
              <a:rPr lang="fr-FR" smtClean="0"/>
              <a:pPr/>
              <a:t>09/02/2018</a:t>
            </a:fld>
            <a:endParaRPr lang="fr-FR"/>
          </a:p>
        </p:txBody>
      </p:sp>
      <p:sp>
        <p:nvSpPr>
          <p:cNvPr id="6" name="5 Altbilgi Yer Tutucusu"/>
          <p:cNvSpPr>
            <a:spLocks noGrp="1"/>
          </p:cNvSpPr>
          <p:nvPr>
            <p:ph type="ftr" sz="quarter" idx="11"/>
          </p:nvPr>
        </p:nvSpPr>
        <p:spPr/>
        <p:txBody>
          <a:bodyPr/>
          <a:lstStyle>
            <a:extLst/>
          </a:lstStyle>
          <a:p>
            <a:endParaRPr lang="fr-FR"/>
          </a:p>
        </p:txBody>
      </p:sp>
      <p:sp>
        <p:nvSpPr>
          <p:cNvPr id="7" name="6 Slayt Numarası Yer Tutucusu"/>
          <p:cNvSpPr>
            <a:spLocks noGrp="1"/>
          </p:cNvSpPr>
          <p:nvPr>
            <p:ph type="sldNum" sz="quarter" idx="12"/>
          </p:nvPr>
        </p:nvSpPr>
        <p:spPr/>
        <p:txBody>
          <a:bodyPr/>
          <a:lstStyle>
            <a:extLst/>
          </a:lstStyle>
          <a:p>
            <a:fld id="{056723F1-A4F6-475B-AA99-A9117368EF9D}" type="slidenum">
              <a:rPr lang="fr-FR" smtClean="0"/>
              <a:pPr/>
              <a:t>‹#›</a:t>
            </a:fld>
            <a:endParaRPr lang="fr-FR"/>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0AB75405-AD35-446E-B997-086CF05B3008}" type="datetimeFigureOut">
              <a:rPr lang="fr-FR" smtClean="0"/>
              <a:pPr/>
              <a:t>09/02/2018</a:t>
            </a:fld>
            <a:endParaRPr lang="fr-FR"/>
          </a:p>
        </p:txBody>
      </p:sp>
      <p:sp>
        <p:nvSpPr>
          <p:cNvPr id="5" name="4 Altbilgi Yer Tutucusu"/>
          <p:cNvSpPr>
            <a:spLocks noGrp="1"/>
          </p:cNvSpPr>
          <p:nvPr>
            <p:ph type="ftr" sz="quarter" idx="11"/>
          </p:nvPr>
        </p:nvSpPr>
        <p:spPr/>
        <p:txBody>
          <a:bodyPr/>
          <a:lstStyle>
            <a:extLst/>
          </a:lstStyle>
          <a:p>
            <a:endParaRPr lang="fr-FR"/>
          </a:p>
        </p:txBody>
      </p:sp>
      <p:sp>
        <p:nvSpPr>
          <p:cNvPr id="6" name="5 Slayt Numarası Yer Tutucusu"/>
          <p:cNvSpPr>
            <a:spLocks noGrp="1"/>
          </p:cNvSpPr>
          <p:nvPr>
            <p:ph type="sldNum" sz="quarter" idx="12"/>
          </p:nvPr>
        </p:nvSpPr>
        <p:spPr/>
        <p:txBody>
          <a:bodyPr/>
          <a:lstStyle>
            <a:extLst/>
          </a:lstStyle>
          <a:p>
            <a:fld id="{056723F1-A4F6-475B-AA99-A9117368EF9D}" type="slidenum">
              <a:rPr lang="fr-FR" smtClean="0"/>
              <a:pPr/>
              <a:t>‹#›</a:t>
            </a:fld>
            <a:endParaRPr lang="fr-F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0AB75405-AD35-446E-B997-086CF05B3008}" type="datetimeFigureOut">
              <a:rPr lang="fr-FR" smtClean="0"/>
              <a:pPr/>
              <a:t>09/02/2018</a:t>
            </a:fld>
            <a:endParaRPr lang="fr-FR"/>
          </a:p>
        </p:txBody>
      </p:sp>
      <p:sp>
        <p:nvSpPr>
          <p:cNvPr id="5" name="4 Altbilgi Yer Tutucusu"/>
          <p:cNvSpPr>
            <a:spLocks noGrp="1"/>
          </p:cNvSpPr>
          <p:nvPr>
            <p:ph type="ftr" sz="quarter" idx="11"/>
          </p:nvPr>
        </p:nvSpPr>
        <p:spPr/>
        <p:txBody>
          <a:bodyPr/>
          <a:lstStyle>
            <a:extLst/>
          </a:lstStyle>
          <a:p>
            <a:endParaRPr lang="fr-FR"/>
          </a:p>
        </p:txBody>
      </p:sp>
      <p:sp>
        <p:nvSpPr>
          <p:cNvPr id="6" name="5 Slayt Numarası Yer Tutucusu"/>
          <p:cNvSpPr>
            <a:spLocks noGrp="1"/>
          </p:cNvSpPr>
          <p:nvPr>
            <p:ph type="sldNum" sz="quarter" idx="12"/>
          </p:nvPr>
        </p:nvSpPr>
        <p:spPr/>
        <p:txBody>
          <a:bodyPr/>
          <a:lstStyle>
            <a:extLst/>
          </a:lstStyle>
          <a:p>
            <a:fld id="{056723F1-A4F6-475B-AA99-A9117368EF9D}"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fr-F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0AB75405-AD35-446E-B997-086CF05B3008}" type="datetimeFigureOut">
              <a:rPr lang="fr-FR" smtClean="0"/>
              <a:pPr/>
              <a:t>09/02/2018</a:t>
            </a:fld>
            <a:endParaRPr lang="fr-FR"/>
          </a:p>
        </p:txBody>
      </p:sp>
      <p:sp>
        <p:nvSpPr>
          <p:cNvPr id="5" name="4 Altbilgi Yer Tutucusu"/>
          <p:cNvSpPr>
            <a:spLocks noGrp="1"/>
          </p:cNvSpPr>
          <p:nvPr>
            <p:ph type="ftr" sz="quarter" idx="11"/>
          </p:nvPr>
        </p:nvSpPr>
        <p:spPr/>
        <p:txBody>
          <a:bodyPr/>
          <a:lstStyle/>
          <a:p>
            <a:endParaRPr lang="fr-FR"/>
          </a:p>
        </p:txBody>
      </p:sp>
      <p:sp>
        <p:nvSpPr>
          <p:cNvPr id="6" name="5 Slayt Numarası Yer Tutucusu"/>
          <p:cNvSpPr>
            <a:spLocks noGrp="1"/>
          </p:cNvSpPr>
          <p:nvPr>
            <p:ph type="sldNum" sz="quarter" idx="12"/>
          </p:nvPr>
        </p:nvSpPr>
        <p:spPr/>
        <p:txBody>
          <a:bodyPr/>
          <a:lstStyle/>
          <a:p>
            <a:fld id="{056723F1-A4F6-475B-AA99-A9117368EF9D}"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fr-F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5" name="4 Veri Yer Tutucusu"/>
          <p:cNvSpPr>
            <a:spLocks noGrp="1"/>
          </p:cNvSpPr>
          <p:nvPr>
            <p:ph type="dt" sz="half" idx="10"/>
          </p:nvPr>
        </p:nvSpPr>
        <p:spPr/>
        <p:txBody>
          <a:bodyPr/>
          <a:lstStyle/>
          <a:p>
            <a:fld id="{0AB75405-AD35-446E-B997-086CF05B3008}" type="datetimeFigureOut">
              <a:rPr lang="fr-FR" smtClean="0"/>
              <a:pPr/>
              <a:t>09/02/2018</a:t>
            </a:fld>
            <a:endParaRPr lang="fr-FR"/>
          </a:p>
        </p:txBody>
      </p:sp>
      <p:sp>
        <p:nvSpPr>
          <p:cNvPr id="6" name="5 Altbilgi Yer Tutucusu"/>
          <p:cNvSpPr>
            <a:spLocks noGrp="1"/>
          </p:cNvSpPr>
          <p:nvPr>
            <p:ph type="ftr" sz="quarter" idx="11"/>
          </p:nvPr>
        </p:nvSpPr>
        <p:spPr/>
        <p:txBody>
          <a:bodyPr/>
          <a:lstStyle/>
          <a:p>
            <a:endParaRPr lang="fr-FR"/>
          </a:p>
        </p:txBody>
      </p:sp>
      <p:sp>
        <p:nvSpPr>
          <p:cNvPr id="7" name="6 Slayt Numarası Yer Tutucusu"/>
          <p:cNvSpPr>
            <a:spLocks noGrp="1"/>
          </p:cNvSpPr>
          <p:nvPr>
            <p:ph type="sldNum" sz="quarter" idx="12"/>
          </p:nvPr>
        </p:nvSpPr>
        <p:spPr/>
        <p:txBody>
          <a:bodyPr/>
          <a:lstStyle/>
          <a:p>
            <a:fld id="{056723F1-A4F6-475B-AA99-A9117368EF9D}"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fr-F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7" name="6 Veri Yer Tutucusu"/>
          <p:cNvSpPr>
            <a:spLocks noGrp="1"/>
          </p:cNvSpPr>
          <p:nvPr>
            <p:ph type="dt" sz="half" idx="10"/>
          </p:nvPr>
        </p:nvSpPr>
        <p:spPr/>
        <p:txBody>
          <a:bodyPr/>
          <a:lstStyle/>
          <a:p>
            <a:fld id="{0AB75405-AD35-446E-B997-086CF05B3008}" type="datetimeFigureOut">
              <a:rPr lang="fr-FR" smtClean="0"/>
              <a:pPr/>
              <a:t>09/02/2018</a:t>
            </a:fld>
            <a:endParaRPr lang="fr-FR"/>
          </a:p>
        </p:txBody>
      </p:sp>
      <p:sp>
        <p:nvSpPr>
          <p:cNvPr id="8" name="7 Altbilgi Yer Tutucusu"/>
          <p:cNvSpPr>
            <a:spLocks noGrp="1"/>
          </p:cNvSpPr>
          <p:nvPr>
            <p:ph type="ftr" sz="quarter" idx="11"/>
          </p:nvPr>
        </p:nvSpPr>
        <p:spPr/>
        <p:txBody>
          <a:bodyPr/>
          <a:lstStyle/>
          <a:p>
            <a:endParaRPr lang="fr-FR"/>
          </a:p>
        </p:txBody>
      </p:sp>
      <p:sp>
        <p:nvSpPr>
          <p:cNvPr id="9" name="8 Slayt Numarası Yer Tutucusu"/>
          <p:cNvSpPr>
            <a:spLocks noGrp="1"/>
          </p:cNvSpPr>
          <p:nvPr>
            <p:ph type="sldNum" sz="quarter" idx="12"/>
          </p:nvPr>
        </p:nvSpPr>
        <p:spPr/>
        <p:txBody>
          <a:bodyPr/>
          <a:lstStyle/>
          <a:p>
            <a:fld id="{056723F1-A4F6-475B-AA99-A9117368EF9D}"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fr-FR"/>
          </a:p>
        </p:txBody>
      </p:sp>
      <p:sp>
        <p:nvSpPr>
          <p:cNvPr id="3" name="2 Veri Yer Tutucusu"/>
          <p:cNvSpPr>
            <a:spLocks noGrp="1"/>
          </p:cNvSpPr>
          <p:nvPr>
            <p:ph type="dt" sz="half" idx="10"/>
          </p:nvPr>
        </p:nvSpPr>
        <p:spPr/>
        <p:txBody>
          <a:bodyPr/>
          <a:lstStyle/>
          <a:p>
            <a:fld id="{0AB75405-AD35-446E-B997-086CF05B3008}" type="datetimeFigureOut">
              <a:rPr lang="fr-FR" smtClean="0"/>
              <a:pPr/>
              <a:t>09/02/2018</a:t>
            </a:fld>
            <a:endParaRPr lang="fr-FR"/>
          </a:p>
        </p:txBody>
      </p:sp>
      <p:sp>
        <p:nvSpPr>
          <p:cNvPr id="4" name="3 Altbilgi Yer Tutucusu"/>
          <p:cNvSpPr>
            <a:spLocks noGrp="1"/>
          </p:cNvSpPr>
          <p:nvPr>
            <p:ph type="ftr" sz="quarter" idx="11"/>
          </p:nvPr>
        </p:nvSpPr>
        <p:spPr/>
        <p:txBody>
          <a:bodyPr/>
          <a:lstStyle/>
          <a:p>
            <a:endParaRPr lang="fr-FR"/>
          </a:p>
        </p:txBody>
      </p:sp>
      <p:sp>
        <p:nvSpPr>
          <p:cNvPr id="5" name="4 Slayt Numarası Yer Tutucusu"/>
          <p:cNvSpPr>
            <a:spLocks noGrp="1"/>
          </p:cNvSpPr>
          <p:nvPr>
            <p:ph type="sldNum" sz="quarter" idx="12"/>
          </p:nvPr>
        </p:nvSpPr>
        <p:spPr/>
        <p:txBody>
          <a:bodyPr/>
          <a:lstStyle/>
          <a:p>
            <a:fld id="{056723F1-A4F6-475B-AA99-A9117368EF9D}"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AB75405-AD35-446E-B997-086CF05B3008}" type="datetimeFigureOut">
              <a:rPr lang="fr-FR" smtClean="0"/>
              <a:pPr/>
              <a:t>09/02/2018</a:t>
            </a:fld>
            <a:endParaRPr lang="fr-FR"/>
          </a:p>
        </p:txBody>
      </p:sp>
      <p:sp>
        <p:nvSpPr>
          <p:cNvPr id="3" name="2 Altbilgi Yer Tutucusu"/>
          <p:cNvSpPr>
            <a:spLocks noGrp="1"/>
          </p:cNvSpPr>
          <p:nvPr>
            <p:ph type="ftr" sz="quarter" idx="11"/>
          </p:nvPr>
        </p:nvSpPr>
        <p:spPr/>
        <p:txBody>
          <a:bodyPr/>
          <a:lstStyle/>
          <a:p>
            <a:endParaRPr lang="fr-FR"/>
          </a:p>
        </p:txBody>
      </p:sp>
      <p:sp>
        <p:nvSpPr>
          <p:cNvPr id="4" name="3 Slayt Numarası Yer Tutucusu"/>
          <p:cNvSpPr>
            <a:spLocks noGrp="1"/>
          </p:cNvSpPr>
          <p:nvPr>
            <p:ph type="sldNum" sz="quarter" idx="12"/>
          </p:nvPr>
        </p:nvSpPr>
        <p:spPr/>
        <p:txBody>
          <a:bodyPr/>
          <a:lstStyle/>
          <a:p>
            <a:fld id="{056723F1-A4F6-475B-AA99-A9117368EF9D}"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fr-F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AB75405-AD35-446E-B997-086CF05B3008}" type="datetimeFigureOut">
              <a:rPr lang="fr-FR" smtClean="0"/>
              <a:pPr/>
              <a:t>09/02/2018</a:t>
            </a:fld>
            <a:endParaRPr lang="fr-FR"/>
          </a:p>
        </p:txBody>
      </p:sp>
      <p:sp>
        <p:nvSpPr>
          <p:cNvPr id="6" name="5 Altbilgi Yer Tutucusu"/>
          <p:cNvSpPr>
            <a:spLocks noGrp="1"/>
          </p:cNvSpPr>
          <p:nvPr>
            <p:ph type="ftr" sz="quarter" idx="11"/>
          </p:nvPr>
        </p:nvSpPr>
        <p:spPr/>
        <p:txBody>
          <a:bodyPr/>
          <a:lstStyle/>
          <a:p>
            <a:endParaRPr lang="fr-FR"/>
          </a:p>
        </p:txBody>
      </p:sp>
      <p:sp>
        <p:nvSpPr>
          <p:cNvPr id="7" name="6 Slayt Numarası Yer Tutucusu"/>
          <p:cNvSpPr>
            <a:spLocks noGrp="1"/>
          </p:cNvSpPr>
          <p:nvPr>
            <p:ph type="sldNum" sz="quarter" idx="12"/>
          </p:nvPr>
        </p:nvSpPr>
        <p:spPr/>
        <p:txBody>
          <a:bodyPr/>
          <a:lstStyle/>
          <a:p>
            <a:fld id="{056723F1-A4F6-475B-AA99-A9117368EF9D}"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fr-F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AB75405-AD35-446E-B997-086CF05B3008}" type="datetimeFigureOut">
              <a:rPr lang="fr-FR" smtClean="0"/>
              <a:pPr/>
              <a:t>09/02/2018</a:t>
            </a:fld>
            <a:endParaRPr lang="fr-FR"/>
          </a:p>
        </p:txBody>
      </p:sp>
      <p:sp>
        <p:nvSpPr>
          <p:cNvPr id="6" name="5 Altbilgi Yer Tutucusu"/>
          <p:cNvSpPr>
            <a:spLocks noGrp="1"/>
          </p:cNvSpPr>
          <p:nvPr>
            <p:ph type="ftr" sz="quarter" idx="11"/>
          </p:nvPr>
        </p:nvSpPr>
        <p:spPr/>
        <p:txBody>
          <a:bodyPr/>
          <a:lstStyle/>
          <a:p>
            <a:endParaRPr lang="fr-FR"/>
          </a:p>
        </p:txBody>
      </p:sp>
      <p:sp>
        <p:nvSpPr>
          <p:cNvPr id="7" name="6 Slayt Numarası Yer Tutucusu"/>
          <p:cNvSpPr>
            <a:spLocks noGrp="1"/>
          </p:cNvSpPr>
          <p:nvPr>
            <p:ph type="sldNum" sz="quarter" idx="12"/>
          </p:nvPr>
        </p:nvSpPr>
        <p:spPr/>
        <p:txBody>
          <a:bodyPr/>
          <a:lstStyle/>
          <a:p>
            <a:fld id="{056723F1-A4F6-475B-AA99-A9117368EF9D}"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1.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tile tx="0" ty="0" sx="100000" sy="100000" flip="none" algn="tl"/>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fr-F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fr-F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B75405-AD35-446E-B997-086CF05B3008}" type="datetimeFigureOut">
              <a:rPr lang="fr-FR" smtClean="0"/>
              <a:pPr/>
              <a:t>09/02/2018</a:t>
            </a:fld>
            <a:endParaRPr lang="fr-F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6723F1-A4F6-475B-AA99-A9117368EF9D}"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tile tx="0" ty="0" sx="100000" sy="100000" flip="none" algn="tl"/>
        </a:blipFill>
        <a:effectLst/>
      </p:bgPr>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0AB75405-AD35-446E-B997-086CF05B3008}" type="datetimeFigureOut">
              <a:rPr lang="fr-FR" smtClean="0"/>
              <a:pPr/>
              <a:t>09/02/2018</a:t>
            </a:fld>
            <a:endParaRPr lang="fr-FR"/>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056723F1-A4F6-475B-AA99-A9117368EF9D}" type="slidenum">
              <a:rPr lang="fr-FR" smtClean="0"/>
              <a:pPr/>
              <a:t>‹#›</a:t>
            </a:fld>
            <a:endParaRPr lang="fr-FR"/>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5.xml.rels><?xml version="1.0" encoding="UTF-8" standalone="yes"?>
<Relationships xmlns="http://schemas.openxmlformats.org/package/2006/relationships"><Relationship Id="rId3" Type="http://schemas.openxmlformats.org/officeDocument/2006/relationships/hyperlink" Target="http://www.gemlikdh.gov.tr/" TargetMode="External"/><Relationship Id="rId2" Type="http://schemas.openxmlformats.org/officeDocument/2006/relationships/hyperlink" Target="http://www.kalite.sa&#287;l&#305;k.gov.tr/" TargetMode="External"/><Relationship Id="rId1" Type="http://schemas.openxmlformats.org/officeDocument/2006/relationships/slideLayout" Target="../slideLayouts/slideLayout14.xml"/><Relationship Id="rId5" Type="http://schemas.openxmlformats.org/officeDocument/2006/relationships/hyperlink" Target="http://www.tethiyedh.gov.tr/" TargetMode="External"/><Relationship Id="rId4" Type="http://schemas.openxmlformats.org/officeDocument/2006/relationships/hyperlink" Target="http://www.saglik.tr/"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hyperlink" Target="http://tr.wikipedia.org/wiki/Hastal%C4%B1k" TargetMode="Externa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a:xfrm>
            <a:off x="1432560" y="2714620"/>
            <a:ext cx="7406640" cy="4143380"/>
          </a:xfrm>
        </p:spPr>
        <p:txBody>
          <a:bodyPr/>
          <a:lstStyle/>
          <a:p>
            <a:pPr algn="r"/>
            <a:r>
              <a:rPr lang="tr-TR" sz="3200" b="1" u="sng" dirty="0" smtClean="0">
                <a:solidFill>
                  <a:schemeClr val="accent6">
                    <a:lumMod val="75000"/>
                  </a:schemeClr>
                </a:solidFill>
              </a:rPr>
              <a:t>HASTA DOSYALARININ ÖNEMİ</a:t>
            </a:r>
          </a:p>
          <a:p>
            <a:pPr algn="r"/>
            <a:endParaRPr lang="tr-TR" dirty="0" smtClean="0">
              <a:solidFill>
                <a:schemeClr val="accent6">
                  <a:lumMod val="75000"/>
                </a:schemeClr>
              </a:solidFill>
            </a:endParaRPr>
          </a:p>
          <a:p>
            <a:pPr algn="r"/>
            <a:endParaRPr lang="tr-TR" sz="2400" b="1" dirty="0" smtClean="0">
              <a:solidFill>
                <a:schemeClr val="accent6">
                  <a:lumMod val="75000"/>
                </a:schemeClr>
              </a:solidFill>
            </a:endParaRPr>
          </a:p>
          <a:p>
            <a:pPr algn="r"/>
            <a:endParaRPr lang="tr-TR" sz="2400" b="1" dirty="0" smtClean="0">
              <a:solidFill>
                <a:schemeClr val="accent6">
                  <a:lumMod val="7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fr-FR"/>
          </a:p>
        </p:txBody>
      </p:sp>
      <p:sp>
        <p:nvSpPr>
          <p:cNvPr id="3" name="2 İçerik Yer Tutucusu"/>
          <p:cNvSpPr>
            <a:spLocks noGrp="1"/>
          </p:cNvSpPr>
          <p:nvPr>
            <p:ph idx="1"/>
          </p:nvPr>
        </p:nvSpPr>
        <p:spPr/>
        <p:txBody>
          <a:bodyPr/>
          <a:lstStyle/>
          <a:p>
            <a:endParaRPr lang="fr-FR" dirty="0"/>
          </a:p>
        </p:txBody>
      </p:sp>
      <p:pic>
        <p:nvPicPr>
          <p:cNvPr id="29698" name="Picture 2" descr="G:\hasta dosya ön ve arka dış yüzü.gif"/>
          <p:cNvPicPr>
            <a:picLocks noChangeAspect="1" noChangeArrowheads="1"/>
          </p:cNvPicPr>
          <p:nvPr/>
        </p:nvPicPr>
        <p:blipFill>
          <a:blip r:embed="rId2" cstate="print"/>
          <a:srcRect/>
          <a:stretch>
            <a:fillRect/>
          </a:stretch>
        </p:blipFill>
        <p:spPr bwMode="auto">
          <a:xfrm>
            <a:off x="51543" y="1"/>
            <a:ext cx="9092457" cy="6858000"/>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00100" y="6429396"/>
            <a:ext cx="7467600" cy="428604"/>
          </a:xfrm>
        </p:spPr>
        <p:txBody>
          <a:bodyPr>
            <a:normAutofit/>
          </a:bodyPr>
          <a:lstStyle/>
          <a:p>
            <a:r>
              <a:rPr lang="tr-TR" sz="1800" b="1" dirty="0" smtClean="0">
                <a:solidFill>
                  <a:schemeClr val="accent6">
                    <a:lumMod val="75000"/>
                  </a:schemeClr>
                </a:solidFill>
                <a:effectLst>
                  <a:outerShdw blurRad="38100" dist="38100" dir="2700000" algn="tl">
                    <a:srgbClr val="000000">
                      <a:alpha val="43137"/>
                    </a:srgbClr>
                  </a:outerShdw>
                </a:effectLst>
              </a:rPr>
              <a:t>HASTA VE HASTA İNDEKSİ KAYITLARI</a:t>
            </a:r>
          </a:p>
          <a:p>
            <a:endParaRPr lang="tr-TR" sz="1800" dirty="0" smtClean="0"/>
          </a:p>
          <a:p>
            <a:endParaRPr lang="tr-TR" sz="1800" dirty="0" smtClean="0"/>
          </a:p>
          <a:p>
            <a:endParaRPr lang="tr-TR" sz="1800" dirty="0" smtClean="0"/>
          </a:p>
          <a:p>
            <a:endParaRPr lang="tr-TR" sz="1800" dirty="0" smtClean="0"/>
          </a:p>
          <a:p>
            <a:endParaRPr lang="tr-TR" sz="1800" dirty="0" smtClean="0"/>
          </a:p>
          <a:p>
            <a:endParaRPr lang="tr-TR" sz="1800" dirty="0" smtClean="0"/>
          </a:p>
          <a:p>
            <a:endParaRPr lang="tr-TR" sz="1800" dirty="0" smtClean="0"/>
          </a:p>
          <a:p>
            <a:endParaRPr lang="tr-TR" sz="1800" dirty="0" smtClean="0"/>
          </a:p>
        </p:txBody>
      </p:sp>
      <p:pic>
        <p:nvPicPr>
          <p:cNvPr id="36866" name="Picture 2" descr="G:\laboratuvar istek kağıdı.gif"/>
          <p:cNvPicPr>
            <a:picLocks noChangeAspect="1" noChangeArrowheads="1"/>
          </p:cNvPicPr>
          <p:nvPr/>
        </p:nvPicPr>
        <p:blipFill>
          <a:blip r:embed="rId2" cstate="print"/>
          <a:srcRect/>
          <a:stretch>
            <a:fillRect/>
          </a:stretch>
        </p:blipFill>
        <p:spPr bwMode="auto">
          <a:xfrm>
            <a:off x="0" y="0"/>
            <a:ext cx="9144000" cy="6429396"/>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fr-FR"/>
          </a:p>
        </p:txBody>
      </p:sp>
      <p:pic>
        <p:nvPicPr>
          <p:cNvPr id="37890" name="Picture 2" descr="G:\images (8).jpg"/>
          <p:cNvPicPr>
            <a:picLocks noChangeAspect="1" noChangeArrowheads="1"/>
          </p:cNvPicPr>
          <p:nvPr/>
        </p:nvPicPr>
        <p:blipFill>
          <a:blip r:embed="rId2" cstate="print"/>
          <a:srcRect/>
          <a:stretch>
            <a:fillRect/>
          </a:stretch>
        </p:blipFill>
        <p:spPr bwMode="auto">
          <a:xfrm>
            <a:off x="0" y="0"/>
            <a:ext cx="9144000" cy="6286520"/>
          </a:xfrm>
          <a:prstGeom prst="rect">
            <a:avLst/>
          </a:prstGeom>
          <a:noFill/>
        </p:spPr>
      </p:pic>
      <p:sp>
        <p:nvSpPr>
          <p:cNvPr id="5" name="4 İçerik Yer Tutucusu"/>
          <p:cNvSpPr>
            <a:spLocks noGrp="1"/>
          </p:cNvSpPr>
          <p:nvPr>
            <p:ph idx="1"/>
          </p:nvPr>
        </p:nvSpPr>
        <p:spPr>
          <a:xfrm>
            <a:off x="1000100" y="6357958"/>
            <a:ext cx="7498080" cy="500042"/>
          </a:xfrm>
        </p:spPr>
        <p:txBody>
          <a:bodyPr>
            <a:normAutofit/>
          </a:bodyPr>
          <a:lstStyle/>
          <a:p>
            <a:r>
              <a:rPr lang="tr-TR" sz="1800" b="1" dirty="0" smtClean="0">
                <a:solidFill>
                  <a:schemeClr val="accent6">
                    <a:lumMod val="75000"/>
                  </a:schemeClr>
                </a:solidFill>
                <a:effectLst>
                  <a:outerShdw blurRad="38100" dist="38100" dir="2700000" algn="tl">
                    <a:srgbClr val="000000">
                      <a:alpha val="43137"/>
                    </a:srgbClr>
                  </a:outerShdw>
                </a:effectLst>
              </a:rPr>
              <a:t>VEKİL DOSYA</a:t>
            </a:r>
            <a:endParaRPr lang="tr-TR" sz="1800" b="1" dirty="0">
              <a:solidFill>
                <a:schemeClr val="accent6">
                  <a:lumMod val="75000"/>
                </a:schemeClr>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1538" y="857232"/>
            <a:ext cx="6853262" cy="5840435"/>
          </a:xfrm>
        </p:spPr>
        <p:txBody>
          <a:bodyPr/>
          <a:lstStyle/>
          <a:p>
            <a:pPr algn="just"/>
            <a:r>
              <a:rPr lang="tr-TR" sz="2400" b="1" dirty="0" smtClean="0">
                <a:solidFill>
                  <a:schemeClr val="accent6">
                    <a:lumMod val="75000"/>
                  </a:schemeClr>
                </a:solidFill>
              </a:rPr>
              <a:t>VEKİL</a:t>
            </a:r>
            <a:r>
              <a:rPr lang="tr-TR" sz="2400" b="1" dirty="0" smtClean="0">
                <a:solidFill>
                  <a:schemeClr val="accent6">
                    <a:lumMod val="75000"/>
                  </a:schemeClr>
                </a:solidFill>
                <a:effectLst>
                  <a:outerShdw blurRad="38100" dist="38100" dir="2700000" algn="tl">
                    <a:srgbClr val="000000">
                      <a:alpha val="43137"/>
                    </a:srgbClr>
                  </a:outerShdw>
                </a:effectLst>
              </a:rPr>
              <a:t>  </a:t>
            </a:r>
            <a:r>
              <a:rPr lang="tr-TR" sz="2400" b="1" dirty="0" smtClean="0">
                <a:solidFill>
                  <a:schemeClr val="accent6">
                    <a:lumMod val="75000"/>
                  </a:schemeClr>
                </a:solidFill>
              </a:rPr>
              <a:t>DOSYA</a:t>
            </a:r>
          </a:p>
          <a:p>
            <a:pPr algn="just"/>
            <a:endParaRPr lang="tr-TR" sz="1800" dirty="0" smtClean="0"/>
          </a:p>
          <a:p>
            <a:pPr algn="just"/>
            <a:r>
              <a:rPr lang="tr-TR" sz="1800" dirty="0" smtClean="0"/>
              <a:t>Arşivden çıkarılan dosyaların  dosya izleme fişi ile takip edilmesi amacı ile asıl dosyanın yerine geçici olarak  konulan ve asıl dosya ile  aynı ebatlarda olan dosyadır.</a:t>
            </a:r>
          </a:p>
          <a:p>
            <a:pPr algn="just"/>
            <a:endParaRPr lang="tr-TR" sz="1800" dirty="0" smtClean="0"/>
          </a:p>
          <a:p>
            <a:pPr algn="just"/>
            <a:r>
              <a:rPr lang="tr-TR" sz="1800" dirty="0" smtClean="0"/>
              <a:t>Hasta dosyaları, sağlık kurumlarına kabul edilen hastalara  bakım verilmesini, bakımın değerlendirilmesini ve denetlenmesini  sağlayan kayıtlardır.</a:t>
            </a:r>
          </a:p>
          <a:p>
            <a:pPr algn="just"/>
            <a:endParaRPr lang="tr-TR" sz="1800" dirty="0" smtClean="0"/>
          </a:p>
          <a:p>
            <a:pPr algn="just"/>
            <a:r>
              <a:rPr lang="tr-TR" sz="1800" dirty="0" smtClean="0"/>
              <a:t>Hasta dosyaları, içerisindeki kayıtlar göz önüne alındığında  kimlik kayıtları, hemşirelik kayıtları , diğer tıbbi kayıtlar olarak  üç temel bölümden  oluşmaktadır.</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smtClean="0">
                <a:solidFill>
                  <a:schemeClr val="accent6">
                    <a:lumMod val="75000"/>
                  </a:schemeClr>
                </a:solidFill>
                <a:effectLst/>
              </a:rPr>
              <a:t>HEMŞİRELİK</a:t>
            </a:r>
            <a:r>
              <a:rPr lang="tr-TR" sz="2800" b="1" dirty="0" smtClean="0">
                <a:solidFill>
                  <a:schemeClr val="accent6">
                    <a:lumMod val="75000"/>
                  </a:schemeClr>
                </a:solidFill>
              </a:rPr>
              <a:t> </a:t>
            </a:r>
            <a:r>
              <a:rPr lang="tr-TR" sz="2800" b="1" dirty="0" smtClean="0">
                <a:solidFill>
                  <a:schemeClr val="accent6">
                    <a:lumMod val="75000"/>
                  </a:schemeClr>
                </a:solidFill>
                <a:effectLst/>
              </a:rPr>
              <a:t>KAYITLARI</a:t>
            </a:r>
            <a:endParaRPr lang="fr-FR" sz="2800" b="1" dirty="0">
              <a:solidFill>
                <a:schemeClr val="accent6">
                  <a:lumMod val="75000"/>
                </a:schemeClr>
              </a:solidFill>
              <a:effectLst/>
            </a:endParaRPr>
          </a:p>
        </p:txBody>
      </p:sp>
      <p:sp>
        <p:nvSpPr>
          <p:cNvPr id="3" name="2 İçerik Yer Tutucusu"/>
          <p:cNvSpPr>
            <a:spLocks noGrp="1"/>
          </p:cNvSpPr>
          <p:nvPr>
            <p:ph idx="1"/>
          </p:nvPr>
        </p:nvSpPr>
        <p:spPr/>
        <p:txBody>
          <a:bodyPr>
            <a:normAutofit fontScale="92500" lnSpcReduction="10000"/>
          </a:bodyPr>
          <a:lstStyle/>
          <a:p>
            <a:pPr algn="just"/>
            <a:r>
              <a:rPr lang="tr-TR" sz="1800" dirty="0" smtClean="0"/>
              <a:t>Planlama  aşamasında hemşirelik girişimleri saptanırken, bunlardan kimlerin, hangi işlevlerden sorumlu olacağı ve ne zaman yerine getirileceği belirtilir.</a:t>
            </a:r>
          </a:p>
          <a:p>
            <a:pPr algn="just"/>
            <a:r>
              <a:rPr lang="tr-TR" sz="1800" dirty="0" smtClean="0"/>
              <a:t>Böylece ekip içerisindeki bireyler , aynı hedefe ulaşmak üzere planlanan girişimleri paylaşır ve ekip çalışması sağlanmış olur.</a:t>
            </a:r>
          </a:p>
          <a:p>
            <a:pPr algn="just"/>
            <a:r>
              <a:rPr lang="tr-TR" sz="1800" dirty="0" smtClean="0"/>
              <a:t>Hastaya uygulanan her bakım ve faaliyet kayıt altına alınmalıdır.</a:t>
            </a:r>
          </a:p>
          <a:p>
            <a:pPr algn="just"/>
            <a:r>
              <a:rPr lang="tr-TR" sz="1800" dirty="0" smtClean="0"/>
              <a:t>Hastanın yatışından çıkışına kadar  hemşirelik sürecinin her aşamasında hastanın durumu, gereksinimi,  mevcut sorunlar, sınırlılıkları  verilmesi planlanan  uygulanan bakım ve hastanın tepkisi değerlendirilip kaydedilmelidir.</a:t>
            </a:r>
          </a:p>
          <a:p>
            <a:pPr algn="just">
              <a:buNone/>
            </a:pPr>
            <a:r>
              <a:rPr lang="tr-TR" sz="1800" dirty="0" smtClean="0"/>
              <a:t>		1.Hemşireye yasal dayanak sağlar.</a:t>
            </a:r>
          </a:p>
          <a:p>
            <a:pPr algn="just">
              <a:buNone/>
            </a:pPr>
            <a:r>
              <a:rPr lang="tr-TR" sz="1800" dirty="0" smtClean="0"/>
              <a:t>		2. Bakımın sürekliliğini sağlar.</a:t>
            </a:r>
          </a:p>
          <a:p>
            <a:pPr algn="just">
              <a:buNone/>
            </a:pPr>
            <a:r>
              <a:rPr lang="tr-TR" sz="1800" dirty="0" smtClean="0"/>
              <a:t>		3.Ekip içi çalışma sağlanmış olur.</a:t>
            </a:r>
          </a:p>
          <a:p>
            <a:pPr algn="just">
              <a:buNone/>
            </a:pPr>
            <a:r>
              <a:rPr lang="tr-TR" sz="1800" dirty="0" smtClean="0"/>
              <a:t>		4. Hemşireler arası sözlü iletişim ihtiyacı azalmış olur.</a:t>
            </a:r>
          </a:p>
          <a:p>
            <a:pPr algn="just">
              <a:buNone/>
            </a:pPr>
            <a:r>
              <a:rPr lang="tr-TR" sz="1800" dirty="0" smtClean="0"/>
              <a:t>		5.Hemşirelik uygulamalarının denetimi kolaylaşır.</a:t>
            </a:r>
            <a:endParaRPr lang="fr-FR" sz="1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1538" y="0"/>
            <a:ext cx="6853262" cy="6126163"/>
          </a:xfrm>
        </p:spPr>
        <p:txBody>
          <a:bodyPr>
            <a:normAutofit lnSpcReduction="10000"/>
          </a:bodyPr>
          <a:lstStyle/>
          <a:p>
            <a:endParaRPr lang="tr-TR" sz="1800" dirty="0" smtClean="0"/>
          </a:p>
          <a:p>
            <a:endParaRPr lang="tr-TR" sz="1800" dirty="0" smtClean="0"/>
          </a:p>
          <a:p>
            <a:endParaRPr lang="tr-TR" sz="1800" dirty="0" smtClean="0"/>
          </a:p>
          <a:p>
            <a:pPr algn="just"/>
            <a:r>
              <a:rPr lang="tr-TR" sz="1800" dirty="0" smtClean="0"/>
              <a:t>Hemşire olabileceğini düşündüğü  yada başka bir hemşirenin tarif ettiği bilgileri değil sadece  kendi  gözlem ve ölçümleri ile elde ettiği objektif verileri kayıt etmelidir.</a:t>
            </a:r>
          </a:p>
          <a:p>
            <a:pPr algn="just"/>
            <a:r>
              <a:rPr lang="tr-TR" sz="1800" dirty="0" smtClean="0"/>
              <a:t>Hemşire, hastaya ne yaptığını tam ve eksiksiz olarak kayıt etmelidir.</a:t>
            </a:r>
          </a:p>
          <a:p>
            <a:pPr algn="just"/>
            <a:r>
              <a:rPr lang="tr-TR" sz="1800" dirty="0" smtClean="0"/>
              <a:t>Hemşirenin yaptığı kayıt , ileri dönemlerde  hemşireyi yasal olarak korur ve yasal dayanak sağlar.</a:t>
            </a:r>
          </a:p>
          <a:p>
            <a:pPr algn="just"/>
            <a:r>
              <a:rPr lang="tr-TR" sz="1800" dirty="0" smtClean="0"/>
              <a:t>Hemşirenin tıbbi kayıtlarda dikkatli olması; bilgi ve deneyimleri birikiminde , sorunlara bütüncül yaklaşımını ifade eder.</a:t>
            </a:r>
          </a:p>
          <a:p>
            <a:pPr algn="just"/>
            <a:r>
              <a:rPr lang="tr-TR" sz="1800" dirty="0" smtClean="0"/>
              <a:t>Hemşire hasta kayıtlarının gizliliğinin sağlanması  ve  sürdürülmesinden sorumludur.</a:t>
            </a:r>
          </a:p>
          <a:p>
            <a:pPr algn="just"/>
            <a:r>
              <a:rPr lang="tr-TR" sz="1800" dirty="0" smtClean="0"/>
              <a:t>Tıbbi kayıtların işe yararlılığının en önemli kriteri kullanılan  terminolojiler ve benimsenen ortak dildir.</a:t>
            </a:r>
          </a:p>
          <a:p>
            <a:pPr algn="just"/>
            <a:r>
              <a:rPr lang="tr-TR" sz="1800" dirty="0" smtClean="0"/>
              <a:t>Hasta dosyasındaki bilgiler daima gerçeklerin bir ifadesi olmalıdır.</a:t>
            </a:r>
          </a:p>
          <a:p>
            <a:endParaRPr lang="fr-FR" sz="18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b="1" dirty="0" smtClean="0">
                <a:solidFill>
                  <a:schemeClr val="accent6">
                    <a:lumMod val="75000"/>
                  </a:schemeClr>
                </a:solidFill>
                <a:effectLst/>
              </a:rPr>
              <a:t>HASTA DOSYALRININ  ANALİZİ </a:t>
            </a:r>
            <a:endParaRPr lang="fr-FR" sz="2800" b="1" dirty="0">
              <a:solidFill>
                <a:schemeClr val="accent6">
                  <a:lumMod val="75000"/>
                </a:schemeClr>
              </a:solidFill>
              <a:effectLst/>
            </a:endParaRPr>
          </a:p>
        </p:txBody>
      </p:sp>
      <p:sp>
        <p:nvSpPr>
          <p:cNvPr id="3" name="2 İçerik Yer Tutucusu"/>
          <p:cNvSpPr>
            <a:spLocks noGrp="1"/>
          </p:cNvSpPr>
          <p:nvPr>
            <p:ph idx="1"/>
          </p:nvPr>
        </p:nvSpPr>
        <p:spPr>
          <a:xfrm>
            <a:off x="1071538" y="1428736"/>
            <a:ext cx="7429552" cy="4786346"/>
          </a:xfrm>
        </p:spPr>
        <p:txBody>
          <a:bodyPr>
            <a:noAutofit/>
          </a:bodyPr>
          <a:lstStyle/>
          <a:p>
            <a:pPr algn="just"/>
            <a:r>
              <a:rPr lang="tr-TR" sz="1600" dirty="0" smtClean="0"/>
              <a:t>Hasta dosyasının standartlara uygunluğu yani analizi nitelik ve nicelik olmak üzere  iki ayrı yönden analiz edilir.</a:t>
            </a:r>
          </a:p>
          <a:p>
            <a:pPr algn="just">
              <a:buNone/>
            </a:pPr>
            <a:endParaRPr lang="tr-TR" sz="1600" dirty="0" smtClean="0"/>
          </a:p>
          <a:p>
            <a:pPr algn="just">
              <a:buNone/>
            </a:pPr>
            <a:r>
              <a:rPr lang="tr-TR" sz="1600" dirty="0" smtClean="0"/>
              <a:t>	</a:t>
            </a:r>
            <a:r>
              <a:rPr lang="tr-TR" sz="1600" b="1" dirty="0" smtClean="0">
                <a:solidFill>
                  <a:schemeClr val="accent6">
                    <a:lumMod val="75000"/>
                  </a:schemeClr>
                </a:solidFill>
              </a:rPr>
              <a:t>Dosyanın</a:t>
            </a:r>
            <a:r>
              <a:rPr lang="tr-TR" sz="1600" b="1" dirty="0" smtClean="0">
                <a:solidFill>
                  <a:schemeClr val="accent6">
                    <a:lumMod val="75000"/>
                  </a:schemeClr>
                </a:solidFill>
                <a:effectLst>
                  <a:outerShdw blurRad="38100" dist="38100" dir="2700000" algn="tl">
                    <a:srgbClr val="000000">
                      <a:alpha val="43137"/>
                    </a:srgbClr>
                  </a:outerShdw>
                </a:effectLst>
              </a:rPr>
              <a:t> </a:t>
            </a:r>
            <a:r>
              <a:rPr lang="tr-TR" sz="1600" b="1" dirty="0" smtClean="0">
                <a:solidFill>
                  <a:schemeClr val="accent6">
                    <a:lumMod val="75000"/>
                  </a:schemeClr>
                </a:solidFill>
              </a:rPr>
              <a:t>nicelik yönünden incelenmesi</a:t>
            </a:r>
            <a:r>
              <a:rPr lang="tr-TR" sz="1600" dirty="0" smtClean="0"/>
              <a:t>; Bir hasta dosyasının içerisinde yer alan tıbbi kayıtların eksikleri olup olmadığı, olması gereken sırada olup olmadığı  formların içerik olarak doldurulup doldurulmadığı ile ilgili hasta dosyaları arşivlerindeki ilgili elemanlar tarafından yapılan  ilgili  işlemlerdir.</a:t>
            </a:r>
          </a:p>
          <a:p>
            <a:pPr algn="just">
              <a:buNone/>
            </a:pPr>
            <a:endParaRPr lang="tr-TR" sz="1600" dirty="0" smtClean="0"/>
          </a:p>
          <a:p>
            <a:pPr algn="just">
              <a:buNone/>
            </a:pPr>
            <a:r>
              <a:rPr lang="tr-TR" sz="1600" dirty="0" smtClean="0"/>
              <a:t>	</a:t>
            </a:r>
            <a:r>
              <a:rPr lang="tr-TR" sz="1600" b="1" dirty="0" smtClean="0">
                <a:solidFill>
                  <a:schemeClr val="accent6">
                    <a:lumMod val="75000"/>
                  </a:schemeClr>
                </a:solidFill>
              </a:rPr>
              <a:t>Dosyanın nitelik yönünden incelenmesi</a:t>
            </a:r>
            <a:r>
              <a:rPr lang="tr-TR" sz="1600" dirty="0" smtClean="0"/>
              <a:t>; dosyanın tıbbi yeterlilik ve içerik yönünden analiz edilmesidir.Analizde dosyalar  hata denetimi amacıyla incelenir; tıbbi kararların bulgularla desteklenip desteklenmediğine  bakılıp kayıtların yeterli ayrıntı ile belirtilip  belirtilmediği incelenir: tanı ve tedavi sonucunun birbirini destekleyip desteklemediğine ve kayıtların olay sırası ve tarihi ile  yeterli biçimde  kayıt edilip edilmediğine bakılır.</a:t>
            </a:r>
          </a:p>
          <a:p>
            <a:pPr>
              <a:buNone/>
            </a:pPr>
            <a:endParaRPr lang="tr-TR" sz="1600" dirty="0" smtClean="0"/>
          </a:p>
          <a:p>
            <a:pPr>
              <a:buNone/>
            </a:pPr>
            <a:endParaRPr lang="tr-TR" sz="1600" dirty="0" smtClean="0"/>
          </a:p>
          <a:p>
            <a:pPr>
              <a:buNone/>
            </a:pPr>
            <a:endParaRPr lang="tr-TR" sz="1600" dirty="0" smtClean="0"/>
          </a:p>
          <a:p>
            <a:pPr>
              <a:buNone/>
            </a:pPr>
            <a:r>
              <a:rPr lang="tr-TR" sz="1600" dirty="0" smtClean="0"/>
              <a:t>	</a:t>
            </a:r>
          </a:p>
          <a:p>
            <a:pPr>
              <a:buNone/>
            </a:pPr>
            <a:r>
              <a:rPr lang="tr-TR" sz="1600" dirty="0" smtClean="0"/>
              <a:t>	</a:t>
            </a:r>
          </a:p>
          <a:p>
            <a:pPr>
              <a:buNone/>
            </a:pPr>
            <a:r>
              <a:rPr lang="tr-TR" sz="1600" dirty="0" smtClean="0"/>
              <a:t>	</a:t>
            </a:r>
          </a:p>
          <a:p>
            <a:pPr>
              <a:buNone/>
            </a:pPr>
            <a:endParaRPr lang="tr-TR" sz="1600" dirty="0" smtClean="0"/>
          </a:p>
          <a:p>
            <a:pPr>
              <a:buNone/>
            </a:pPr>
            <a:endParaRPr lang="fr-FR" sz="16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42976" y="1000108"/>
            <a:ext cx="7498080" cy="4800600"/>
          </a:xfrm>
        </p:spPr>
        <p:txBody>
          <a:bodyPr numCol="1"/>
          <a:lstStyle/>
          <a:p>
            <a:pPr algn="just">
              <a:buNone/>
            </a:pPr>
            <a:endParaRPr lang="tr-TR" sz="2000" dirty="0" smtClean="0"/>
          </a:p>
          <a:p>
            <a:pPr algn="just">
              <a:buNone/>
            </a:pPr>
            <a:endParaRPr lang="tr-TR" sz="2000" dirty="0" smtClean="0"/>
          </a:p>
          <a:p>
            <a:pPr algn="just">
              <a:buNone/>
            </a:pPr>
            <a:r>
              <a:rPr lang="tr-TR" sz="2000" dirty="0" smtClean="0"/>
              <a:t>	Niteliksel hasta dosyası analizi, hekim sorumluluğundadır.</a:t>
            </a:r>
          </a:p>
          <a:p>
            <a:pPr algn="just">
              <a:buNone/>
            </a:pPr>
            <a:endParaRPr lang="tr-TR" sz="2000" dirty="0" smtClean="0"/>
          </a:p>
          <a:p>
            <a:pPr algn="just">
              <a:buNone/>
            </a:pPr>
            <a:r>
              <a:rPr lang="tr-TR" sz="2000" dirty="0" smtClean="0"/>
              <a:t>	Kaliteyi sürekli kılacak kurumsal  yapılanma için   güvenilir  bilgi sistemleri gerekir.</a:t>
            </a:r>
          </a:p>
          <a:p>
            <a:pPr algn="just">
              <a:buNone/>
            </a:pPr>
            <a:endParaRPr lang="tr-TR" sz="2000" dirty="0" smtClean="0"/>
          </a:p>
          <a:p>
            <a:pPr algn="just">
              <a:buNone/>
            </a:pPr>
            <a:r>
              <a:rPr lang="tr-TR" sz="2000" dirty="0" smtClean="0"/>
              <a:t>	Kaydedilmemiş iş  yapılıp yapılmadığı belli olmayacağı için yapılmamış sayılır.</a:t>
            </a:r>
          </a:p>
          <a:p>
            <a:endParaRPr lang="fr-FR" dirty="0"/>
          </a:p>
        </p:txBody>
      </p:sp>
      <p:sp>
        <p:nvSpPr>
          <p:cNvPr id="4" name="3 5-Nokta Yıldız"/>
          <p:cNvSpPr/>
          <p:nvPr/>
        </p:nvSpPr>
        <p:spPr>
          <a:xfrm>
            <a:off x="1071538" y="1857364"/>
            <a:ext cx="428628" cy="271458"/>
          </a:xfrm>
          <a:prstGeom prst="star5">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4 5-Nokta Yıldız"/>
          <p:cNvSpPr/>
          <p:nvPr/>
        </p:nvSpPr>
        <p:spPr>
          <a:xfrm>
            <a:off x="1142976" y="2928934"/>
            <a:ext cx="428628" cy="271458"/>
          </a:xfrm>
          <a:prstGeom prst="star5">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5 5-Nokta Yıldız"/>
          <p:cNvSpPr/>
          <p:nvPr/>
        </p:nvSpPr>
        <p:spPr>
          <a:xfrm>
            <a:off x="1142976" y="3929066"/>
            <a:ext cx="428628" cy="271458"/>
          </a:xfrm>
          <a:prstGeom prst="star5">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14414" y="0"/>
            <a:ext cx="7498080" cy="1143000"/>
          </a:xfrm>
        </p:spPr>
        <p:txBody>
          <a:bodyPr>
            <a:normAutofit/>
          </a:bodyPr>
          <a:lstStyle/>
          <a:p>
            <a:pPr algn="ctr"/>
            <a:r>
              <a:rPr lang="tr-TR" sz="2800" b="1" dirty="0" smtClean="0">
                <a:solidFill>
                  <a:schemeClr val="accent6">
                    <a:lumMod val="75000"/>
                  </a:schemeClr>
                </a:solidFill>
              </a:rPr>
              <a:t>HASTA DOSYALARI İLE İLGİLİ İDARİ SORUMLULUK</a:t>
            </a:r>
            <a:endParaRPr lang="fr-FR" sz="2800" b="1" dirty="0">
              <a:solidFill>
                <a:schemeClr val="accent6">
                  <a:lumMod val="75000"/>
                </a:schemeClr>
              </a:solidFill>
            </a:endParaRPr>
          </a:p>
        </p:txBody>
      </p:sp>
      <p:sp>
        <p:nvSpPr>
          <p:cNvPr id="3" name="2 İçerik Yer Tutucusu"/>
          <p:cNvSpPr>
            <a:spLocks noGrp="1"/>
          </p:cNvSpPr>
          <p:nvPr>
            <p:ph idx="1"/>
          </p:nvPr>
        </p:nvSpPr>
        <p:spPr>
          <a:xfrm>
            <a:off x="1435608" y="1447800"/>
            <a:ext cx="7208358" cy="4800600"/>
          </a:xfrm>
        </p:spPr>
        <p:txBody>
          <a:bodyPr>
            <a:normAutofit/>
          </a:bodyPr>
          <a:lstStyle/>
          <a:p>
            <a:pPr algn="just"/>
            <a:r>
              <a:rPr lang="tr-TR" sz="1800" dirty="0" smtClean="0"/>
              <a:t>Baş hekim öncelikli olmak üzere , baş hekim ve hastane  müdürü Sağlık Bakanlığı Yataklı Tedavi Kurumları İşletme Yönetmeliğinde  idari bir birim olan  hasta dosyaları arşivinin kurulması, çalıştırılması ve  denetlenmesinden sorumludur.</a:t>
            </a:r>
          </a:p>
          <a:p>
            <a:pPr algn="just">
              <a:buNone/>
            </a:pPr>
            <a:r>
              <a:rPr lang="tr-TR" sz="1800" dirty="0" smtClean="0"/>
              <a:t>	</a:t>
            </a:r>
          </a:p>
          <a:p>
            <a:pPr algn="just">
              <a:buNone/>
            </a:pPr>
            <a:r>
              <a:rPr lang="tr-TR" sz="1800" dirty="0" smtClean="0"/>
              <a:t>		Bilgilerin daha doğru olarak  tespit edilmesi,  korunması ve değerlendirilmesine ilişkin bilimsel ve teknik imkanların  giderek çoğaldığı bugünün hasta dosyaları arşivlerinde, sağlık kurumları yöneticilerine düşen görevlerden biride , hasta dosyalarını insan sağlığı ile ilgili  araştırma yapan  araştırıcıların isteklerine uygun olarak  bütün ayrıntılarıyla değerlendirmek belirli sistemlere göre düzenlemek ,sınıflandırmak ve  gerektiği zamanlarda ilgili şahıs ve kurumların hizmetine sunmaktır.</a:t>
            </a:r>
            <a:endParaRPr lang="fr-FR" sz="1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14414" y="285728"/>
            <a:ext cx="7498080" cy="1417638"/>
          </a:xfrm>
        </p:spPr>
        <p:txBody>
          <a:bodyPr>
            <a:normAutofit fontScale="90000"/>
          </a:bodyPr>
          <a:lstStyle/>
          <a:p>
            <a:pPr algn="ctr"/>
            <a:r>
              <a:rPr lang="tr-TR" sz="2800" dirty="0" smtClean="0"/>
              <a:t>	  </a:t>
            </a:r>
            <a:br>
              <a:rPr lang="tr-TR" sz="2800" dirty="0" smtClean="0"/>
            </a:br>
            <a:r>
              <a:rPr lang="tr-TR" sz="2800" b="1" dirty="0" smtClean="0">
                <a:solidFill>
                  <a:schemeClr val="accent6">
                    <a:lumMod val="75000"/>
                  </a:schemeClr>
                </a:solidFill>
                <a:effectLst/>
              </a:rPr>
              <a:t>HASTA</a:t>
            </a:r>
            <a:r>
              <a:rPr lang="tr-TR" sz="2800" b="1" dirty="0" smtClean="0">
                <a:solidFill>
                  <a:schemeClr val="accent6">
                    <a:lumMod val="75000"/>
                  </a:schemeClr>
                </a:solidFill>
              </a:rPr>
              <a:t> DOSYALARININ NİTELİĞİ</a:t>
            </a:r>
            <a:br>
              <a:rPr lang="tr-TR" sz="2800" b="1" dirty="0" smtClean="0">
                <a:solidFill>
                  <a:schemeClr val="accent6">
                    <a:lumMod val="75000"/>
                  </a:schemeClr>
                </a:solidFill>
              </a:rPr>
            </a:br>
            <a:r>
              <a:rPr lang="tr-TR" sz="2000" b="1" dirty="0" smtClean="0">
                <a:solidFill>
                  <a:schemeClr val="accent6">
                    <a:lumMod val="75000"/>
                  </a:schemeClr>
                </a:solidFill>
              </a:rPr>
              <a:t>HASTA DOSYASINDAKİ FORMLARIN ÖNCELİKLENDİRİLMESİ</a:t>
            </a:r>
            <a:r>
              <a:rPr lang="tr-TR" sz="2800" dirty="0" smtClean="0"/>
              <a:t/>
            </a:r>
            <a:br>
              <a:rPr lang="tr-TR" sz="2800" dirty="0" smtClean="0"/>
            </a:br>
            <a:r>
              <a:rPr lang="tr-TR" sz="2800" dirty="0" smtClean="0"/>
              <a:t>	</a:t>
            </a:r>
            <a:endParaRPr lang="fr-FR" sz="2800" dirty="0"/>
          </a:p>
        </p:txBody>
      </p:sp>
      <p:sp>
        <p:nvSpPr>
          <p:cNvPr id="3" name="2 İçerik Yer Tutucusu"/>
          <p:cNvSpPr>
            <a:spLocks noGrp="1"/>
          </p:cNvSpPr>
          <p:nvPr>
            <p:ph idx="1"/>
          </p:nvPr>
        </p:nvSpPr>
        <p:spPr/>
        <p:txBody>
          <a:bodyPr>
            <a:normAutofit/>
          </a:bodyPr>
          <a:lstStyle/>
          <a:p>
            <a:pPr algn="just">
              <a:buNone/>
            </a:pPr>
            <a:endParaRPr lang="tr-TR" sz="1800" dirty="0" smtClean="0"/>
          </a:p>
          <a:p>
            <a:pPr algn="just"/>
            <a:r>
              <a:rPr lang="tr-TR" sz="1800" dirty="0" smtClean="0"/>
              <a:t>Hasta dosyaları hastanın tedavisi süresince  doktor ve hemşirelerin  kolayca ulaşabileceği  bir yerde bulundurulur.</a:t>
            </a:r>
          </a:p>
          <a:p>
            <a:pPr algn="just"/>
            <a:r>
              <a:rPr lang="tr-TR" sz="1800" dirty="0" smtClean="0"/>
              <a:t>Kayıtlar hasta tedavisinde önemlidir.</a:t>
            </a:r>
          </a:p>
          <a:p>
            <a:pPr algn="just"/>
            <a:r>
              <a:rPr lang="tr-TR" sz="1800" dirty="0" smtClean="0"/>
              <a:t>Hastanın teşhis ve tedavisinde tıbbi ve </a:t>
            </a:r>
            <a:r>
              <a:rPr lang="tr-TR" sz="1800" dirty="0" err="1" smtClean="0"/>
              <a:t>paramedik</a:t>
            </a:r>
            <a:r>
              <a:rPr lang="tr-TR" sz="1800" dirty="0" smtClean="0"/>
              <a:t>(yardımcı) tıbbi personel başta olmak üzere  herkesten alınan bilgiler  mutlaka dosyaya yazılmalıdır.</a:t>
            </a:r>
          </a:p>
          <a:p>
            <a:pPr algn="just"/>
            <a:endParaRPr lang="tr-TR" sz="1800" dirty="0" smtClean="0"/>
          </a:p>
          <a:p>
            <a:pPr algn="just"/>
            <a:r>
              <a:rPr lang="tr-TR" sz="1800" dirty="0" smtClean="0"/>
              <a:t>Hasta dosyasında yer alan formlar:</a:t>
            </a:r>
          </a:p>
          <a:p>
            <a:pPr lvl="1" algn="just"/>
            <a:r>
              <a:rPr lang="tr-TR" sz="1800" dirty="0" smtClean="0"/>
              <a:t>Birincil(</a:t>
            </a:r>
            <a:r>
              <a:rPr lang="tr-TR" sz="1800" dirty="0" err="1" smtClean="0"/>
              <a:t>Primer</a:t>
            </a:r>
            <a:r>
              <a:rPr lang="tr-TR" sz="1800" dirty="0" smtClean="0"/>
              <a:t>) Formlar</a:t>
            </a:r>
          </a:p>
          <a:p>
            <a:pPr lvl="1" algn="just"/>
            <a:r>
              <a:rPr lang="tr-TR" sz="1800" dirty="0" smtClean="0"/>
              <a:t>İkincil Formlar</a:t>
            </a:r>
          </a:p>
          <a:p>
            <a:pPr lvl="1" algn="just"/>
            <a:r>
              <a:rPr lang="tr-TR" sz="1800" dirty="0" smtClean="0"/>
              <a:t>Geçici formlar</a:t>
            </a:r>
          </a:p>
          <a:p>
            <a:pPr lvl="1"/>
            <a:endParaRPr lang="tr-TR" sz="1400" dirty="0" smtClean="0"/>
          </a:p>
          <a:p>
            <a:endParaRPr lang="tr-TR" sz="1800" dirty="0" smtClean="0"/>
          </a:p>
          <a:p>
            <a:endParaRPr lang="tr-TR" sz="1800" dirty="0" smtClean="0"/>
          </a:p>
          <a:p>
            <a:pPr>
              <a:buNone/>
            </a:pPr>
            <a:endParaRPr lang="fr-FR" sz="1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285852" y="214290"/>
            <a:ext cx="6638948" cy="796908"/>
          </a:xfrm>
        </p:spPr>
        <p:txBody>
          <a:bodyPr>
            <a:normAutofit/>
          </a:bodyPr>
          <a:lstStyle/>
          <a:p>
            <a:pPr algn="ctr"/>
            <a:r>
              <a:rPr lang="tr-TR" sz="2800" b="1" dirty="0" smtClean="0">
                <a:solidFill>
                  <a:schemeClr val="accent6">
                    <a:lumMod val="75000"/>
                  </a:schemeClr>
                </a:solidFill>
                <a:effectLst/>
              </a:rPr>
              <a:t>HASTA DOSYALARININ ÖNEMİ</a:t>
            </a:r>
            <a:endParaRPr lang="fr-FR" sz="2800" b="1" dirty="0">
              <a:solidFill>
                <a:schemeClr val="accent6">
                  <a:lumMod val="75000"/>
                </a:schemeClr>
              </a:solidFill>
              <a:effectLst/>
            </a:endParaRPr>
          </a:p>
        </p:txBody>
      </p:sp>
      <p:sp>
        <p:nvSpPr>
          <p:cNvPr id="3" name="2 İçerik Yer Tutucusu"/>
          <p:cNvSpPr>
            <a:spLocks noGrp="1"/>
          </p:cNvSpPr>
          <p:nvPr>
            <p:ph idx="1"/>
          </p:nvPr>
        </p:nvSpPr>
        <p:spPr>
          <a:xfrm>
            <a:off x="1142976" y="1142984"/>
            <a:ext cx="6781824" cy="4983179"/>
          </a:xfrm>
        </p:spPr>
        <p:txBody>
          <a:bodyPr>
            <a:normAutofit/>
          </a:bodyPr>
          <a:lstStyle/>
          <a:p>
            <a:pPr algn="just"/>
            <a:endParaRPr lang="tr-TR" sz="1800" dirty="0" smtClean="0"/>
          </a:p>
          <a:p>
            <a:pPr algn="just"/>
            <a:r>
              <a:rPr lang="tr-TR" sz="1800" dirty="0" smtClean="0"/>
              <a:t>Sağlık hizmetlerinde yapılan işlemlerin ve verilen hizmetlerin belgelendirilmesi işi çok eski tarihlere kadar  gitmektedir.</a:t>
            </a:r>
          </a:p>
          <a:p>
            <a:pPr algn="just"/>
            <a:r>
              <a:rPr lang="tr-TR" sz="1800" dirty="0" smtClean="0"/>
              <a:t>Tıp ile uğraşanların çalışmalarını belgelendirmesi kendilerinden sonra gelenlerin biriken bilgiden  yararlanmasını sağlamıştır.</a:t>
            </a:r>
          </a:p>
          <a:p>
            <a:pPr algn="just"/>
            <a:r>
              <a:rPr lang="tr-TR" sz="1800" dirty="0" smtClean="0"/>
              <a:t>Yıllar içerisinde tıbbın gelişmesi ile birlikte belge tutma ihtiyacı giderek önem kazanmıştır.</a:t>
            </a:r>
          </a:p>
          <a:p>
            <a:pPr algn="just">
              <a:buNone/>
            </a:pPr>
            <a:r>
              <a:rPr lang="tr-TR" sz="1800" dirty="0" smtClean="0"/>
              <a:t>	</a:t>
            </a:r>
          </a:p>
          <a:p>
            <a:pPr algn="just">
              <a:buNone/>
            </a:pPr>
            <a:r>
              <a:rPr lang="tr-TR" sz="1800" dirty="0" smtClean="0"/>
              <a:t>	Bir sağlık kurumunda hastalara uygulanan tedavi metotları ve bununla ilgili çalışmaların verimliliği, sağlık personeli tarafından tutulan kayıtlar ile ortaya çıkarılmakta ve hasta dosyalarının içerisinde muhafaza edilmektedir.</a:t>
            </a:r>
          </a:p>
        </p:txBody>
      </p:sp>
    </p:spTree>
  </p:cSld>
  <p:clrMapOvr>
    <a:masterClrMapping/>
  </p:clrMapOvr>
  <p:transition>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smtClean="0">
                <a:solidFill>
                  <a:schemeClr val="accent6">
                    <a:lumMod val="75000"/>
                  </a:schemeClr>
                </a:solidFill>
                <a:effectLst/>
              </a:rPr>
              <a:t>BİRİNCİL(PRİMER</a:t>
            </a:r>
            <a:r>
              <a:rPr lang="tr-TR" sz="2800" b="1" dirty="0" smtClean="0">
                <a:solidFill>
                  <a:schemeClr val="accent6">
                    <a:lumMod val="75000"/>
                  </a:schemeClr>
                </a:solidFill>
              </a:rPr>
              <a:t>) FORMLAR</a:t>
            </a:r>
            <a:endParaRPr lang="fr-FR" sz="2800" b="1" dirty="0">
              <a:solidFill>
                <a:schemeClr val="accent6">
                  <a:lumMod val="75000"/>
                </a:schemeClr>
              </a:solidFill>
            </a:endParaRPr>
          </a:p>
        </p:txBody>
      </p:sp>
      <p:sp>
        <p:nvSpPr>
          <p:cNvPr id="3" name="2 İçerik Yer Tutucusu"/>
          <p:cNvSpPr>
            <a:spLocks noGrp="1"/>
          </p:cNvSpPr>
          <p:nvPr>
            <p:ph idx="1"/>
          </p:nvPr>
        </p:nvSpPr>
        <p:spPr/>
        <p:txBody>
          <a:bodyPr>
            <a:normAutofit/>
          </a:bodyPr>
          <a:lstStyle/>
          <a:p>
            <a:pPr algn="just"/>
            <a:r>
              <a:rPr lang="tr-TR" sz="1800" dirty="0" smtClean="0"/>
              <a:t>Tıbbi bakımdan en değerlileridir.</a:t>
            </a:r>
          </a:p>
          <a:p>
            <a:pPr algn="just"/>
            <a:r>
              <a:rPr lang="tr-TR" sz="1800" dirty="0" smtClean="0"/>
              <a:t>İki gruba ayrılırlar:</a:t>
            </a:r>
          </a:p>
          <a:p>
            <a:pPr lvl="1" algn="just"/>
            <a:r>
              <a:rPr lang="tr-TR" sz="1400" dirty="0" smtClean="0"/>
              <a:t>Uzun zaman gerekli olanlar</a:t>
            </a:r>
          </a:p>
          <a:p>
            <a:pPr lvl="1" algn="just"/>
            <a:r>
              <a:rPr lang="tr-TR" sz="1400" dirty="0" smtClean="0"/>
              <a:t>Kısa zaman gerekli olanlar</a:t>
            </a:r>
          </a:p>
          <a:p>
            <a:pPr lvl="1" algn="just">
              <a:buNone/>
            </a:pPr>
            <a:endParaRPr lang="tr-TR" sz="1400" dirty="0" smtClean="0"/>
          </a:p>
          <a:p>
            <a:pPr lvl="1" algn="just">
              <a:buNone/>
            </a:pPr>
            <a:endParaRPr lang="tr-TR" sz="1400" dirty="0" smtClean="0"/>
          </a:p>
          <a:p>
            <a:pPr lvl="1" algn="just">
              <a:buNone/>
            </a:pPr>
            <a:r>
              <a:rPr lang="tr-TR" sz="1400" dirty="0" smtClean="0"/>
              <a:t>Örnek:gözlem kağıdı, anestezi kağıdı, ameliyata izin ve ameliyat kağıdı , otopsi raporu</a:t>
            </a:r>
          </a:p>
          <a:p>
            <a:pPr lvl="1" algn="just">
              <a:buNone/>
            </a:pPr>
            <a:endParaRPr lang="tr-TR" sz="1400" dirty="0" smtClean="0"/>
          </a:p>
          <a:p>
            <a:pPr lvl="1">
              <a:buNone/>
            </a:pPr>
            <a:endParaRPr lang="tr-TR" sz="14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sz="2800" b="1" dirty="0" smtClean="0">
                <a:solidFill>
                  <a:schemeClr val="accent6">
                    <a:lumMod val="75000"/>
                  </a:schemeClr>
                </a:solidFill>
                <a:effectLst/>
              </a:rPr>
              <a:t>İKİNCİL</a:t>
            </a:r>
            <a:r>
              <a:rPr lang="tr-TR" b="1" dirty="0" smtClean="0">
                <a:solidFill>
                  <a:schemeClr val="accent6">
                    <a:lumMod val="75000"/>
                  </a:schemeClr>
                </a:solidFill>
              </a:rPr>
              <a:t> </a:t>
            </a:r>
            <a:r>
              <a:rPr lang="tr-TR" sz="2800" b="1" dirty="0" smtClean="0">
                <a:solidFill>
                  <a:schemeClr val="accent6">
                    <a:lumMod val="75000"/>
                  </a:schemeClr>
                </a:solidFill>
              </a:rPr>
              <a:t>FORMLAR</a:t>
            </a:r>
            <a:endParaRPr lang="fr-FR" sz="2800" b="1" dirty="0">
              <a:solidFill>
                <a:schemeClr val="accent6">
                  <a:lumMod val="75000"/>
                </a:schemeClr>
              </a:solidFill>
            </a:endParaRPr>
          </a:p>
        </p:txBody>
      </p:sp>
      <p:sp>
        <p:nvSpPr>
          <p:cNvPr id="3" name="2 İçerik Yer Tutucusu"/>
          <p:cNvSpPr>
            <a:spLocks noGrp="1"/>
          </p:cNvSpPr>
          <p:nvPr>
            <p:ph idx="1"/>
          </p:nvPr>
        </p:nvSpPr>
        <p:spPr/>
        <p:txBody>
          <a:bodyPr>
            <a:normAutofit/>
          </a:bodyPr>
          <a:lstStyle/>
          <a:p>
            <a:pPr algn="just"/>
            <a:r>
              <a:rPr lang="tr-TR" sz="1800" dirty="0" smtClean="0"/>
              <a:t>Hasta tedavisinde  geçici bir süre gerekli olan formdur.</a:t>
            </a:r>
          </a:p>
          <a:p>
            <a:pPr algn="just"/>
            <a:r>
              <a:rPr lang="tr-TR" sz="1800" dirty="0" smtClean="0"/>
              <a:t>Hastalık hakkında; fikir verir, teşhiste değerlidirler, adli bakımdan önemlidirler.</a:t>
            </a:r>
          </a:p>
          <a:p>
            <a:pPr algn="just"/>
            <a:r>
              <a:rPr lang="tr-TR" sz="1800" dirty="0" smtClean="0"/>
              <a:t>Sonuçları derece ve gözlem kağıdına yazılabilir.</a:t>
            </a:r>
          </a:p>
          <a:p>
            <a:pPr algn="just"/>
            <a:endParaRPr lang="tr-TR" sz="1800" dirty="0" smtClean="0"/>
          </a:p>
          <a:p>
            <a:pPr algn="just"/>
            <a:endParaRPr lang="tr-TR" sz="1800" dirty="0" smtClean="0"/>
          </a:p>
          <a:p>
            <a:pPr lvl="1" algn="just"/>
            <a:r>
              <a:rPr lang="tr-TR" sz="1800" dirty="0" smtClean="0"/>
              <a:t>Örnek; laboratuar kağıdı, röntgen raporları, elektrokardiyogriafi  ilaç ve yiyecek tabelası vb.</a:t>
            </a:r>
          </a:p>
          <a:p>
            <a:endParaRPr lang="tr-TR" sz="18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smtClean="0">
                <a:solidFill>
                  <a:schemeClr val="accent6">
                    <a:lumMod val="75000"/>
                  </a:schemeClr>
                </a:solidFill>
                <a:effectLst/>
              </a:rPr>
              <a:t>GEÇİCİ</a:t>
            </a:r>
            <a:r>
              <a:rPr lang="tr-TR" sz="2800" b="1" dirty="0" smtClean="0">
                <a:solidFill>
                  <a:schemeClr val="accent6">
                    <a:lumMod val="75000"/>
                  </a:schemeClr>
                </a:solidFill>
              </a:rPr>
              <a:t> FORMLAR</a:t>
            </a:r>
            <a:endParaRPr lang="fr-FR" sz="2800" b="1" dirty="0">
              <a:solidFill>
                <a:schemeClr val="accent6">
                  <a:lumMod val="75000"/>
                </a:schemeClr>
              </a:solidFill>
            </a:endParaRPr>
          </a:p>
        </p:txBody>
      </p:sp>
      <p:sp>
        <p:nvSpPr>
          <p:cNvPr id="3" name="2 İçerik Yer Tutucusu"/>
          <p:cNvSpPr>
            <a:spLocks noGrp="1"/>
          </p:cNvSpPr>
          <p:nvPr>
            <p:ph idx="1"/>
          </p:nvPr>
        </p:nvSpPr>
        <p:spPr/>
        <p:txBody>
          <a:bodyPr>
            <a:normAutofit/>
          </a:bodyPr>
          <a:lstStyle/>
          <a:p>
            <a:pPr algn="just"/>
            <a:r>
              <a:rPr lang="tr-TR" sz="1800" dirty="0" smtClean="0"/>
              <a:t>Ne tıbbi ne de adli bakımdan önemlidir.</a:t>
            </a:r>
          </a:p>
          <a:p>
            <a:pPr algn="just"/>
            <a:endParaRPr lang="tr-TR" sz="1800" dirty="0" smtClean="0"/>
          </a:p>
          <a:p>
            <a:pPr algn="just"/>
            <a:endParaRPr lang="tr-TR" sz="1800" dirty="0" smtClean="0"/>
          </a:p>
          <a:p>
            <a:pPr lvl="1" algn="just">
              <a:buNone/>
            </a:pPr>
            <a:r>
              <a:rPr lang="tr-TR" sz="1800" dirty="0" smtClean="0"/>
              <a:t>Örnek; derece, nabız, ve teneffüs kağıdı, </a:t>
            </a:r>
            <a:r>
              <a:rPr lang="tr-TR" sz="1800" dirty="0" err="1" smtClean="0"/>
              <a:t>eletrolit</a:t>
            </a:r>
            <a:r>
              <a:rPr lang="tr-TR" sz="1800" dirty="0" smtClean="0"/>
              <a:t>, mayi kontrolü, idrar kağıdı</a:t>
            </a:r>
            <a:endParaRPr lang="fr-FR" sz="1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smtClean="0">
                <a:solidFill>
                  <a:schemeClr val="accent6">
                    <a:lumMod val="75000"/>
                  </a:schemeClr>
                </a:solidFill>
                <a:effectLst/>
              </a:rPr>
              <a:t>SAĞLIK</a:t>
            </a:r>
            <a:r>
              <a:rPr lang="tr-TR" sz="2800" b="1" dirty="0" smtClean="0">
                <a:solidFill>
                  <a:schemeClr val="accent6">
                    <a:lumMod val="75000"/>
                  </a:schemeClr>
                </a:solidFill>
              </a:rPr>
              <a:t> KAYITLARININ NİTELİĞİ</a:t>
            </a:r>
            <a:endParaRPr lang="fr-FR" sz="2800" b="1" dirty="0">
              <a:solidFill>
                <a:schemeClr val="accent6">
                  <a:lumMod val="75000"/>
                </a:schemeClr>
              </a:solidFill>
            </a:endParaRPr>
          </a:p>
        </p:txBody>
      </p:sp>
      <p:sp>
        <p:nvSpPr>
          <p:cNvPr id="3" name="2 İçerik Yer Tutucusu"/>
          <p:cNvSpPr>
            <a:spLocks noGrp="1"/>
          </p:cNvSpPr>
          <p:nvPr>
            <p:ph idx="1"/>
          </p:nvPr>
        </p:nvSpPr>
        <p:spPr/>
        <p:txBody>
          <a:bodyPr>
            <a:normAutofit/>
          </a:bodyPr>
          <a:lstStyle/>
          <a:p>
            <a:pPr algn="just"/>
            <a:r>
              <a:rPr lang="tr-TR" sz="1800" dirty="0" smtClean="0"/>
              <a:t>Sağlık kayıtlarının  doğru ve eksiksiz tutulması  tedavi süresi için önemlidir.</a:t>
            </a:r>
          </a:p>
          <a:p>
            <a:pPr algn="just"/>
            <a:r>
              <a:rPr lang="tr-TR" sz="1800" dirty="0" smtClean="0"/>
              <a:t>Sağlık  çalışanları okunaklı,anlaşılır, temiz silinmeyen ve akmayan  bir kalem kullanılır.</a:t>
            </a:r>
          </a:p>
          <a:p>
            <a:pPr algn="just"/>
            <a:r>
              <a:rPr lang="tr-TR" sz="1800" dirty="0" smtClean="0"/>
              <a:t>Belge  üzerinde doldurulması uygun olmayan  yerlere ‘</a:t>
            </a:r>
            <a:r>
              <a:rPr lang="tr-TR" sz="1800" b="1" u="sng" dirty="0" smtClean="0"/>
              <a:t>Geçersiz’ </a:t>
            </a:r>
            <a:r>
              <a:rPr lang="tr-TR" sz="1800" dirty="0" smtClean="0"/>
              <a:t>yazılır.</a:t>
            </a:r>
            <a:endParaRPr lang="tr-TR" sz="1800" b="1" u="sng" dirty="0" smtClean="0"/>
          </a:p>
          <a:p>
            <a:pPr algn="just"/>
            <a:r>
              <a:rPr lang="tr-TR" sz="1800" dirty="0" smtClean="0"/>
              <a:t>Tıbbi kayıt  girdilerinde tarih bulunmalıdır</a:t>
            </a:r>
            <a:r>
              <a:rPr lang="tr-TR" sz="1800" b="1" u="sng" dirty="0" smtClean="0"/>
              <a:t>.</a:t>
            </a:r>
          </a:p>
          <a:p>
            <a:pPr algn="just"/>
            <a:r>
              <a:rPr lang="tr-TR" sz="1800" b="1" u="sng" dirty="0" smtClean="0"/>
              <a:t>Hasta  kaydı girişleri zamanında, en kısa sürede yapılmalıdır.</a:t>
            </a:r>
            <a:endParaRPr lang="tr-TR" sz="18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smtClean="0">
                <a:solidFill>
                  <a:schemeClr val="accent6">
                    <a:lumMod val="75000"/>
                  </a:schemeClr>
                </a:solidFill>
                <a:effectLst/>
              </a:rPr>
              <a:t>SAĞLIK</a:t>
            </a:r>
            <a:r>
              <a:rPr lang="tr-TR" sz="2800" b="1" dirty="0" smtClean="0">
                <a:solidFill>
                  <a:schemeClr val="accent6">
                    <a:lumMod val="75000"/>
                  </a:schemeClr>
                </a:solidFill>
              </a:rPr>
              <a:t> KAYITLARINDA DÜZELTME</a:t>
            </a:r>
            <a:endParaRPr lang="fr-FR" sz="2800" b="1" dirty="0">
              <a:solidFill>
                <a:schemeClr val="accent6">
                  <a:lumMod val="75000"/>
                </a:schemeClr>
              </a:solidFill>
            </a:endParaRPr>
          </a:p>
        </p:txBody>
      </p:sp>
      <p:sp>
        <p:nvSpPr>
          <p:cNvPr id="3" name="2 İçerik Yer Tutucusu"/>
          <p:cNvSpPr>
            <a:spLocks noGrp="1"/>
          </p:cNvSpPr>
          <p:nvPr>
            <p:ph idx="1"/>
          </p:nvPr>
        </p:nvSpPr>
        <p:spPr/>
        <p:txBody>
          <a:bodyPr>
            <a:normAutofit/>
          </a:bodyPr>
          <a:lstStyle/>
          <a:p>
            <a:pPr algn="just"/>
            <a:r>
              <a:rPr lang="tr-TR" sz="1800" dirty="0" smtClean="0"/>
              <a:t>Kayıtlar tutulurken hata yapılmışsa, hatanın üzeri alttaki yazı okunacak şekilde  çizilir ve yenisi yerine yazılır.</a:t>
            </a:r>
          </a:p>
          <a:p>
            <a:pPr algn="just"/>
            <a:r>
              <a:rPr lang="tr-TR" sz="1800" dirty="0" smtClean="0"/>
              <a:t>Düzeltmelerin  yanına tarih ve saat atılır; asla </a:t>
            </a:r>
            <a:r>
              <a:rPr lang="tr-TR" sz="1800" dirty="0" err="1" smtClean="0"/>
              <a:t>tipeks</a:t>
            </a:r>
            <a:r>
              <a:rPr lang="tr-TR" sz="1800" dirty="0" smtClean="0"/>
              <a:t> ve  benzeri siliciler, karalayıcılar kullanılmaz.</a:t>
            </a:r>
          </a:p>
          <a:p>
            <a:pPr algn="just"/>
            <a:r>
              <a:rPr lang="tr-TR" sz="1800" dirty="0" smtClean="0"/>
              <a:t>Sağlık kayıtları yatan  hastanın tedavi sürecinde  yer alan tüm bakım vericilerin ulaşabileceği  hasta ile ilgili kayıtları girebileceği,  hastanın bakım sürecinde  yer alan  diğer çalışanların kaydettiği bilgilere ulaşabileceği, tanımlanan yerlerde  sağlık personeli olmayan  yada yetkisi bulunmayanların  göremeyeceği , ulaşamayacağı şekilde muhafaza edilir.</a:t>
            </a:r>
          </a:p>
          <a:p>
            <a:pPr algn="just"/>
            <a:r>
              <a:rPr lang="tr-TR" sz="1800" dirty="0" smtClean="0"/>
              <a:t>Kayıtla;, doğru, tamamlayıcı ve eksiksiz olmalıdır.</a:t>
            </a:r>
            <a:endParaRPr lang="fr-FR" sz="18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428728" y="642918"/>
            <a:ext cx="7498080" cy="1143000"/>
          </a:xfrm>
        </p:spPr>
        <p:txBody>
          <a:bodyPr>
            <a:normAutofit/>
          </a:bodyPr>
          <a:lstStyle/>
          <a:p>
            <a:pPr algn="ctr"/>
            <a:r>
              <a:rPr lang="tr-TR" sz="2800" b="1" dirty="0" smtClean="0">
                <a:solidFill>
                  <a:schemeClr val="accent6">
                    <a:lumMod val="75000"/>
                  </a:schemeClr>
                </a:solidFill>
                <a:effectLst/>
              </a:rPr>
              <a:t>ANLAŞILBİLİRLİK</a:t>
            </a:r>
            <a:endParaRPr lang="fr-FR" sz="2800" b="1" dirty="0">
              <a:solidFill>
                <a:schemeClr val="accent6">
                  <a:lumMod val="75000"/>
                </a:schemeClr>
              </a:solidFill>
              <a:effectLst/>
            </a:endParaRPr>
          </a:p>
        </p:txBody>
      </p:sp>
      <p:sp>
        <p:nvSpPr>
          <p:cNvPr id="3" name="2 İçerik Yer Tutucusu"/>
          <p:cNvSpPr>
            <a:spLocks noGrp="1"/>
          </p:cNvSpPr>
          <p:nvPr>
            <p:ph idx="1"/>
          </p:nvPr>
        </p:nvSpPr>
        <p:spPr>
          <a:xfrm>
            <a:off x="1285852" y="2057400"/>
            <a:ext cx="7498080" cy="4800600"/>
          </a:xfrm>
        </p:spPr>
        <p:txBody>
          <a:bodyPr>
            <a:normAutofit/>
          </a:bodyPr>
          <a:lstStyle/>
          <a:p>
            <a:pPr algn="just"/>
            <a:r>
              <a:rPr lang="tr-TR" sz="1800" dirty="0" smtClean="0"/>
              <a:t>Okunaklılık sorununu çözmek için dosyalarda kompozisyon tarzında  yazılardan kaçınılmalı, çeteleme, işaret koyma veya bilgisayarda yazma tercih edilmelidir.</a:t>
            </a:r>
          </a:p>
          <a:p>
            <a:pPr algn="just"/>
            <a:r>
              <a:rPr lang="tr-TR" sz="1800" dirty="0" smtClean="0"/>
              <a:t> Bazen başlangıçtaki önemli bir bilginin kayıt edilmesi ileriki aşamada pek çok gereksiz inceleme veya yanlış değerlendirmeyi önleyebilir.</a:t>
            </a:r>
          </a:p>
          <a:p>
            <a:pPr algn="just"/>
            <a:r>
              <a:rPr lang="tr-TR" sz="1800" dirty="0" smtClean="0"/>
              <a:t>Dosyaların doğru olarak okunamaması yasal sorunlara da yol açabilir.</a:t>
            </a:r>
            <a:endParaRPr lang="fr-FR" sz="18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smtClean="0">
                <a:solidFill>
                  <a:schemeClr val="accent6">
                    <a:lumMod val="75000"/>
                  </a:schemeClr>
                </a:solidFill>
                <a:effectLst/>
              </a:rPr>
              <a:t>DOSYALARIN</a:t>
            </a:r>
            <a:r>
              <a:rPr lang="tr-TR" sz="2800" b="1" dirty="0" smtClean="0">
                <a:solidFill>
                  <a:schemeClr val="accent6">
                    <a:lumMod val="75000"/>
                  </a:schemeClr>
                </a:solidFill>
              </a:rPr>
              <a:t> NAKLİ</a:t>
            </a:r>
            <a:endParaRPr lang="fr-FR" sz="2800" b="1" dirty="0">
              <a:solidFill>
                <a:schemeClr val="accent6">
                  <a:lumMod val="75000"/>
                </a:schemeClr>
              </a:solidFill>
            </a:endParaRPr>
          </a:p>
        </p:txBody>
      </p:sp>
      <p:sp>
        <p:nvSpPr>
          <p:cNvPr id="3" name="2 İçerik Yer Tutucusu"/>
          <p:cNvSpPr>
            <a:spLocks noGrp="1"/>
          </p:cNvSpPr>
          <p:nvPr>
            <p:ph idx="1"/>
          </p:nvPr>
        </p:nvSpPr>
        <p:spPr/>
        <p:txBody>
          <a:bodyPr>
            <a:normAutofit/>
          </a:bodyPr>
          <a:lstStyle/>
          <a:p>
            <a:pPr algn="just"/>
            <a:r>
              <a:rPr lang="tr-TR" sz="1800" dirty="0" smtClean="0"/>
              <a:t>Bir hekim yeni bir hastayı gördüğünde, eski tıbbi kayıtları ile ilgili bütün bilgileri merak eder ve   etik olarak da eski kayıtları incelemesi gerekir.</a:t>
            </a:r>
          </a:p>
          <a:p>
            <a:pPr algn="just"/>
            <a:r>
              <a:rPr lang="tr-TR" sz="1800" dirty="0" smtClean="0"/>
              <a:t>Probleme Dayalı Tıbbi Kayıt(PDTK) gibi düzenli bir dosyalama yapılmamış ve dosyalat hastayla birlikte nakledilmemişse  önemli ölçüde zaman ve para kaybı oluşabilir.</a:t>
            </a:r>
          </a:p>
          <a:p>
            <a:pPr algn="just"/>
            <a:r>
              <a:rPr lang="tr-TR" sz="1800" dirty="0" smtClean="0"/>
              <a:t>Raporlar ve tetkikler kaybolmuşsa, bunların öğrenilmesi tamamen imkansız olabilir.</a:t>
            </a:r>
          </a:p>
          <a:p>
            <a:pPr algn="just"/>
            <a:r>
              <a:rPr lang="tr-TR" sz="1800" dirty="0" smtClean="0"/>
              <a:t>Hasta dosyalarının internet ortamında bulunması halinde bu sorun çözülebilir , gizliliği ve etik problemler gündeme gelmektedir.</a:t>
            </a:r>
            <a:endParaRPr lang="fr-FR" sz="18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3200" b="1" dirty="0" smtClean="0">
                <a:solidFill>
                  <a:schemeClr val="accent6">
                    <a:lumMod val="75000"/>
                  </a:schemeClr>
                </a:solidFill>
                <a:effectLst/>
              </a:rPr>
              <a:t>KISALTMALAR</a:t>
            </a:r>
            <a:endParaRPr lang="fr-FR" sz="3200" b="1" dirty="0">
              <a:solidFill>
                <a:schemeClr val="accent6">
                  <a:lumMod val="75000"/>
                </a:schemeClr>
              </a:solidFill>
              <a:effectLst/>
            </a:endParaRPr>
          </a:p>
        </p:txBody>
      </p:sp>
      <p:sp>
        <p:nvSpPr>
          <p:cNvPr id="3" name="2 İçerik Yer Tutucusu"/>
          <p:cNvSpPr>
            <a:spLocks noGrp="1"/>
          </p:cNvSpPr>
          <p:nvPr>
            <p:ph sz="half" idx="1"/>
          </p:nvPr>
        </p:nvSpPr>
        <p:spPr/>
        <p:txBody>
          <a:bodyPr>
            <a:normAutofit/>
          </a:bodyPr>
          <a:lstStyle/>
          <a:p>
            <a:r>
              <a:rPr lang="tr-TR" sz="2600" dirty="0" smtClean="0"/>
              <a:t>Tıbbi kayıtların yazılması sırasında yanlış anlaşmalara neden olacaka kısaltmalar kullanılmamalıdır.</a:t>
            </a:r>
          </a:p>
          <a:p>
            <a:r>
              <a:rPr lang="tr-TR" sz="2600" dirty="0" smtClean="0"/>
              <a:t>Formlarda kullanılabilecek kısaltmalar verilmiştir.Bunlar:</a:t>
            </a:r>
            <a:endParaRPr lang="fr-FR" sz="2600" dirty="0" smtClean="0"/>
          </a:p>
          <a:p>
            <a:pPr>
              <a:buNone/>
            </a:pPr>
            <a:endParaRPr lang="fr-FR" dirty="0"/>
          </a:p>
        </p:txBody>
      </p:sp>
      <p:sp>
        <p:nvSpPr>
          <p:cNvPr id="4" name="3 İçerik Yer Tutucusu"/>
          <p:cNvSpPr>
            <a:spLocks noGrp="1"/>
          </p:cNvSpPr>
          <p:nvPr>
            <p:ph sz="half" idx="2"/>
          </p:nvPr>
        </p:nvSpPr>
        <p:spPr/>
        <p:txBody>
          <a:bodyPr>
            <a:normAutofit/>
          </a:bodyPr>
          <a:lstStyle/>
          <a:p>
            <a:endParaRPr lang="fr-FR" dirty="0"/>
          </a:p>
        </p:txBody>
      </p:sp>
      <p:pic>
        <p:nvPicPr>
          <p:cNvPr id="2050" name="Picture 2"/>
          <p:cNvPicPr>
            <a:picLocks noChangeAspect="1" noChangeArrowheads="1"/>
          </p:cNvPicPr>
          <p:nvPr/>
        </p:nvPicPr>
        <p:blipFill>
          <a:blip r:embed="rId2" cstate="print"/>
          <a:srcRect/>
          <a:stretch>
            <a:fillRect/>
          </a:stretch>
        </p:blipFill>
        <p:spPr bwMode="auto">
          <a:xfrm>
            <a:off x="5286380" y="1500174"/>
            <a:ext cx="3857620" cy="485778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fr-FR"/>
          </a:p>
        </p:txBody>
      </p:sp>
      <p:graphicFrame>
        <p:nvGraphicFramePr>
          <p:cNvPr id="4" name="3 İçerik Yer Tutucusu"/>
          <p:cNvGraphicFramePr>
            <a:graphicFrameLocks noGrp="1"/>
          </p:cNvGraphicFramePr>
          <p:nvPr>
            <p:ph idx="1"/>
          </p:nvPr>
        </p:nvGraphicFramePr>
        <p:xfrm>
          <a:off x="0" y="2"/>
          <a:ext cx="9144000" cy="6858000"/>
        </p:xfrm>
        <a:graphic>
          <a:graphicData uri="http://schemas.openxmlformats.org/drawingml/2006/table">
            <a:tbl>
              <a:tblPr firstRow="1" bandRow="1">
                <a:tableStyleId>{5C22544A-7EE6-4342-B048-85BDC9FD1C3A}</a:tableStyleId>
              </a:tblPr>
              <a:tblGrid>
                <a:gridCol w="3048000"/>
                <a:gridCol w="3048000"/>
                <a:gridCol w="3048000"/>
              </a:tblGrid>
              <a:tr h="1143000">
                <a:tc>
                  <a:txBody>
                    <a:bodyPr/>
                    <a:lstStyle/>
                    <a:p>
                      <a:endParaRPr lang="tr-TR" sz="2000" dirty="0" smtClean="0">
                        <a:solidFill>
                          <a:schemeClr val="tx1"/>
                        </a:solidFill>
                        <a:effectLst>
                          <a:outerShdw blurRad="38100" dist="38100" dir="2700000" algn="tl">
                            <a:srgbClr val="000000">
                              <a:alpha val="43137"/>
                            </a:srgbClr>
                          </a:outerShdw>
                        </a:effectLst>
                      </a:endParaRPr>
                    </a:p>
                    <a:p>
                      <a:r>
                        <a:rPr lang="tr-TR" sz="1800" dirty="0" smtClean="0">
                          <a:solidFill>
                            <a:schemeClr val="tx1"/>
                          </a:solidFill>
                          <a:effectLst>
                            <a:outerShdw blurRad="38100" dist="38100" dir="2700000" algn="tl">
                              <a:srgbClr val="000000">
                                <a:alpha val="43137"/>
                              </a:srgbClr>
                            </a:outerShdw>
                          </a:effectLst>
                        </a:rPr>
                        <a:t>KULLANMAYINIZ</a:t>
                      </a:r>
                    </a:p>
                  </a:txBody>
                  <a:tcPr>
                    <a:solidFill>
                      <a:schemeClr val="accent3"/>
                    </a:solidFill>
                  </a:tcPr>
                </a:tc>
                <a:tc>
                  <a:txBody>
                    <a:bodyPr/>
                    <a:lstStyle/>
                    <a:p>
                      <a:endParaRPr lang="tr-TR" dirty="0" smtClean="0">
                        <a:solidFill>
                          <a:schemeClr val="tx1"/>
                        </a:solidFill>
                        <a:effectLst>
                          <a:outerShdw blurRad="38100" dist="38100" dir="2700000" algn="tl">
                            <a:srgbClr val="000000">
                              <a:alpha val="43137"/>
                            </a:srgbClr>
                          </a:outerShdw>
                        </a:effectLst>
                      </a:endParaRPr>
                    </a:p>
                    <a:p>
                      <a:r>
                        <a:rPr lang="tr-TR" dirty="0" smtClean="0">
                          <a:solidFill>
                            <a:schemeClr val="tx1"/>
                          </a:solidFill>
                          <a:effectLst>
                            <a:outerShdw blurRad="38100" dist="38100" dir="2700000" algn="tl">
                              <a:srgbClr val="000000">
                                <a:alpha val="43137"/>
                              </a:srgbClr>
                            </a:outerShdw>
                          </a:effectLst>
                        </a:rPr>
                        <a:t>POTANSİYEL PRONLEM</a:t>
                      </a:r>
                      <a:endParaRPr lang="fr-FR" dirty="0">
                        <a:solidFill>
                          <a:schemeClr val="tx1"/>
                        </a:solidFill>
                        <a:effectLst>
                          <a:outerShdw blurRad="38100" dist="38100" dir="2700000" algn="tl">
                            <a:srgbClr val="000000">
                              <a:alpha val="43137"/>
                            </a:srgbClr>
                          </a:outerShdw>
                        </a:effectLst>
                      </a:endParaRPr>
                    </a:p>
                  </a:txBody>
                  <a:tcPr>
                    <a:solidFill>
                      <a:schemeClr val="accent3"/>
                    </a:solidFill>
                  </a:tcPr>
                </a:tc>
                <a:tc>
                  <a:txBody>
                    <a:bodyPr/>
                    <a:lstStyle/>
                    <a:p>
                      <a:endParaRPr lang="tr-TR" dirty="0" smtClean="0">
                        <a:solidFill>
                          <a:schemeClr val="tx1"/>
                        </a:solidFill>
                        <a:effectLst>
                          <a:outerShdw blurRad="38100" dist="38100" dir="2700000" algn="tl">
                            <a:srgbClr val="000000">
                              <a:alpha val="43137"/>
                            </a:srgbClr>
                          </a:outerShdw>
                        </a:effectLst>
                      </a:endParaRPr>
                    </a:p>
                    <a:p>
                      <a:r>
                        <a:rPr lang="tr-TR" dirty="0" smtClean="0">
                          <a:solidFill>
                            <a:schemeClr val="tx1"/>
                          </a:solidFill>
                          <a:effectLst>
                            <a:outerShdw blurRad="38100" dist="38100" dir="2700000" algn="tl">
                              <a:srgbClr val="000000">
                                <a:alpha val="43137"/>
                              </a:srgbClr>
                            </a:outerShdw>
                          </a:effectLst>
                        </a:rPr>
                        <a:t>YERİNE BUNU YAZINIZ</a:t>
                      </a:r>
                      <a:endParaRPr lang="fr-FR" dirty="0">
                        <a:solidFill>
                          <a:schemeClr val="tx1"/>
                        </a:solidFill>
                        <a:effectLst>
                          <a:outerShdw blurRad="38100" dist="38100" dir="2700000" algn="tl">
                            <a:srgbClr val="000000">
                              <a:alpha val="43137"/>
                            </a:srgbClr>
                          </a:outerShdw>
                        </a:effectLst>
                      </a:endParaRPr>
                    </a:p>
                  </a:txBody>
                  <a:tcPr>
                    <a:solidFill>
                      <a:schemeClr val="accent3"/>
                    </a:solidFill>
                  </a:tcPr>
                </a:tc>
              </a:tr>
              <a:tr h="1143000">
                <a:tc>
                  <a:txBody>
                    <a:bodyPr/>
                    <a:lstStyle/>
                    <a:p>
                      <a:pPr algn="ctr"/>
                      <a:r>
                        <a:rPr lang="tr-TR" sz="1800" b="1" dirty="0" smtClean="0"/>
                        <a:t>U(</a:t>
                      </a:r>
                      <a:r>
                        <a:rPr lang="tr-TR" sz="1800" b="1" dirty="0" err="1" smtClean="0"/>
                        <a:t>Unit</a:t>
                      </a:r>
                      <a:r>
                        <a:rPr lang="tr-TR" sz="1800" b="1" dirty="0" smtClean="0"/>
                        <a:t>)</a:t>
                      </a:r>
                      <a:endParaRPr lang="fr-FR" sz="1800" b="1" dirty="0"/>
                    </a:p>
                  </a:txBody>
                  <a:tcPr/>
                </a:tc>
                <a:tc>
                  <a:txBody>
                    <a:bodyPr/>
                    <a:lstStyle/>
                    <a:p>
                      <a:pPr algn="ctr"/>
                      <a:r>
                        <a:rPr lang="tr-TR" sz="1800" b="1" dirty="0" smtClean="0"/>
                        <a:t>0(sıfır) 4 veya</a:t>
                      </a:r>
                      <a:r>
                        <a:rPr lang="tr-TR" sz="1800" b="1" baseline="0" dirty="0" smtClean="0"/>
                        <a:t> </a:t>
                      </a:r>
                      <a:r>
                        <a:rPr lang="tr-TR" sz="1800" b="1" baseline="0" dirty="0" err="1" smtClean="0"/>
                        <a:t>cc</a:t>
                      </a:r>
                      <a:r>
                        <a:rPr lang="tr-TR" sz="1800" b="1" baseline="0" dirty="0" smtClean="0"/>
                        <a:t> ile karışabilir.</a:t>
                      </a:r>
                      <a:endParaRPr lang="fr-FR" sz="1800" b="1" dirty="0"/>
                    </a:p>
                  </a:txBody>
                  <a:tcPr/>
                </a:tc>
                <a:tc>
                  <a:txBody>
                    <a:bodyPr/>
                    <a:lstStyle/>
                    <a:p>
                      <a:pPr algn="ctr"/>
                      <a:r>
                        <a:rPr lang="tr-TR" sz="1800" b="1" dirty="0" smtClean="0"/>
                        <a:t>Ünite yaz </a:t>
                      </a:r>
                      <a:endParaRPr lang="fr-FR" sz="1800" b="1" dirty="0"/>
                    </a:p>
                  </a:txBody>
                  <a:tcPr/>
                </a:tc>
              </a:tr>
              <a:tr h="1143000">
                <a:tc>
                  <a:txBody>
                    <a:bodyPr/>
                    <a:lstStyle/>
                    <a:p>
                      <a:pPr algn="ctr"/>
                      <a:r>
                        <a:rPr lang="tr-TR" sz="1800" b="1" dirty="0" smtClean="0"/>
                        <a:t>I –</a:t>
                      </a:r>
                      <a:r>
                        <a:rPr lang="tr-TR" sz="1800" b="1" baseline="0" dirty="0" smtClean="0"/>
                        <a:t> U (</a:t>
                      </a:r>
                      <a:r>
                        <a:rPr lang="tr-TR" sz="1800" b="1" baseline="0" dirty="0" err="1" smtClean="0"/>
                        <a:t>İnterne</a:t>
                      </a:r>
                      <a:r>
                        <a:rPr lang="tr-TR" sz="1800" b="1" baseline="0" dirty="0" smtClean="0"/>
                        <a:t>- </a:t>
                      </a:r>
                      <a:r>
                        <a:rPr lang="tr-TR" sz="1800" b="1" baseline="0" dirty="0" err="1" smtClean="0"/>
                        <a:t>Tional</a:t>
                      </a:r>
                      <a:r>
                        <a:rPr lang="tr-TR" sz="1800" b="1" baseline="0" dirty="0" smtClean="0"/>
                        <a:t> </a:t>
                      </a:r>
                      <a:r>
                        <a:rPr lang="tr-TR" sz="1800" b="1" baseline="0" dirty="0" err="1" smtClean="0"/>
                        <a:t>Unit</a:t>
                      </a:r>
                      <a:r>
                        <a:rPr lang="tr-TR" sz="1800" b="1" baseline="0" dirty="0" smtClean="0"/>
                        <a:t>)</a:t>
                      </a:r>
                      <a:endParaRPr lang="fr-FR" sz="1800" b="1" dirty="0"/>
                    </a:p>
                  </a:txBody>
                  <a:tcPr/>
                </a:tc>
                <a:tc>
                  <a:txBody>
                    <a:bodyPr/>
                    <a:lstStyle/>
                    <a:p>
                      <a:pPr algn="ctr"/>
                      <a:r>
                        <a:rPr lang="tr-TR" sz="1800" b="1" dirty="0" smtClean="0"/>
                        <a:t>IV(</a:t>
                      </a:r>
                      <a:r>
                        <a:rPr lang="tr-TR" sz="1800" b="1" dirty="0" err="1" smtClean="0"/>
                        <a:t>İntravenöz</a:t>
                      </a:r>
                      <a:r>
                        <a:rPr lang="tr-TR" sz="1800" b="1" dirty="0" smtClean="0"/>
                        <a:t>)</a:t>
                      </a:r>
                      <a:r>
                        <a:rPr lang="tr-TR" sz="1800" b="1" baseline="0" dirty="0" smtClean="0"/>
                        <a:t> ile karışabilir.</a:t>
                      </a:r>
                      <a:endParaRPr lang="fr-FR" sz="1800" b="1" dirty="0"/>
                    </a:p>
                  </a:txBody>
                  <a:tcPr/>
                </a:tc>
                <a:tc>
                  <a:txBody>
                    <a:bodyPr/>
                    <a:lstStyle/>
                    <a:p>
                      <a:pPr algn="ctr"/>
                      <a:r>
                        <a:rPr lang="tr-TR" sz="1800" b="1" dirty="0" err="1" smtClean="0"/>
                        <a:t>İnternational</a:t>
                      </a:r>
                      <a:r>
                        <a:rPr lang="tr-TR" sz="1800" b="1" baseline="0" dirty="0" smtClean="0"/>
                        <a:t>   </a:t>
                      </a:r>
                      <a:r>
                        <a:rPr lang="tr-TR" sz="1800" b="1" baseline="0" dirty="0" err="1" smtClean="0"/>
                        <a:t>Unit</a:t>
                      </a:r>
                      <a:r>
                        <a:rPr lang="tr-TR" sz="1800" b="1" baseline="0" dirty="0" smtClean="0"/>
                        <a:t>  yaz</a:t>
                      </a:r>
                      <a:endParaRPr lang="fr-FR" sz="1800" b="1" dirty="0"/>
                    </a:p>
                  </a:txBody>
                  <a:tcPr/>
                </a:tc>
              </a:tr>
              <a:tr h="1143000">
                <a:tc>
                  <a:txBody>
                    <a:bodyPr/>
                    <a:lstStyle/>
                    <a:p>
                      <a:pPr algn="ctr"/>
                      <a:r>
                        <a:rPr lang="tr-TR" sz="1800" b="1" dirty="0" smtClean="0"/>
                        <a:t>Q.D.,QD,q.d.(da i </a:t>
                      </a:r>
                      <a:r>
                        <a:rPr lang="tr-TR" sz="1800" b="1" dirty="0" err="1" smtClean="0"/>
                        <a:t>ly</a:t>
                      </a:r>
                      <a:r>
                        <a:rPr lang="tr-TR" sz="1800" b="1" dirty="0" smtClean="0"/>
                        <a:t>)</a:t>
                      </a:r>
                    </a:p>
                    <a:p>
                      <a:pPr algn="ctr"/>
                      <a:r>
                        <a:rPr lang="tr-TR" sz="1800" b="1" dirty="0" smtClean="0"/>
                        <a:t>Q.O.D,QOD,q.o.d,</a:t>
                      </a:r>
                      <a:r>
                        <a:rPr lang="tr-TR" sz="1800" b="1" dirty="0" err="1" smtClean="0"/>
                        <a:t>qod</a:t>
                      </a:r>
                      <a:r>
                        <a:rPr lang="tr-TR" sz="1800" b="1" dirty="0" smtClean="0"/>
                        <a:t>(Diğer</a:t>
                      </a:r>
                      <a:r>
                        <a:rPr lang="tr-TR" sz="1800" b="1" baseline="0" dirty="0" smtClean="0"/>
                        <a:t> her gün )</a:t>
                      </a:r>
                      <a:endParaRPr lang="fr-FR" sz="1800" b="1" dirty="0"/>
                    </a:p>
                  </a:txBody>
                  <a:tcPr/>
                </a:tc>
                <a:tc>
                  <a:txBody>
                    <a:bodyPr/>
                    <a:lstStyle/>
                    <a:p>
                      <a:pPr algn="ctr"/>
                      <a:r>
                        <a:rPr lang="tr-TR" sz="1800" b="1" dirty="0" smtClean="0"/>
                        <a:t>Günlük ile diğer her günü karşılaştır</a:t>
                      </a:r>
                      <a:endParaRPr lang="fr-FR" sz="1800" b="1" dirty="0"/>
                    </a:p>
                  </a:txBody>
                  <a:tcPr/>
                </a:tc>
                <a:tc>
                  <a:txBody>
                    <a:bodyPr/>
                    <a:lstStyle/>
                    <a:p>
                      <a:pPr algn="ctr"/>
                      <a:r>
                        <a:rPr lang="tr-TR" sz="1800" b="1" dirty="0" smtClean="0"/>
                        <a:t>Ya</a:t>
                      </a:r>
                      <a:r>
                        <a:rPr lang="tr-TR" sz="1800" b="1" baseline="0" dirty="0" smtClean="0"/>
                        <a:t> günlük yaz </a:t>
                      </a:r>
                    </a:p>
                    <a:p>
                      <a:pPr algn="ctr"/>
                      <a:r>
                        <a:rPr lang="tr-TR" sz="1800" b="1" baseline="0" dirty="0" smtClean="0"/>
                        <a:t>Ya da her gün yaz</a:t>
                      </a:r>
                      <a:endParaRPr lang="fr-FR" sz="1800" b="1" dirty="0"/>
                    </a:p>
                  </a:txBody>
                  <a:tcPr/>
                </a:tc>
              </a:tr>
              <a:tr h="1143000">
                <a:tc>
                  <a:txBody>
                    <a:bodyPr/>
                    <a:lstStyle/>
                    <a:p>
                      <a:pPr algn="ctr"/>
                      <a:r>
                        <a:rPr lang="tr-TR" sz="1800" b="1" baseline="0" dirty="0" smtClean="0"/>
                        <a:t>X.</a:t>
                      </a:r>
                      <a:r>
                        <a:rPr lang="tr-TR" sz="1800" b="1" baseline="0" dirty="0" err="1" smtClean="0"/>
                        <a:t>Omg</a:t>
                      </a:r>
                      <a:r>
                        <a:rPr lang="tr-TR" sz="1800" b="1" baseline="0" dirty="0" smtClean="0"/>
                        <a:t>(Kuyruğu sıfır)</a:t>
                      </a:r>
                    </a:p>
                    <a:p>
                      <a:pPr algn="ctr"/>
                      <a:r>
                        <a:rPr lang="tr-TR" sz="1800" b="1" baseline="0" dirty="0" smtClean="0"/>
                        <a:t>X.mg(Başta </a:t>
                      </a:r>
                      <a:r>
                        <a:rPr lang="tr-TR" sz="1800" b="1" baseline="0" dirty="0" err="1" smtClean="0"/>
                        <a:t>sıfaır</a:t>
                      </a:r>
                      <a:r>
                        <a:rPr lang="tr-TR" sz="1800" b="1" baseline="0" dirty="0" smtClean="0"/>
                        <a:t> olmaması)</a:t>
                      </a:r>
                      <a:endParaRPr lang="fr-FR" sz="1800" b="1" dirty="0"/>
                    </a:p>
                  </a:txBody>
                  <a:tcPr/>
                </a:tc>
                <a:tc>
                  <a:txBody>
                    <a:bodyPr/>
                    <a:lstStyle/>
                    <a:p>
                      <a:pPr algn="ctr"/>
                      <a:r>
                        <a:rPr lang="tr-TR" sz="1800" b="1" dirty="0" err="1" smtClean="0"/>
                        <a:t>Decimal</a:t>
                      </a:r>
                      <a:r>
                        <a:rPr lang="tr-TR" sz="1800" b="1" dirty="0" smtClean="0"/>
                        <a:t> noktası karışabilir.</a:t>
                      </a:r>
                      <a:endParaRPr lang="fr-FR" sz="1800" b="1" dirty="0"/>
                    </a:p>
                  </a:txBody>
                  <a:tcPr/>
                </a:tc>
                <a:tc>
                  <a:txBody>
                    <a:bodyPr/>
                    <a:lstStyle/>
                    <a:p>
                      <a:pPr algn="ctr"/>
                      <a:r>
                        <a:rPr lang="tr-TR" sz="1800" b="1" dirty="0" smtClean="0"/>
                        <a:t>X </a:t>
                      </a:r>
                      <a:r>
                        <a:rPr lang="tr-TR" sz="1800" b="1" baseline="0" dirty="0" smtClean="0"/>
                        <a:t> mg  yaz</a:t>
                      </a:r>
                    </a:p>
                    <a:p>
                      <a:pPr algn="ctr"/>
                      <a:r>
                        <a:rPr lang="tr-TR" sz="1800" b="1" baseline="0" dirty="0" smtClean="0"/>
                        <a:t>O.X mg.  yaz</a:t>
                      </a:r>
                      <a:endParaRPr lang="fr-FR" sz="1800" b="1" dirty="0"/>
                    </a:p>
                  </a:txBody>
                  <a:tcPr/>
                </a:tc>
              </a:tr>
              <a:tr h="1143000">
                <a:tc>
                  <a:txBody>
                    <a:bodyPr/>
                    <a:lstStyle/>
                    <a:p>
                      <a:pPr algn="ctr"/>
                      <a:r>
                        <a:rPr lang="tr-TR" sz="1800" b="1" dirty="0" smtClean="0"/>
                        <a:t>MS</a:t>
                      </a:r>
                    </a:p>
                    <a:p>
                      <a:pPr algn="ctr"/>
                      <a:r>
                        <a:rPr lang="tr-TR" sz="1800" b="1" dirty="0" smtClean="0"/>
                        <a:t>MsO4</a:t>
                      </a:r>
                      <a:r>
                        <a:rPr lang="tr-TR" sz="1800" b="1" baseline="0" dirty="0" smtClean="0"/>
                        <a:t>  ve</a:t>
                      </a:r>
                    </a:p>
                    <a:p>
                      <a:pPr algn="ctr"/>
                      <a:r>
                        <a:rPr lang="tr-TR" sz="1800" b="1" baseline="0" dirty="0" smtClean="0"/>
                        <a:t>Mg   SO4</a:t>
                      </a:r>
                      <a:endParaRPr lang="fr-FR" sz="1800" b="1" dirty="0"/>
                    </a:p>
                  </a:txBody>
                  <a:tcPr/>
                </a:tc>
                <a:tc>
                  <a:txBody>
                    <a:bodyPr/>
                    <a:lstStyle/>
                    <a:p>
                      <a:pPr algn="ctr"/>
                      <a:r>
                        <a:rPr lang="tr-TR" sz="1800" b="1" dirty="0" smtClean="0"/>
                        <a:t>Morfine</a:t>
                      </a:r>
                      <a:r>
                        <a:rPr lang="tr-TR" sz="1800" b="1" baseline="0" dirty="0" smtClean="0"/>
                        <a:t>  </a:t>
                      </a:r>
                      <a:r>
                        <a:rPr lang="tr-TR" sz="1800" b="1" baseline="0" dirty="0" err="1" smtClean="0"/>
                        <a:t>sulfate</a:t>
                      </a:r>
                      <a:r>
                        <a:rPr lang="tr-TR" sz="1800" b="1" baseline="0" dirty="0" smtClean="0"/>
                        <a:t>  ve  magnezyum  </a:t>
                      </a:r>
                      <a:r>
                        <a:rPr lang="tr-TR" sz="1800" b="1" baseline="0" dirty="0" err="1" smtClean="0"/>
                        <a:t>sulfate</a:t>
                      </a:r>
                      <a:r>
                        <a:rPr lang="tr-TR" sz="1800" b="1" baseline="0" dirty="0" smtClean="0"/>
                        <a:t>  karışabilir.</a:t>
                      </a:r>
                      <a:endParaRPr lang="fr-FR" sz="1800" b="1" dirty="0"/>
                    </a:p>
                  </a:txBody>
                  <a:tcPr/>
                </a:tc>
                <a:tc>
                  <a:txBody>
                    <a:bodyPr/>
                    <a:lstStyle/>
                    <a:p>
                      <a:pPr algn="ctr"/>
                      <a:r>
                        <a:rPr lang="tr-TR" sz="1800" b="1" dirty="0" smtClean="0"/>
                        <a:t>Tam adlarını yaz.</a:t>
                      </a:r>
                      <a:endParaRPr lang="fr-FR" sz="1800" b="1" dirty="0"/>
                    </a:p>
                  </a:txBody>
                  <a:tcPr/>
                </a:tc>
              </a:tr>
            </a:tbl>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fr-FR"/>
          </a:p>
        </p:txBody>
      </p:sp>
      <p:graphicFrame>
        <p:nvGraphicFramePr>
          <p:cNvPr id="4" name="3 İçerik Yer Tutucusu"/>
          <p:cNvGraphicFramePr>
            <a:graphicFrameLocks noGrp="1"/>
          </p:cNvGraphicFramePr>
          <p:nvPr>
            <p:ph idx="1"/>
          </p:nvPr>
        </p:nvGraphicFramePr>
        <p:xfrm>
          <a:off x="0" y="0"/>
          <a:ext cx="9144000" cy="6857998"/>
        </p:xfrm>
        <a:graphic>
          <a:graphicData uri="http://schemas.openxmlformats.org/drawingml/2006/table">
            <a:tbl>
              <a:tblPr firstRow="1" bandRow="1">
                <a:tableStyleId>{5C22544A-7EE6-4342-B048-85BDC9FD1C3A}</a:tableStyleId>
              </a:tblPr>
              <a:tblGrid>
                <a:gridCol w="3048000"/>
                <a:gridCol w="3048000"/>
                <a:gridCol w="3048000"/>
              </a:tblGrid>
              <a:tr h="979714">
                <a:tc>
                  <a:txBody>
                    <a:bodyPr/>
                    <a:lstStyle/>
                    <a:p>
                      <a:r>
                        <a:rPr lang="tr-TR" sz="2400" dirty="0" smtClean="0">
                          <a:solidFill>
                            <a:schemeClr val="tx1"/>
                          </a:solidFill>
                        </a:rPr>
                        <a:t>KULLANMAYINIZ</a:t>
                      </a:r>
                      <a:endParaRPr lang="fr-FR" sz="2400" dirty="0">
                        <a:solidFill>
                          <a:schemeClr val="tx1"/>
                        </a:solidFill>
                      </a:endParaRPr>
                    </a:p>
                  </a:txBody>
                  <a:tcPr>
                    <a:solidFill>
                      <a:schemeClr val="accent3"/>
                    </a:solidFill>
                  </a:tcPr>
                </a:tc>
                <a:tc>
                  <a:txBody>
                    <a:bodyPr/>
                    <a:lstStyle/>
                    <a:p>
                      <a:r>
                        <a:rPr lang="tr-TR" sz="2400" dirty="0" smtClean="0">
                          <a:solidFill>
                            <a:schemeClr val="tx1"/>
                          </a:solidFill>
                        </a:rPr>
                        <a:t>POTALSİYEL</a:t>
                      </a:r>
                      <a:r>
                        <a:rPr lang="tr-TR" sz="2400" baseline="0" dirty="0" smtClean="0">
                          <a:solidFill>
                            <a:schemeClr val="tx1"/>
                          </a:solidFill>
                        </a:rPr>
                        <a:t> PROBLEM</a:t>
                      </a:r>
                      <a:endParaRPr lang="fr-FR" sz="2400" dirty="0">
                        <a:solidFill>
                          <a:schemeClr val="tx1"/>
                        </a:solidFill>
                      </a:endParaRPr>
                    </a:p>
                  </a:txBody>
                  <a:tcPr>
                    <a:solidFill>
                      <a:schemeClr val="accent3"/>
                    </a:solidFill>
                  </a:tcPr>
                </a:tc>
                <a:tc>
                  <a:txBody>
                    <a:bodyPr/>
                    <a:lstStyle/>
                    <a:p>
                      <a:r>
                        <a:rPr lang="tr-TR" sz="2400" dirty="0" smtClean="0">
                          <a:solidFill>
                            <a:schemeClr val="tx1"/>
                          </a:solidFill>
                        </a:rPr>
                        <a:t>YERİNE BUNU KULLANNIZ</a:t>
                      </a:r>
                      <a:endParaRPr lang="fr-FR" sz="2400" dirty="0">
                        <a:solidFill>
                          <a:schemeClr val="tx1"/>
                        </a:solidFill>
                      </a:endParaRPr>
                    </a:p>
                  </a:txBody>
                  <a:tcPr>
                    <a:solidFill>
                      <a:schemeClr val="accent3"/>
                    </a:solidFill>
                  </a:tcPr>
                </a:tc>
              </a:tr>
              <a:tr h="979714">
                <a:tc>
                  <a:txBody>
                    <a:bodyPr/>
                    <a:lstStyle/>
                    <a:p>
                      <a:pPr algn="ctr"/>
                      <a:r>
                        <a:rPr lang="tr-TR" b="1" dirty="0" smtClean="0"/>
                        <a:t>&gt;(daha</a:t>
                      </a:r>
                      <a:r>
                        <a:rPr lang="tr-TR" b="1" baseline="0" dirty="0" smtClean="0"/>
                        <a:t> büyük)</a:t>
                      </a:r>
                    </a:p>
                    <a:p>
                      <a:pPr algn="ctr"/>
                      <a:r>
                        <a:rPr lang="tr-TR" b="1" baseline="0" dirty="0" smtClean="0"/>
                        <a:t>&lt;(daha küçük)</a:t>
                      </a:r>
                    </a:p>
                    <a:p>
                      <a:pPr algn="ctr"/>
                      <a:endParaRPr lang="tr-TR" b="1" baseline="0" dirty="0" smtClean="0"/>
                    </a:p>
                  </a:txBody>
                  <a:tcPr/>
                </a:tc>
                <a:tc>
                  <a:txBody>
                    <a:bodyPr/>
                    <a:lstStyle/>
                    <a:p>
                      <a:pPr algn="ctr"/>
                      <a:r>
                        <a:rPr lang="tr-TR" b="1" dirty="0" smtClean="0"/>
                        <a:t>7 veya yazı il e L ise karışma ihtimali var</a:t>
                      </a:r>
                      <a:endParaRPr lang="fr-FR" b="1" dirty="0"/>
                    </a:p>
                  </a:txBody>
                  <a:tcPr/>
                </a:tc>
                <a:tc>
                  <a:txBody>
                    <a:bodyPr/>
                    <a:lstStyle/>
                    <a:p>
                      <a:pPr algn="ctr"/>
                      <a:r>
                        <a:rPr lang="tr-TR" b="1" dirty="0" smtClean="0"/>
                        <a:t>Daha büyük yaz.</a:t>
                      </a:r>
                    </a:p>
                    <a:p>
                      <a:pPr algn="ctr"/>
                      <a:r>
                        <a:rPr lang="tr-TR" b="1" dirty="0" smtClean="0"/>
                        <a:t>Daha küçük yaz.</a:t>
                      </a:r>
                      <a:endParaRPr lang="fr-FR" b="1" dirty="0"/>
                    </a:p>
                  </a:txBody>
                  <a:tcPr/>
                </a:tc>
              </a:tr>
              <a:tr h="979714">
                <a:tc>
                  <a:txBody>
                    <a:bodyPr/>
                    <a:lstStyle/>
                    <a:p>
                      <a:pPr algn="ctr"/>
                      <a:r>
                        <a:rPr lang="tr-TR" b="1" dirty="0" smtClean="0"/>
                        <a:t>İlaç isimleri için kısaltma kullanmamalı.</a:t>
                      </a:r>
                      <a:endParaRPr lang="fr-FR" b="1" dirty="0"/>
                    </a:p>
                  </a:txBody>
                  <a:tcPr/>
                </a:tc>
                <a:tc>
                  <a:txBody>
                    <a:bodyPr/>
                    <a:lstStyle/>
                    <a:p>
                      <a:pPr algn="ctr"/>
                      <a:r>
                        <a:rPr lang="tr-TR" b="1" dirty="0" smtClean="0"/>
                        <a:t>Kısaltması benzer olan ilaçlarda karışabilir</a:t>
                      </a:r>
                      <a:endParaRPr lang="fr-FR" b="1" dirty="0"/>
                    </a:p>
                  </a:txBody>
                  <a:tcPr/>
                </a:tc>
                <a:tc>
                  <a:txBody>
                    <a:bodyPr/>
                    <a:lstStyle/>
                    <a:p>
                      <a:pPr algn="ctr"/>
                      <a:r>
                        <a:rPr lang="tr-TR" b="1" dirty="0" smtClean="0"/>
                        <a:t>İlaç  isimlerini tam yaz.</a:t>
                      </a:r>
                    </a:p>
                    <a:p>
                      <a:pPr algn="ctr"/>
                      <a:endParaRPr lang="fr-FR" b="1" dirty="0"/>
                    </a:p>
                  </a:txBody>
                  <a:tcPr/>
                </a:tc>
              </a:tr>
              <a:tr h="979714">
                <a:tc>
                  <a:txBody>
                    <a:bodyPr/>
                    <a:lstStyle/>
                    <a:p>
                      <a:pPr algn="ctr"/>
                      <a:r>
                        <a:rPr lang="tr-TR" b="1" dirty="0" smtClean="0"/>
                        <a:t>Eczane ünitesi</a:t>
                      </a:r>
                      <a:endParaRPr lang="fr-FR" b="1" dirty="0"/>
                    </a:p>
                  </a:txBody>
                  <a:tcPr/>
                </a:tc>
                <a:tc>
                  <a:txBody>
                    <a:bodyPr/>
                    <a:lstStyle/>
                    <a:p>
                      <a:pPr algn="ctr"/>
                      <a:r>
                        <a:rPr lang="tr-TR" b="1" dirty="0" smtClean="0"/>
                        <a:t>Aşina olmayan bir uygulayıcı</a:t>
                      </a:r>
                      <a:r>
                        <a:rPr lang="tr-TR" b="1" baseline="0" dirty="0" smtClean="0"/>
                        <a:t> </a:t>
                      </a:r>
                      <a:r>
                        <a:rPr lang="tr-TR" b="1" dirty="0" smtClean="0"/>
                        <a:t>ünitelerle karışabilir</a:t>
                      </a:r>
                      <a:endParaRPr lang="fr-FR" b="1" dirty="0"/>
                    </a:p>
                  </a:txBody>
                  <a:tcPr/>
                </a:tc>
                <a:tc>
                  <a:txBody>
                    <a:bodyPr/>
                    <a:lstStyle/>
                    <a:p>
                      <a:pPr algn="ctr"/>
                      <a:r>
                        <a:rPr lang="tr-TR" b="1" dirty="0" smtClean="0"/>
                        <a:t>Metrik ünitelerini kullan.</a:t>
                      </a:r>
                      <a:endParaRPr lang="fr-FR" b="1" dirty="0"/>
                    </a:p>
                  </a:txBody>
                  <a:tcPr/>
                </a:tc>
              </a:tr>
              <a:tr h="979714">
                <a:tc>
                  <a:txBody>
                    <a:bodyPr/>
                    <a:lstStyle/>
                    <a:p>
                      <a:pPr algn="ctr"/>
                      <a:r>
                        <a:rPr lang="tr-TR" b="1" dirty="0" smtClean="0"/>
                        <a:t>@</a:t>
                      </a:r>
                      <a:endParaRPr lang="fr-FR" b="1" dirty="0"/>
                    </a:p>
                  </a:txBody>
                  <a:tcPr/>
                </a:tc>
                <a:tc>
                  <a:txBody>
                    <a:bodyPr/>
                    <a:lstStyle/>
                    <a:p>
                      <a:pPr algn="ctr"/>
                      <a:r>
                        <a:rPr lang="tr-TR" b="1" dirty="0" smtClean="0"/>
                        <a:t>2</a:t>
                      </a:r>
                      <a:r>
                        <a:rPr lang="tr-TR" b="1" baseline="0" dirty="0" smtClean="0"/>
                        <a:t> rakamıyla karışabilir</a:t>
                      </a:r>
                      <a:endParaRPr lang="fr-FR" b="1" dirty="0"/>
                    </a:p>
                  </a:txBody>
                  <a:tcPr/>
                </a:tc>
                <a:tc>
                  <a:txBody>
                    <a:bodyPr/>
                    <a:lstStyle/>
                    <a:p>
                      <a:pPr algn="ctr"/>
                      <a:r>
                        <a:rPr lang="tr-TR" b="1" dirty="0" smtClean="0"/>
                        <a:t>At yaz.</a:t>
                      </a:r>
                      <a:endParaRPr lang="fr-FR" b="1" dirty="0"/>
                    </a:p>
                  </a:txBody>
                  <a:tcPr/>
                </a:tc>
              </a:tr>
              <a:tr h="979714">
                <a:tc>
                  <a:txBody>
                    <a:bodyPr/>
                    <a:lstStyle/>
                    <a:p>
                      <a:pPr algn="ctr"/>
                      <a:r>
                        <a:rPr lang="tr-TR" b="1" dirty="0" err="1" smtClean="0"/>
                        <a:t>Cc</a:t>
                      </a:r>
                      <a:endParaRPr lang="fr-FR" b="1" dirty="0"/>
                    </a:p>
                  </a:txBody>
                  <a:tcPr/>
                </a:tc>
                <a:tc>
                  <a:txBody>
                    <a:bodyPr/>
                    <a:lstStyle/>
                    <a:p>
                      <a:pPr algn="ctr"/>
                      <a:r>
                        <a:rPr lang="tr-TR" b="1" dirty="0" smtClean="0"/>
                        <a:t>Silik yazıldığında ünite karışabilir</a:t>
                      </a:r>
                      <a:endParaRPr lang="fr-FR" b="1" dirty="0"/>
                    </a:p>
                  </a:txBody>
                  <a:tcPr/>
                </a:tc>
                <a:tc>
                  <a:txBody>
                    <a:bodyPr/>
                    <a:lstStyle/>
                    <a:p>
                      <a:pPr algn="ctr"/>
                      <a:r>
                        <a:rPr lang="tr-TR" b="1" dirty="0" smtClean="0"/>
                        <a:t>MI veya mililitre yaz.</a:t>
                      </a:r>
                      <a:endParaRPr lang="fr-FR" b="1" dirty="0"/>
                    </a:p>
                  </a:txBody>
                  <a:tcPr/>
                </a:tc>
              </a:tr>
              <a:tr h="979714">
                <a:tc>
                  <a:txBody>
                    <a:bodyPr/>
                    <a:lstStyle/>
                    <a:p>
                      <a:pPr algn="ctr"/>
                      <a:r>
                        <a:rPr lang="tr-TR" b="1" dirty="0" err="1" smtClean="0"/>
                        <a:t>ug</a:t>
                      </a:r>
                      <a:endParaRPr lang="fr-FR" b="1" dirty="0"/>
                    </a:p>
                  </a:txBody>
                  <a:tcPr/>
                </a:tc>
                <a:tc>
                  <a:txBody>
                    <a:bodyPr/>
                    <a:lstStyle/>
                    <a:p>
                      <a:pPr algn="ctr"/>
                      <a:r>
                        <a:rPr lang="tr-TR" b="1" dirty="0" smtClean="0"/>
                        <a:t>Mg kısaltması ile  karışabilir.</a:t>
                      </a:r>
                      <a:endParaRPr lang="fr-FR" b="1" dirty="0"/>
                    </a:p>
                  </a:txBody>
                  <a:tcPr/>
                </a:tc>
                <a:tc>
                  <a:txBody>
                    <a:bodyPr/>
                    <a:lstStyle/>
                    <a:p>
                      <a:pPr algn="ctr"/>
                      <a:r>
                        <a:rPr lang="tr-TR" b="1" dirty="0" err="1" smtClean="0"/>
                        <a:t>Mcg</a:t>
                      </a:r>
                      <a:r>
                        <a:rPr lang="tr-TR" b="1" dirty="0" smtClean="0"/>
                        <a:t> veya mikrogram</a:t>
                      </a:r>
                      <a:r>
                        <a:rPr lang="tr-TR" b="1" baseline="0" dirty="0" smtClean="0"/>
                        <a:t> yaz.</a:t>
                      </a:r>
                      <a:endParaRPr lang="fr-FR" b="1" dirty="0"/>
                    </a:p>
                  </a:txBody>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solidFill>
            <a:schemeClr val="bg1"/>
          </a:solidFill>
        </p:spPr>
        <p:txBody>
          <a:bodyPr>
            <a:normAutofit fontScale="90000"/>
          </a:bodyPr>
          <a:lstStyle/>
          <a:p>
            <a:pPr algn="ctr"/>
            <a:r>
              <a:rPr lang="tr-TR" dirty="0" smtClean="0"/>
              <a:t>	</a:t>
            </a:r>
            <a:r>
              <a:rPr lang="tr-TR" sz="2800" b="1" dirty="0" smtClean="0">
                <a:solidFill>
                  <a:schemeClr val="accent6">
                    <a:lumMod val="75000"/>
                  </a:schemeClr>
                </a:solidFill>
                <a:effectLst/>
              </a:rPr>
              <a:t>HASTA DOSYALARININ  HEKİM İÇİN ÖNEMİ</a:t>
            </a:r>
            <a:endParaRPr lang="fr-FR" sz="2800" b="1" dirty="0">
              <a:solidFill>
                <a:schemeClr val="accent6">
                  <a:lumMod val="75000"/>
                </a:schemeClr>
              </a:solidFill>
              <a:effectLst/>
            </a:endParaRPr>
          </a:p>
        </p:txBody>
      </p:sp>
      <p:sp>
        <p:nvSpPr>
          <p:cNvPr id="3" name="2 İçerik Yer Tutucusu"/>
          <p:cNvSpPr>
            <a:spLocks noGrp="1"/>
          </p:cNvSpPr>
          <p:nvPr>
            <p:ph idx="1"/>
          </p:nvPr>
        </p:nvSpPr>
        <p:spPr/>
        <p:txBody>
          <a:bodyPr>
            <a:normAutofit lnSpcReduction="10000"/>
          </a:bodyPr>
          <a:lstStyle/>
          <a:p>
            <a:pPr algn="just"/>
            <a:r>
              <a:rPr lang="tr-TR" sz="1800" dirty="0" smtClean="0"/>
              <a:t>Aynı gün içerisinde pek çok hastaya bakmak durumunda olan doktorlar, hastaların hastalıklarıyla ilgili şikayetleri, uyguladıkları tedavi metotlarını ve klinik laboratuar bulgularıyla diğer teknik ve inceleme sonuçlarını  hatırlayamazlar.</a:t>
            </a:r>
          </a:p>
          <a:p>
            <a:pPr algn="just"/>
            <a:r>
              <a:rPr lang="tr-TR" sz="1800" dirty="0" smtClean="0"/>
              <a:t>Aynı şekilde hiçbir hastadan da  bu konuyla ilgili ayrıntıları akıllarında tutmaları  beklenemez.</a:t>
            </a:r>
          </a:p>
          <a:p>
            <a:pPr algn="just"/>
            <a:r>
              <a:rPr lang="tr-TR" sz="1800" dirty="0" smtClean="0"/>
              <a:t>Bu nedenle  yapılan işlemlerle ilgili kayıtların dikkat ve titizlikle toplanması ve hastanın her başvurusunda hazır bulundurulması birçok bakımlardan önem taşır.</a:t>
            </a:r>
          </a:p>
          <a:p>
            <a:pPr algn="just"/>
            <a:r>
              <a:rPr lang="tr-TR" sz="1800" dirty="0" smtClean="0"/>
              <a:t>Tıbbi kayıtları düzenli bir biçimde kapsayan hasta dosyaları; hastalara zaman kazandırması, gereksiz yere harcama yapılmasının önlenmesi, kısa zamanda kesin tanı konulmasına yardımcı olması, etkin tedavinin yapılmasına katkı sağlaması, hastaya psikolojik olarak rahatlık sağlayarak içinde bulunduğu kurum ve şahıslara güven duymasına  yardımcı olduğu için hekim  ve hastalar için vazgeçilemeyecek düzende önemlidir.</a:t>
            </a:r>
          </a:p>
          <a:p>
            <a:endParaRPr lang="fr-FR" sz="1800" b="1"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42976" y="428604"/>
            <a:ext cx="7498080" cy="1143000"/>
          </a:xfrm>
        </p:spPr>
        <p:txBody>
          <a:bodyPr>
            <a:normAutofit/>
          </a:bodyPr>
          <a:lstStyle/>
          <a:p>
            <a:pPr algn="ctr"/>
            <a:r>
              <a:rPr lang="tr-TR" sz="2800" b="1" dirty="0" smtClean="0">
                <a:solidFill>
                  <a:schemeClr val="accent6">
                    <a:lumMod val="75000"/>
                  </a:schemeClr>
                </a:solidFill>
              </a:rPr>
              <a:t>HASTA DOSYASINDA BULUNAN  TEMEL FORMLAR</a:t>
            </a:r>
            <a:endParaRPr lang="fr-FR" sz="2800" b="1" dirty="0">
              <a:solidFill>
                <a:schemeClr val="accent6">
                  <a:lumMod val="75000"/>
                </a:schemeClr>
              </a:solidFill>
            </a:endParaRPr>
          </a:p>
        </p:txBody>
      </p:sp>
      <p:sp>
        <p:nvSpPr>
          <p:cNvPr id="3" name="2 İçerik Yer Tutucusu"/>
          <p:cNvSpPr>
            <a:spLocks noGrp="1"/>
          </p:cNvSpPr>
          <p:nvPr>
            <p:ph idx="1"/>
          </p:nvPr>
        </p:nvSpPr>
        <p:spPr/>
        <p:txBody>
          <a:bodyPr>
            <a:normAutofit/>
          </a:bodyPr>
          <a:lstStyle/>
          <a:p>
            <a:pPr algn="just"/>
            <a:r>
              <a:rPr lang="tr-TR" sz="1800" dirty="0" smtClean="0"/>
              <a:t>Arşiv Yönergesi içerisinde yer verilen  temel formlar toplam yedi başlık halinde anlatılmıştır.</a:t>
            </a:r>
          </a:p>
          <a:p>
            <a:pPr algn="just"/>
            <a:r>
              <a:rPr lang="tr-TR" sz="1800" dirty="0" smtClean="0"/>
              <a:t>Bunlar; </a:t>
            </a:r>
          </a:p>
          <a:p>
            <a:pPr lvl="1" algn="just"/>
            <a:r>
              <a:rPr lang="tr-TR" sz="1800" dirty="0" smtClean="0"/>
              <a:t>Hasta Tabelası</a:t>
            </a:r>
          </a:p>
          <a:p>
            <a:pPr lvl="1" algn="just"/>
            <a:r>
              <a:rPr lang="tr-TR" sz="1800" dirty="0" smtClean="0"/>
              <a:t>Hasta Kabul Kağıdı</a:t>
            </a:r>
          </a:p>
          <a:p>
            <a:pPr lvl="1" algn="just"/>
            <a:r>
              <a:rPr lang="tr-TR" sz="1800" dirty="0" smtClean="0"/>
              <a:t>Hemşire Gözlem Formu</a:t>
            </a:r>
          </a:p>
          <a:p>
            <a:pPr lvl="1" algn="just"/>
            <a:r>
              <a:rPr lang="tr-TR" sz="1800" dirty="0" smtClean="0"/>
              <a:t>Doktor Gözlem  Formu</a:t>
            </a:r>
          </a:p>
          <a:p>
            <a:pPr lvl="1" algn="just"/>
            <a:r>
              <a:rPr lang="tr-TR" sz="1800" dirty="0" smtClean="0"/>
              <a:t>Derece Kağıdı</a:t>
            </a:r>
          </a:p>
          <a:p>
            <a:pPr lvl="1" algn="just"/>
            <a:r>
              <a:rPr lang="tr-TR" sz="1800" dirty="0" smtClean="0"/>
              <a:t>Çıkış Özeti (epikriz)</a:t>
            </a:r>
          </a:p>
          <a:p>
            <a:pPr lvl="1" algn="just"/>
            <a:r>
              <a:rPr lang="tr-TR" sz="1800" dirty="0" smtClean="0"/>
              <a:t>Diğer  Formlar</a:t>
            </a:r>
          </a:p>
          <a:p>
            <a:pPr lvl="1"/>
            <a:endParaRPr lang="tr-TR" sz="1800"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142976" y="0"/>
            <a:ext cx="7790712" cy="6248400"/>
          </a:xfrm>
        </p:spPr>
        <p:txBody>
          <a:bodyPr>
            <a:normAutofit lnSpcReduction="10000"/>
          </a:bodyPr>
          <a:lstStyle/>
          <a:p>
            <a:pPr algn="just">
              <a:buNone/>
            </a:pPr>
            <a:endParaRPr lang="tr-TR" sz="1900" dirty="0" smtClean="0"/>
          </a:p>
          <a:p>
            <a:pPr algn="just">
              <a:buNone/>
            </a:pPr>
            <a:endParaRPr lang="tr-TR" sz="1900" dirty="0" smtClean="0"/>
          </a:p>
          <a:p>
            <a:pPr algn="just">
              <a:buNone/>
            </a:pPr>
            <a:r>
              <a:rPr lang="tr-TR" sz="1900" b="1" dirty="0" smtClean="0">
                <a:solidFill>
                  <a:schemeClr val="accent6">
                    <a:lumMod val="75000"/>
                  </a:schemeClr>
                </a:solidFill>
              </a:rPr>
              <a:t>Hasta</a:t>
            </a:r>
            <a:r>
              <a:rPr lang="tr-TR" sz="1900" b="1" dirty="0" smtClean="0">
                <a:solidFill>
                  <a:schemeClr val="accent6">
                    <a:lumMod val="75000"/>
                  </a:schemeClr>
                </a:solidFill>
                <a:effectLst>
                  <a:outerShdw blurRad="38100" dist="38100" dir="2700000" algn="tl">
                    <a:srgbClr val="000000">
                      <a:alpha val="43137"/>
                    </a:srgbClr>
                  </a:outerShdw>
                </a:effectLst>
              </a:rPr>
              <a:t> </a:t>
            </a:r>
            <a:r>
              <a:rPr lang="tr-TR" sz="1900" b="1" dirty="0" smtClean="0">
                <a:solidFill>
                  <a:schemeClr val="accent6">
                    <a:lumMod val="75000"/>
                  </a:schemeClr>
                </a:solidFill>
              </a:rPr>
              <a:t>Tabelası</a:t>
            </a:r>
            <a:r>
              <a:rPr lang="tr-TR" sz="1900" b="1" dirty="0" smtClean="0">
                <a:solidFill>
                  <a:schemeClr val="accent6">
                    <a:lumMod val="75000"/>
                  </a:schemeClr>
                </a:solidFill>
                <a:effectLst>
                  <a:outerShdw blurRad="38100" dist="38100" dir="2700000" algn="tl">
                    <a:srgbClr val="000000">
                      <a:alpha val="43137"/>
                    </a:srgbClr>
                  </a:outerShdw>
                </a:effectLst>
              </a:rPr>
              <a:t>: </a:t>
            </a:r>
            <a:r>
              <a:rPr lang="tr-TR" sz="1900" dirty="0" smtClean="0"/>
              <a:t>Form hastaya günlük </a:t>
            </a:r>
            <a:r>
              <a:rPr lang="tr-TR" sz="1900" dirty="0" err="1" smtClean="0"/>
              <a:t>vizitinde</a:t>
            </a:r>
            <a:r>
              <a:rPr lang="tr-TR" sz="1900" dirty="0" smtClean="0"/>
              <a:t> hekimin verilmesini istediği  ağıdan alınacak ilaçlar, dışarıdan kullanılacak ve  yemek çeşitlerinin yazılması içindir.</a:t>
            </a:r>
          </a:p>
          <a:p>
            <a:pPr algn="just">
              <a:buNone/>
            </a:pPr>
            <a:endParaRPr lang="tr-TR" sz="1900" dirty="0" smtClean="0"/>
          </a:p>
          <a:p>
            <a:pPr algn="just">
              <a:buNone/>
            </a:pPr>
            <a:r>
              <a:rPr lang="tr-TR" sz="1900" b="1" dirty="0" smtClean="0">
                <a:solidFill>
                  <a:schemeClr val="accent6">
                    <a:lumMod val="75000"/>
                  </a:schemeClr>
                </a:solidFill>
              </a:rPr>
              <a:t>Hasta Kabul Kağıdı: </a:t>
            </a:r>
            <a:r>
              <a:rPr lang="tr-TR" sz="1900" dirty="0" smtClean="0"/>
              <a:t>Form yatırılacak hastalar için doldurulmaktadır. </a:t>
            </a:r>
          </a:p>
          <a:p>
            <a:pPr algn="just">
              <a:buNone/>
            </a:pPr>
            <a:endParaRPr lang="tr-TR" sz="1900" dirty="0" smtClean="0"/>
          </a:p>
          <a:p>
            <a:pPr algn="just">
              <a:buNone/>
            </a:pPr>
            <a:r>
              <a:rPr lang="tr-TR" sz="1900" b="1" dirty="0" smtClean="0">
                <a:solidFill>
                  <a:schemeClr val="accent6">
                    <a:lumMod val="75000"/>
                  </a:schemeClr>
                </a:solidFill>
              </a:rPr>
              <a:t>Hemşire Gözlem Formu: </a:t>
            </a:r>
            <a:r>
              <a:rPr lang="tr-TR" sz="1900" dirty="0" smtClean="0"/>
              <a:t>Hastaya yapılan işlemlerin kliniğe kabul edildiği andan taburcu oluncaya kadar hemşire tarafından yazıldığı formdur.</a:t>
            </a:r>
          </a:p>
          <a:p>
            <a:pPr algn="just">
              <a:buNone/>
            </a:pPr>
            <a:endParaRPr lang="tr-TR" sz="1900" dirty="0" smtClean="0"/>
          </a:p>
          <a:p>
            <a:pPr algn="just">
              <a:buNone/>
            </a:pPr>
            <a:r>
              <a:rPr lang="tr-TR" sz="1900" b="1" dirty="0" smtClean="0">
                <a:solidFill>
                  <a:schemeClr val="accent6">
                    <a:lumMod val="75000"/>
                  </a:schemeClr>
                </a:solidFill>
              </a:rPr>
              <a:t>Doktor Gözlem Formu: </a:t>
            </a:r>
            <a:r>
              <a:rPr lang="tr-TR" sz="1900" dirty="0" smtClean="0"/>
              <a:t>Hastayı tedavi eden doktor tarafından doldurulur.</a:t>
            </a:r>
          </a:p>
          <a:p>
            <a:pPr algn="just">
              <a:buNone/>
            </a:pPr>
            <a:endParaRPr lang="tr-TR" sz="1900" dirty="0" smtClean="0"/>
          </a:p>
          <a:p>
            <a:pPr algn="just">
              <a:buNone/>
            </a:pPr>
            <a:r>
              <a:rPr lang="tr-TR" sz="1900" b="1" dirty="0" smtClean="0">
                <a:solidFill>
                  <a:schemeClr val="accent6">
                    <a:lumMod val="75000"/>
                  </a:schemeClr>
                </a:solidFill>
              </a:rPr>
              <a:t>Derece Kağıdı: </a:t>
            </a:r>
            <a:r>
              <a:rPr lang="tr-TR" sz="1900" dirty="0" smtClean="0"/>
              <a:t>Hemşire tarafından doldurulur. Hastada yapılan ateş, solunum sayısı ve nabız, tansiyon ölçümü il hastanın çıkardığı dışkı, idrar, kusma ve vücut ağırlığı, aldığı sıvı miktarlarının yazıldığı grafik tipli bir formdur</a:t>
            </a:r>
            <a:r>
              <a:rPr lang="tr-TR" sz="2400" dirty="0" smtClean="0"/>
              <a:t>.</a:t>
            </a:r>
            <a:endParaRPr lang="fr-FR" sz="24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071538" y="428604"/>
            <a:ext cx="6853262" cy="5697559"/>
          </a:xfrm>
        </p:spPr>
        <p:txBody>
          <a:bodyPr>
            <a:normAutofit/>
          </a:bodyPr>
          <a:lstStyle/>
          <a:p>
            <a:pPr>
              <a:buNone/>
            </a:pPr>
            <a:r>
              <a:rPr lang="tr-TR" sz="2400" dirty="0" smtClean="0"/>
              <a:t>	</a:t>
            </a:r>
          </a:p>
          <a:p>
            <a:pPr>
              <a:buNone/>
            </a:pPr>
            <a:endParaRPr lang="tr-TR" sz="2400" dirty="0" smtClean="0"/>
          </a:p>
          <a:p>
            <a:pPr algn="just">
              <a:buNone/>
            </a:pPr>
            <a:r>
              <a:rPr lang="tr-TR" sz="2400" dirty="0" smtClean="0"/>
              <a:t>   </a:t>
            </a:r>
            <a:r>
              <a:rPr lang="tr-TR" sz="2400" b="1" dirty="0" smtClean="0">
                <a:solidFill>
                  <a:schemeClr val="accent6">
                    <a:lumMod val="75000"/>
                  </a:schemeClr>
                </a:solidFill>
              </a:rPr>
              <a:t>Çıkış Özeti (Epikriz): </a:t>
            </a:r>
            <a:r>
              <a:rPr lang="tr-TR" sz="2400" dirty="0" smtClean="0"/>
              <a:t>Hastanede yatarak tedavi edilen hastalara yapılan tüm işlemlerin özet olarak kaydedildiği formdur.</a:t>
            </a:r>
          </a:p>
          <a:p>
            <a:pPr algn="just">
              <a:buNone/>
            </a:pPr>
            <a:endParaRPr lang="tr-TR" sz="2400" dirty="0" smtClean="0"/>
          </a:p>
          <a:p>
            <a:pPr algn="just">
              <a:buNone/>
            </a:pPr>
            <a:r>
              <a:rPr lang="tr-TR" sz="2400" dirty="0" smtClean="0"/>
              <a:t>	</a:t>
            </a:r>
            <a:r>
              <a:rPr lang="tr-TR" sz="2400" b="1" dirty="0" smtClean="0">
                <a:solidFill>
                  <a:schemeClr val="accent6">
                    <a:lumMod val="75000"/>
                  </a:schemeClr>
                </a:solidFill>
              </a:rPr>
              <a:t>Diğer Formlar: </a:t>
            </a:r>
            <a:r>
              <a:rPr lang="tr-TR" sz="2400" dirty="0" smtClean="0"/>
              <a:t>Laboratuar tetkikleri, röntgen tetkikleri, konsültasyon ve diğer tetkikler..</a:t>
            </a:r>
          </a:p>
          <a:p>
            <a:pPr>
              <a:buNone/>
            </a:pPr>
            <a:endParaRPr lang="fr-FR" sz="24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2800" b="1" dirty="0" smtClean="0">
                <a:solidFill>
                  <a:schemeClr val="accent6">
                    <a:lumMod val="75000"/>
                  </a:schemeClr>
                </a:solidFill>
                <a:effectLst/>
              </a:rPr>
              <a:t>HASTA DOSYALARINDA BÖLÜMLENDİRME</a:t>
            </a:r>
            <a:r>
              <a:rPr lang="tr-TR" sz="2800" b="1" dirty="0" smtClean="0">
                <a:solidFill>
                  <a:schemeClr val="accent6">
                    <a:lumMod val="75000"/>
                  </a:schemeClr>
                </a:solidFill>
                <a:effectLst>
                  <a:outerShdw blurRad="38100" dist="38100" dir="2700000" algn="tl">
                    <a:srgbClr val="000000">
                      <a:alpha val="43137"/>
                    </a:srgbClr>
                  </a:outerShdw>
                </a:effectLst>
              </a:rPr>
              <a:t/>
            </a:r>
            <a:br>
              <a:rPr lang="tr-TR" sz="2800" b="1" dirty="0" smtClean="0">
                <a:solidFill>
                  <a:schemeClr val="accent6">
                    <a:lumMod val="75000"/>
                  </a:schemeClr>
                </a:solidFill>
                <a:effectLst>
                  <a:outerShdw blurRad="38100" dist="38100" dir="2700000" algn="tl">
                    <a:srgbClr val="000000">
                      <a:alpha val="43137"/>
                    </a:srgbClr>
                  </a:outerShdw>
                </a:effectLst>
              </a:rPr>
            </a:br>
            <a:r>
              <a:rPr lang="tr-TR" sz="2800" b="1" dirty="0" smtClean="0">
                <a:solidFill>
                  <a:schemeClr val="accent6">
                    <a:lumMod val="75000"/>
                  </a:schemeClr>
                </a:solidFill>
                <a:effectLst/>
              </a:rPr>
              <a:t>Dosyanın kimlik bilgileri il ilgili bölümü</a:t>
            </a:r>
            <a:endParaRPr lang="fr-FR" sz="2800" b="1" dirty="0">
              <a:solidFill>
                <a:schemeClr val="accent6">
                  <a:lumMod val="75000"/>
                </a:schemeClr>
              </a:solidFill>
              <a:effectLst/>
            </a:endParaRPr>
          </a:p>
        </p:txBody>
      </p:sp>
      <p:sp>
        <p:nvSpPr>
          <p:cNvPr id="3" name="2 İçerik Yer Tutucusu"/>
          <p:cNvSpPr>
            <a:spLocks noGrp="1"/>
          </p:cNvSpPr>
          <p:nvPr>
            <p:ph idx="1"/>
          </p:nvPr>
        </p:nvSpPr>
        <p:spPr>
          <a:xfrm>
            <a:off x="1500166" y="1857364"/>
            <a:ext cx="7498080" cy="4800600"/>
          </a:xfrm>
        </p:spPr>
        <p:txBody>
          <a:bodyPr>
            <a:normAutofit lnSpcReduction="10000"/>
          </a:bodyPr>
          <a:lstStyle/>
          <a:p>
            <a:pPr algn="just"/>
            <a:r>
              <a:rPr lang="tr-TR" sz="1800" dirty="0" smtClean="0"/>
              <a:t>Hastanın adı, soyadı, anne ve baba adları ile doğum tarihi, yeri, dikkat ve titizlik içerisinde doğru  olarak belirlenmelidir.</a:t>
            </a:r>
          </a:p>
          <a:p>
            <a:pPr algn="just"/>
            <a:r>
              <a:rPr lang="tr-TR" sz="1800" dirty="0" smtClean="0"/>
              <a:t>Hastadan aynı sağlık kurumunda daha önce açılmış bir dosyasının olup olmadığı mutlaka  öğrenilmelidir.</a:t>
            </a:r>
          </a:p>
          <a:p>
            <a:pPr algn="just"/>
            <a:r>
              <a:rPr lang="tr-TR" sz="1800" dirty="0" smtClean="0"/>
              <a:t>Bir dosyanın olmadığı kesin olarak belirlenmesi durumundan  sonra yeni dosya açılmalıdır.</a:t>
            </a:r>
          </a:p>
          <a:p>
            <a:pPr algn="just"/>
            <a:r>
              <a:rPr lang="tr-TR" sz="1800" dirty="0" smtClean="0"/>
              <a:t>Tüm formlar genellikle orta veya sağ üstlerinde yer alan hasta kimlik bilgileri, dosya numarası, muayene olunan bölüm, günün tarihi,  doktorun ismi bölümleri doldurulmalıdır.</a:t>
            </a:r>
          </a:p>
          <a:p>
            <a:pPr algn="just"/>
            <a:r>
              <a:rPr lang="tr-TR" sz="1800" dirty="0" smtClean="0"/>
              <a:t>Hasta kabul kağıtlarına, dosyayı açan sekretere ait rumuzun eklenmesi faydalı olabilir.</a:t>
            </a:r>
          </a:p>
          <a:p>
            <a:pPr algn="just"/>
            <a:r>
              <a:rPr lang="tr-TR" sz="1800" dirty="0" smtClean="0"/>
              <a:t>İki ayrı hasta için aynı dosya numarası verilmemelidir.</a:t>
            </a:r>
          </a:p>
          <a:p>
            <a:pPr algn="just"/>
            <a:r>
              <a:rPr lang="tr-TR" sz="1800" dirty="0" smtClean="0"/>
              <a:t>Hasta dosyaları hasta ve hasta yakınlarına verilmemelidir.</a:t>
            </a:r>
          </a:p>
          <a:p>
            <a:pPr algn="just">
              <a:buNone/>
            </a:pPr>
            <a:r>
              <a:rPr lang="tr-TR" sz="1800" dirty="0" smtClean="0"/>
              <a:t>.</a:t>
            </a:r>
            <a:endParaRPr lang="fr-FR" sz="18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b="1" dirty="0" smtClean="0">
                <a:solidFill>
                  <a:schemeClr val="accent6">
                    <a:lumMod val="75000"/>
                  </a:schemeClr>
                </a:solidFill>
                <a:effectLst/>
              </a:rPr>
              <a:t>Dosyanın Hemşireler İle İlgili Bölümü</a:t>
            </a:r>
            <a:endParaRPr lang="fr-FR" sz="2400" b="1" dirty="0">
              <a:solidFill>
                <a:schemeClr val="accent6">
                  <a:lumMod val="75000"/>
                </a:schemeClr>
              </a:solidFill>
              <a:effectLst/>
            </a:endParaRPr>
          </a:p>
        </p:txBody>
      </p:sp>
      <p:sp>
        <p:nvSpPr>
          <p:cNvPr id="3" name="2 İçerik Yer Tutucusu"/>
          <p:cNvSpPr>
            <a:spLocks noGrp="1"/>
          </p:cNvSpPr>
          <p:nvPr>
            <p:ph idx="1"/>
          </p:nvPr>
        </p:nvSpPr>
        <p:spPr/>
        <p:txBody>
          <a:bodyPr>
            <a:normAutofit/>
          </a:bodyPr>
          <a:lstStyle/>
          <a:p>
            <a:pPr algn="just"/>
            <a:r>
              <a:rPr lang="tr-TR" sz="1800" dirty="0" smtClean="0"/>
              <a:t>Hemşirelerin yatan hastalarla ilgili olarak tuttukları tıbbi  kayıtlardan oluşmaktadır.</a:t>
            </a:r>
          </a:p>
          <a:p>
            <a:pPr algn="just"/>
            <a:endParaRPr lang="tr-TR" sz="1800" dirty="0" smtClean="0"/>
          </a:p>
          <a:p>
            <a:pPr algn="just"/>
            <a:r>
              <a:rPr lang="tr-TR" sz="1800" dirty="0" smtClean="0"/>
              <a:t>Bunlar; Gözlem kağıdı, izlem çizelgesi, tanılama formu, bakım planı hasta için kullanılan formlardır.</a:t>
            </a:r>
          </a:p>
          <a:p>
            <a:pPr algn="just"/>
            <a:endParaRPr lang="tr-TR" sz="1800" dirty="0" smtClean="0"/>
          </a:p>
          <a:p>
            <a:pPr algn="just"/>
            <a:r>
              <a:rPr lang="tr-TR" sz="1800" dirty="0" smtClean="0"/>
              <a:t>Hemşirelerin verileri doğru,  eksiksiz, zamanında ve düzenli geçirilmesine dikkat etmeleri gerekir.</a:t>
            </a:r>
          </a:p>
          <a:p>
            <a:pPr algn="just"/>
            <a:endParaRPr lang="tr-TR" sz="1800" dirty="0" smtClean="0"/>
          </a:p>
          <a:p>
            <a:pPr algn="just"/>
            <a:r>
              <a:rPr lang="tr-TR" sz="1800" dirty="0" smtClean="0"/>
              <a:t>Tüm formlar imza kolonları oluşturularak hemşireler tarafından imzalanmalıdır.</a:t>
            </a:r>
          </a:p>
          <a:p>
            <a:pPr algn="just"/>
            <a:endParaRPr lang="tr-TR" sz="1800" dirty="0" smtClean="0"/>
          </a:p>
          <a:p>
            <a:pPr algn="just"/>
            <a:r>
              <a:rPr lang="tr-TR" sz="1800" dirty="0" smtClean="0"/>
              <a:t>Hasta dosyalarının tıbbi kayıtlarını içeren bölüm doktorlar tarafından hazırlanır.</a:t>
            </a:r>
          </a:p>
          <a:p>
            <a:endParaRPr lang="tr-TR" sz="1800" dirty="0" smtClean="0"/>
          </a:p>
          <a:p>
            <a:endParaRPr lang="fr-FR" sz="1800"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b="1" dirty="0" smtClean="0">
                <a:solidFill>
                  <a:schemeClr val="accent6">
                    <a:lumMod val="75000"/>
                  </a:schemeClr>
                </a:solidFill>
                <a:effectLst/>
              </a:rPr>
              <a:t>Dosyanın , Tanı ve Tedavilerle İlgili Tıbbi İşlemler  Bölümü</a:t>
            </a:r>
            <a:endParaRPr lang="fr-FR" sz="2400" b="1" dirty="0">
              <a:solidFill>
                <a:schemeClr val="accent6">
                  <a:lumMod val="75000"/>
                </a:schemeClr>
              </a:solidFill>
              <a:effectLst/>
            </a:endParaRPr>
          </a:p>
        </p:txBody>
      </p:sp>
      <p:sp>
        <p:nvSpPr>
          <p:cNvPr id="3" name="2 İçerik Yer Tutucusu"/>
          <p:cNvSpPr>
            <a:spLocks noGrp="1"/>
          </p:cNvSpPr>
          <p:nvPr>
            <p:ph idx="1"/>
          </p:nvPr>
        </p:nvSpPr>
        <p:spPr>
          <a:xfrm>
            <a:off x="1071538" y="1447800"/>
            <a:ext cx="7862150" cy="4800600"/>
          </a:xfrm>
        </p:spPr>
        <p:txBody>
          <a:bodyPr>
            <a:normAutofit/>
          </a:bodyPr>
          <a:lstStyle/>
          <a:p>
            <a:endParaRPr lang="tr-TR" sz="1800" dirty="0" smtClean="0"/>
          </a:p>
          <a:p>
            <a:pPr algn="just"/>
            <a:r>
              <a:rPr lang="tr-TR" sz="1800" dirty="0" smtClean="0"/>
              <a:t>Hastanın bütün tıbbi hikayesini kapsayan  bu bölüm şu bilgileri içeriri; Hastanın kimliği, şikayeti,  soy geçmişi, özgeçmişi, hali  hazır hasalığın hikayesi, fiziksel muayene, özel muayeneler, ön tanı, tıbbi ve cerrahi tedavi vb.</a:t>
            </a:r>
          </a:p>
          <a:p>
            <a:pPr algn="just"/>
            <a:endParaRPr lang="tr-TR" sz="1800" dirty="0" smtClean="0"/>
          </a:p>
          <a:p>
            <a:pPr algn="just"/>
            <a:r>
              <a:rPr lang="tr-TR" sz="1800" dirty="0" smtClean="0"/>
              <a:t>Hasta dosyalarının tıbbi işlemler bölümü doğrudan doğruya doktorlar tarafın dan olmasa bile onu n görevli kılacağı </a:t>
            </a:r>
            <a:r>
              <a:rPr lang="tr-TR" sz="1800" dirty="0" err="1" smtClean="0"/>
              <a:t>intern</a:t>
            </a:r>
            <a:r>
              <a:rPr lang="tr-TR" sz="1800" dirty="0" smtClean="0"/>
              <a:t> veya tıp öğrencisi tarafından hazırlanır.</a:t>
            </a:r>
          </a:p>
          <a:p>
            <a:pPr algn="just"/>
            <a:endParaRPr lang="tr-TR" sz="1800" dirty="0" smtClean="0"/>
          </a:p>
          <a:p>
            <a:pPr algn="just"/>
            <a:r>
              <a:rPr lang="tr-TR" sz="1800" dirty="0" smtClean="0"/>
              <a:t>Dosyaya geçen bütün bilgilerin doğruluk ve tamlığının ilgili doktorlar tarafından incelenmesi imzalanması  gerekir.</a:t>
            </a:r>
          </a:p>
          <a:p>
            <a:endParaRPr lang="fr-FR" sz="18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smtClean="0">
                <a:solidFill>
                  <a:schemeClr val="accent6">
                    <a:lumMod val="75000"/>
                  </a:schemeClr>
                </a:solidFill>
                <a:effectLst/>
              </a:rPr>
              <a:t>HASTA DOSYASININ BİÇİMLENDİRİLMESİ</a:t>
            </a:r>
            <a:endParaRPr lang="fr-FR" sz="2800" b="1" dirty="0">
              <a:solidFill>
                <a:schemeClr val="accent6">
                  <a:lumMod val="75000"/>
                </a:schemeClr>
              </a:solidFill>
              <a:effectLst/>
            </a:endParaRPr>
          </a:p>
        </p:txBody>
      </p:sp>
      <p:sp>
        <p:nvSpPr>
          <p:cNvPr id="3" name="2 İçerik Yer Tutucusu"/>
          <p:cNvSpPr>
            <a:spLocks noGrp="1"/>
          </p:cNvSpPr>
          <p:nvPr>
            <p:ph idx="1"/>
          </p:nvPr>
        </p:nvSpPr>
        <p:spPr/>
        <p:txBody>
          <a:bodyPr>
            <a:normAutofit/>
          </a:bodyPr>
          <a:lstStyle/>
          <a:p>
            <a:pPr algn="just"/>
            <a:endParaRPr lang="tr-TR" sz="1800" dirty="0" smtClean="0"/>
          </a:p>
          <a:p>
            <a:pPr algn="just"/>
            <a:r>
              <a:rPr lang="tr-TR" sz="1800" dirty="0" smtClean="0"/>
              <a:t>Sağlık Bakanlığı, bir hasta dosyası içerisindeki  tıbbi kayıtların, Yataklı Tedavi Kurumları Merkezi Tıbbi Arşiv Yönergesinde aşağıdaki  sıra ile yerleştirilmesi gerektiği  belirtilmektedir.</a:t>
            </a:r>
          </a:p>
          <a:p>
            <a:pPr algn="just"/>
            <a:endParaRPr lang="tr-TR" sz="1800" dirty="0" smtClean="0"/>
          </a:p>
          <a:p>
            <a:pPr algn="just"/>
            <a:r>
              <a:rPr lang="tr-TR" sz="1800" dirty="0" smtClean="0"/>
              <a:t>Bunlar:</a:t>
            </a:r>
            <a:endParaRPr lang="fr-FR" sz="18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285852" y="1357298"/>
            <a:ext cx="6710386" cy="4786346"/>
          </a:xfrm>
        </p:spPr>
        <p:txBody>
          <a:bodyPr>
            <a:normAutofit/>
          </a:bodyPr>
          <a:lstStyle/>
          <a:p>
            <a:r>
              <a:rPr lang="tr-TR" sz="1800" dirty="0" smtClean="0"/>
              <a:t>Hasta kabul formu ( Form 60)</a:t>
            </a:r>
          </a:p>
          <a:p>
            <a:r>
              <a:rPr lang="tr-TR" sz="1800" dirty="0" smtClean="0"/>
              <a:t>Tıbbi </a:t>
            </a:r>
            <a:r>
              <a:rPr lang="tr-TR" sz="1800" dirty="0" err="1" smtClean="0"/>
              <a:t>müşaade</a:t>
            </a:r>
            <a:r>
              <a:rPr lang="tr-TR" sz="1800" dirty="0" smtClean="0"/>
              <a:t> ve muayene kağıdı (Form 62)</a:t>
            </a:r>
          </a:p>
          <a:p>
            <a:r>
              <a:rPr lang="tr-TR" sz="1800" dirty="0" smtClean="0"/>
              <a:t>Derece kağıdı ( Form 61)</a:t>
            </a:r>
          </a:p>
          <a:p>
            <a:r>
              <a:rPr lang="tr-TR" sz="1800" dirty="0" smtClean="0"/>
              <a:t>Hasta tabelası (Form 51)</a:t>
            </a:r>
          </a:p>
          <a:p>
            <a:r>
              <a:rPr lang="tr-TR" sz="1800" dirty="0" smtClean="0"/>
              <a:t>Röntgen istek kağıdı ve raporları (Form 64)</a:t>
            </a:r>
          </a:p>
          <a:p>
            <a:r>
              <a:rPr lang="tr-TR" sz="1800" dirty="0" smtClean="0"/>
              <a:t>Laboratuar istek kağıdı ve tetkik raporları (Form 65)</a:t>
            </a:r>
          </a:p>
          <a:p>
            <a:r>
              <a:rPr lang="tr-TR" sz="1800" dirty="0" smtClean="0"/>
              <a:t>Ameliyat kağıdı  (Form 63)</a:t>
            </a:r>
          </a:p>
          <a:p>
            <a:r>
              <a:rPr lang="tr-TR" sz="1800" dirty="0" smtClean="0"/>
              <a:t>Hastanın muayene istek formu (Form 67)</a:t>
            </a:r>
          </a:p>
          <a:p>
            <a:r>
              <a:rPr lang="tr-TR" sz="1800" dirty="0" smtClean="0"/>
              <a:t>Çıkış özeti (Form 67)</a:t>
            </a:r>
          </a:p>
          <a:p>
            <a:r>
              <a:rPr lang="tr-TR" sz="1800" dirty="0" smtClean="0"/>
              <a:t>Onam belgesi</a:t>
            </a:r>
          </a:p>
        </p:txBody>
      </p:sp>
      <p:graphicFrame>
        <p:nvGraphicFramePr>
          <p:cNvPr id="4" name="3 Tablo"/>
          <p:cNvGraphicFramePr>
            <a:graphicFrameLocks noGrp="1"/>
          </p:cNvGraphicFramePr>
          <p:nvPr/>
        </p:nvGraphicFramePr>
        <p:xfrm>
          <a:off x="1142976" y="1142984"/>
          <a:ext cx="6929486" cy="4000504"/>
        </p:xfrm>
        <a:graphic>
          <a:graphicData uri="http://schemas.openxmlformats.org/drawingml/2006/table">
            <a:tbl>
              <a:tblPr/>
              <a:tblGrid>
                <a:gridCol w="6929486"/>
              </a:tblGrid>
              <a:tr h="4000504">
                <a:tc>
                  <a:txBody>
                    <a:bodyPr/>
                    <a:lstStyle/>
                    <a:p>
                      <a:endParaRPr lang="fr-FR"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tcPr>
                </a:tc>
              </a:tr>
            </a:tbl>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142976" y="428604"/>
            <a:ext cx="7643834"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dirty="0" smtClean="0">
                <a:ln>
                  <a:noFill/>
                </a:ln>
                <a:solidFill>
                  <a:schemeClr val="tx1"/>
                </a:solidFill>
                <a:effectLst/>
                <a:latin typeface="Times"/>
                <a:ea typeface="Times New Roman" pitchFamily="18" charset="0"/>
                <a:cs typeface="Times New Roman" pitchFamily="18" charset="0"/>
              </a:rPr>
              <a:t>                        </a:t>
            </a:r>
            <a:r>
              <a:rPr kumimoji="0" lang="tr-TR" sz="1400" b="1" i="0" u="none" strike="noStrike" cap="none" normalizeH="0" baseline="0" dirty="0" smtClean="0">
                <a:ln>
                  <a:noFill/>
                </a:ln>
                <a:solidFill>
                  <a:schemeClr val="tx1"/>
                </a:solidFill>
                <a:effectLst/>
                <a:latin typeface="Times"/>
                <a:ea typeface="Times New Roman" pitchFamily="18" charset="0"/>
                <a:cs typeface="Times New Roman" pitchFamily="18" charset="0"/>
              </a:rPr>
              <a:t>T.C.</a:t>
            </a:r>
            <a:r>
              <a:rPr kumimoji="0" lang="tr-TR" sz="1400" b="0" i="0" u="none" strike="noStrike" cap="none" normalizeH="0" baseline="0" dirty="0" smtClean="0">
                <a:ln>
                  <a:noFill/>
                </a:ln>
                <a:solidFill>
                  <a:schemeClr val="tx1"/>
                </a:solidFill>
                <a:effectLst/>
                <a:latin typeface="Times"/>
                <a:ea typeface="Times New Roman" pitchFamily="18" charset="0"/>
                <a:cs typeface="Times New Roman" pitchFamily="18" charset="0"/>
              </a:rPr>
              <a:t>                                                                                                            Ek No: 11</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Times"/>
                <a:ea typeface="Times New Roman" pitchFamily="18" charset="0"/>
                <a:cs typeface="Times New Roman" pitchFamily="18" charset="0"/>
              </a:rPr>
              <a:t>Sağlık ve Sosyal Yardım Bakanlığı</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a:ea typeface="Times New Roman" pitchFamily="18" charset="0"/>
                <a:cs typeface="Times New Roman" pitchFamily="18" charset="0"/>
              </a:rPr>
              <a:t>..................................</a:t>
            </a:r>
            <a:r>
              <a:rPr kumimoji="0" lang="tr-TR" sz="1400" b="1" i="0" u="none" strike="noStrike" cap="none" normalizeH="0" baseline="0" dirty="0" smtClean="0">
                <a:ln>
                  <a:noFill/>
                </a:ln>
                <a:solidFill>
                  <a:schemeClr val="tx1"/>
                </a:solidFill>
                <a:effectLst/>
                <a:latin typeface="Times"/>
                <a:ea typeface="Times New Roman" pitchFamily="18" charset="0"/>
                <a:cs typeface="Times New Roman" pitchFamily="18" charset="0"/>
              </a:rPr>
              <a:t>Hastanesi</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Times"/>
                <a:ea typeface="Times New Roman" pitchFamily="18" charset="0"/>
                <a:cs typeface="Times New Roman" pitchFamily="18" charset="0"/>
              </a:rPr>
              <a:t>                                        TIBBİ MÜŞAHADE VE MUAYENE KAĞIDI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a:ea typeface="Times New Roman" pitchFamily="18" charset="0"/>
                <a:cs typeface="Times New Roman" pitchFamily="18" charset="0"/>
              </a:rPr>
              <a:t>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a:ea typeface="Times New Roman" pitchFamily="18" charset="0"/>
                <a:cs typeface="Times New Roman" pitchFamily="18" charset="0"/>
              </a:rPr>
              <a:t>Arşiv No                    : .........................................    Bölüm Kayıt No :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a:ea typeface="Times New Roman" pitchFamily="18" charset="0"/>
                <a:cs typeface="Times New Roman" pitchFamily="18" charset="0"/>
              </a:rPr>
              <a:t>Hasta Kabul No         : .........................................    Giriş Tarihi         :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a:ea typeface="Times New Roman" pitchFamily="18" charset="0"/>
                <a:cs typeface="Times New Roman" pitchFamily="18" charset="0"/>
              </a:rPr>
              <a:t>Bölümü                       : .........................................    Çıkış Tarihi         :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a:ea typeface="Times New Roman" pitchFamily="18" charset="0"/>
                <a:cs typeface="Times New Roman" pitchFamily="18" charset="0"/>
              </a:rPr>
              <a:t>Hastanın Adı, Soyadı : ........................................    Mesleği               :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a:ea typeface="Times New Roman" pitchFamily="18" charset="0"/>
                <a:cs typeface="Times New Roman" pitchFamily="18" charset="0"/>
              </a:rPr>
              <a:t>Yaşı : ............... Adresi :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a:ea typeface="Times New Roman" pitchFamily="18" charset="0"/>
                <a:cs typeface="Times New Roman" pitchFamily="18" charset="0"/>
              </a:rPr>
              <a:t>Tanı : .....................................................................   SONUÇ : </a:t>
            </a:r>
            <a:r>
              <a:rPr kumimoji="0" lang="tr-TR" sz="1400" b="0" i="0" u="none" strike="noStrike" cap="none" normalizeH="0" baseline="0" dirty="0" smtClean="0">
                <a:ln>
                  <a:noFill/>
                </a:ln>
                <a:solidFill>
                  <a:schemeClr val="tx1"/>
                </a:solidFill>
                <a:effectLst/>
                <a:latin typeface="New York"/>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a:ea typeface="Times New Roman" pitchFamily="18" charset="0"/>
                <a:cs typeface="Times New Roman" pitchFamily="18" charset="0"/>
              </a:rPr>
              <a:t>Bölüm sorumlusu       : ..................................... ....  Asistan :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a:ea typeface="Times New Roman" pitchFamily="18" charset="0"/>
                <a:cs typeface="Times New Roman" pitchFamily="18" charset="0"/>
              </a:rPr>
              <a:t>Giriş (kaçıncı olduğu)  N 1.  N 2.  N 3.  N 4.  N 5.+.</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a:ea typeface="Times New Roman" pitchFamily="18" charset="0"/>
                <a:cs typeface="Times New Roman" pitchFamily="18" charset="0"/>
              </a:rPr>
              <a:t>Esas Yakınması :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a:ea typeface="Times New Roman" pitchFamily="18" charset="0"/>
                <a:cs typeface="Times New Roman" pitchFamily="18" charset="0"/>
              </a:rPr>
              <a:t>Soy Geçmişi :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1"/>
          <p:cNvSpPr>
            <a:spLocks noChangeArrowheads="1"/>
          </p:cNvSpPr>
          <p:nvPr/>
        </p:nvSpPr>
        <p:spPr bwMode="auto">
          <a:xfrm>
            <a:off x="1214414" y="571480"/>
            <a:ext cx="7715272" cy="54476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a:t>
            </a:r>
            <a:r>
              <a:rPr kumimoji="0" lang="tr-TR" sz="900" b="1" i="0" u="none" strike="noStrike" cap="none" normalizeH="0" baseline="0" dirty="0" smtClean="0">
                <a:ln>
                  <a:noFill/>
                </a:ln>
                <a:solidFill>
                  <a:schemeClr val="tx1"/>
                </a:solidFill>
                <a:effectLst/>
                <a:latin typeface="Times" charset="-94"/>
                <a:ea typeface="Times New Roman" pitchFamily="18" charset="0"/>
                <a:cs typeface="Times New Roman" pitchFamily="18" charset="0"/>
              </a:rPr>
              <a:t>Ek No : 13</a:t>
            </a:r>
            <a:endParaRPr kumimoji="0" lang="tr-TR" sz="11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900" b="1"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a:t>
            </a:r>
            <a:r>
              <a:rPr kumimoji="0" lang="tr-TR" sz="1400" b="1"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T. C.                                                                                       Tarih : ....../....../......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S.S.Y. BAKANLIĞI</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a:t>
            </a:r>
            <a:r>
              <a:rPr kumimoji="0" lang="tr-TR" sz="1400" b="1" i="0" u="none" strike="noStrike" cap="none" normalizeH="0" baseline="0" dirty="0" err="1" smtClean="0">
                <a:ln>
                  <a:noFill/>
                </a:ln>
                <a:solidFill>
                  <a:schemeClr val="tx1"/>
                </a:solidFill>
                <a:effectLst/>
                <a:latin typeface="Times" charset="-94"/>
                <a:ea typeface="Times New Roman" pitchFamily="18" charset="0"/>
                <a:cs typeface="Times New Roman" pitchFamily="18" charset="0"/>
              </a:rPr>
              <a:t>Hastahanesi</a:t>
            </a:r>
            <a:r>
              <a:rPr kumimoji="0" lang="tr-TR" sz="1400" b="1"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RÖNTGEN İSTEK FİŞİ</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Adı                      :  ................................................ Soyadı  :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Yaşı                     :  ................................................ Kadın  N               Erkek  N               Çocuk  N</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Hasta Kabul No  :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Yattığı Bölüm     :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Tanı                    :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Verilecek Gerekli Bilgiler</a:t>
            </a: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İstenen İnceleme  :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İncelemeyi İsteyen Doktorun Adı - Soyadı  :  ............................................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İmzası        :  .........................................................................</a:t>
            </a:r>
            <a:endParaRPr kumimoji="0" lang="tr-TR" sz="14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smtClean="0">
                <a:solidFill>
                  <a:schemeClr val="accent6">
                    <a:lumMod val="75000"/>
                  </a:schemeClr>
                </a:solidFill>
              </a:rPr>
              <a:t>HASTA DOSYALARININ SAĞLIK KURUMLARI 	İÇİN  ÖNEMİ</a:t>
            </a:r>
            <a:endParaRPr lang="fr-FR" sz="2800" b="1" dirty="0">
              <a:solidFill>
                <a:schemeClr val="accent6">
                  <a:lumMod val="75000"/>
                </a:schemeClr>
              </a:solidFill>
            </a:endParaRPr>
          </a:p>
        </p:txBody>
      </p:sp>
      <p:sp>
        <p:nvSpPr>
          <p:cNvPr id="3" name="2 İçerik Yer Tutucusu"/>
          <p:cNvSpPr>
            <a:spLocks noGrp="1"/>
          </p:cNvSpPr>
          <p:nvPr>
            <p:ph idx="1"/>
          </p:nvPr>
        </p:nvSpPr>
        <p:spPr/>
        <p:txBody>
          <a:bodyPr>
            <a:normAutofit/>
          </a:bodyPr>
          <a:lstStyle/>
          <a:p>
            <a:pPr algn="just"/>
            <a:r>
              <a:rPr lang="tr-TR" sz="1800" dirty="0" smtClean="0">
                <a:cs typeface="Times New Roman" pitchFamily="18" charset="0"/>
              </a:rPr>
              <a:t>Hasta dosyaları, sağlık kurumlarının belleği görevini yerine getirmektedir.</a:t>
            </a:r>
          </a:p>
          <a:p>
            <a:pPr algn="just"/>
            <a:r>
              <a:rPr lang="tr-TR" sz="1800" dirty="0" smtClean="0">
                <a:cs typeface="Times New Roman" pitchFamily="18" charset="0"/>
              </a:rPr>
              <a:t>Hasta dosyalarının hastalar için olan  tüm yararları  sağlık kurumları içinde geçerlidir.</a:t>
            </a:r>
          </a:p>
          <a:p>
            <a:pPr algn="just"/>
            <a:r>
              <a:rPr lang="tr-TR" sz="1800" dirty="0" smtClean="0">
                <a:cs typeface="Times New Roman" pitchFamily="18" charset="0"/>
              </a:rPr>
              <a:t>Sağlık kurumlarında hastalara uygulanan tedavi metotlarını ve  bununla ilgili çalışmalarını verimi, kayıtlarla tespit edilebilir.</a:t>
            </a:r>
          </a:p>
          <a:p>
            <a:pPr algn="just"/>
            <a:r>
              <a:rPr lang="tr-TR" sz="1800" dirty="0" smtClean="0">
                <a:cs typeface="Times New Roman" pitchFamily="18" charset="0"/>
              </a:rPr>
              <a:t>Kayıtlar ayrıca hastanın kurum ve şahıslara güven duymasına yardımcı olmaktadır.</a:t>
            </a:r>
          </a:p>
          <a:p>
            <a:pPr algn="just"/>
            <a:r>
              <a:rPr lang="tr-TR" sz="1800" dirty="0" smtClean="0">
                <a:cs typeface="Times New Roman" pitchFamily="18" charset="0"/>
              </a:rPr>
              <a:t>Sağlık kurumlarında tutulan hasta dosyaları üzerinden  sağlık hizmetinin durumuna ilişkin analiz ve incelemeler yapılabilir.</a:t>
            </a:r>
          </a:p>
          <a:p>
            <a:pPr algn="just"/>
            <a:r>
              <a:rPr lang="tr-TR" sz="1800" dirty="0" smtClean="0">
                <a:cs typeface="Times New Roman" pitchFamily="18" charset="0"/>
              </a:rPr>
              <a:t>Tıbbi hatalar ve kaynak kullanımına ilişkin veriler hasta dosyalarının incelenmesi ile ortaya çıkarılabilir</a:t>
            </a:r>
            <a:r>
              <a:rPr lang="tr-TR" sz="1800" dirty="0" smtClean="0"/>
              <a:t>.</a:t>
            </a:r>
          </a:p>
          <a:p>
            <a:endParaRPr lang="fr-FR" sz="18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1"/>
          <p:cNvSpPr>
            <a:spLocks noChangeArrowheads="1"/>
          </p:cNvSpPr>
          <p:nvPr/>
        </p:nvSpPr>
        <p:spPr bwMode="auto">
          <a:xfrm>
            <a:off x="1500166" y="1500174"/>
            <a:ext cx="9144000"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a:t>
            </a: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Tarihi: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R Ö N T G E N   R A P O R U</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Raporu Hazırlayan Doktorun Adı - Soyadı  :  ............................................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İmzası        :  .........................................................................</a:t>
            </a:r>
            <a:endParaRPr kumimoji="0" lang="tr-TR" sz="14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1"/>
          <p:cNvSpPr>
            <a:spLocks noChangeArrowheads="1"/>
          </p:cNvSpPr>
          <p:nvPr/>
        </p:nvSpPr>
        <p:spPr bwMode="auto">
          <a:xfrm>
            <a:off x="1214446" y="1071546"/>
            <a:ext cx="7929554" cy="54784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Ek No : 14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T. C.                                                                                       Tarih : ....../....../......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S.S.Y. BAKANLIĞI</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a:t>
            </a:r>
            <a:r>
              <a:rPr kumimoji="0" lang="tr-TR" sz="1400" b="1" i="0" u="none" strike="noStrike" cap="none" normalizeH="0" baseline="0" dirty="0" err="1" smtClean="0">
                <a:ln>
                  <a:noFill/>
                </a:ln>
                <a:solidFill>
                  <a:schemeClr val="tx1"/>
                </a:solidFill>
                <a:effectLst/>
                <a:latin typeface="Times" charset="-94"/>
                <a:ea typeface="Times New Roman" pitchFamily="18" charset="0"/>
                <a:cs typeface="Times New Roman" pitchFamily="18" charset="0"/>
              </a:rPr>
              <a:t>Hastahanesi</a:t>
            </a:r>
            <a:r>
              <a:rPr kumimoji="0" lang="tr-TR" sz="1400" b="1"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LABORATUVAR İSTEK FİŞİ</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Servisi</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Gönderen yer                  :  ........................................................................................... </a:t>
            </a:r>
            <a:r>
              <a:rPr kumimoji="0" lang="tr-TR" sz="1400" b="0" i="0" u="sng" strike="noStrike" cap="none" normalizeH="0" baseline="0" dirty="0" smtClean="0">
                <a:ln>
                  <a:noFill/>
                </a:ln>
                <a:solidFill>
                  <a:schemeClr val="tx1"/>
                </a:solidFill>
                <a:effectLst/>
                <a:latin typeface="Times" charset="-94"/>
                <a:ea typeface="Times New Roman" pitchFamily="18" charset="0"/>
                <a:cs typeface="Times New Roman" pitchFamily="18" charset="0"/>
              </a:rPr>
              <a:t>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Polikliniği</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Hastanın adı, soyadı        :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Servis Protokol veya</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Poliklinik Kayıt Sıra No  :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Teşhisi                             :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Gönderilen Materyal       :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İstenen Tetkikler             :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İSTEYENİN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ADI, SOYADI, İMZASI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a:t>
            </a:r>
            <a:endParaRPr kumimoji="0" lang="tr-TR" sz="14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1"/>
          <p:cNvSpPr>
            <a:spLocks noChangeArrowheads="1"/>
          </p:cNvSpPr>
          <p:nvPr/>
        </p:nvSpPr>
        <p:spPr bwMode="auto">
          <a:xfrm>
            <a:off x="1428728" y="285728"/>
            <a:ext cx="7143768" cy="63401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TETKİK SONUÇLARI :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LABORATUVAR UZMANININ</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ADI, SOYADI, İMZASI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a:t>
            </a:r>
            <a:endParaRPr kumimoji="0" lang="tr-TR" sz="14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a:t>
            </a:r>
            <a:endParaRPr kumimoji="0" lang="tr-TR" sz="14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1"/>
          <p:cNvSpPr>
            <a:spLocks noChangeArrowheads="1"/>
          </p:cNvSpPr>
          <p:nvPr/>
        </p:nvSpPr>
        <p:spPr bwMode="auto">
          <a:xfrm>
            <a:off x="1285852" y="0"/>
            <a:ext cx="7858148" cy="747897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9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a:t>
            </a:r>
            <a:r>
              <a:rPr kumimoji="0" lang="tr-TR" sz="12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a:t>
            </a:r>
            <a:r>
              <a:rPr kumimoji="0" lang="tr-TR" sz="1200" b="1" i="0" u="none" strike="noStrike" cap="none" normalizeH="0" baseline="0" dirty="0" smtClean="0">
                <a:ln>
                  <a:noFill/>
                </a:ln>
                <a:solidFill>
                  <a:schemeClr val="tx1"/>
                </a:solidFill>
                <a:effectLst/>
                <a:latin typeface="Times" charset="-94"/>
                <a:ea typeface="Times New Roman" pitchFamily="18" charset="0"/>
                <a:cs typeface="Times New Roman" pitchFamily="18" charset="0"/>
              </a:rPr>
              <a:t>T.C.</a:t>
            </a:r>
            <a:r>
              <a:rPr kumimoji="0" lang="tr-TR" sz="12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a:t>
            </a:r>
            <a:r>
              <a:rPr kumimoji="0" lang="tr-TR" sz="1200" b="1" i="0" u="none" strike="noStrike" cap="none" normalizeH="0" baseline="0" dirty="0" smtClean="0">
                <a:ln>
                  <a:noFill/>
                </a:ln>
                <a:solidFill>
                  <a:schemeClr val="tx1"/>
                </a:solidFill>
                <a:effectLst/>
                <a:latin typeface="Times" charset="-94"/>
                <a:ea typeface="Times New Roman" pitchFamily="18" charset="0"/>
                <a:cs typeface="Times New Roman" pitchFamily="18" charset="0"/>
              </a:rPr>
              <a:t>Ek No : 15</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Times" charset="-94"/>
                <a:ea typeface="Times New Roman" pitchFamily="18" charset="0"/>
                <a:cs typeface="Times New Roman" pitchFamily="18" charset="0"/>
              </a:rPr>
              <a:t>Sağlık ve Sosyal Yardım Bakanlığı</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r>
              <a:rPr kumimoji="0" lang="tr-TR" sz="1200" b="1" i="0" u="none" strike="noStrike" cap="none" normalizeH="0" baseline="0" dirty="0" smtClean="0">
                <a:ln>
                  <a:noFill/>
                </a:ln>
                <a:solidFill>
                  <a:schemeClr val="tx1"/>
                </a:solidFill>
                <a:effectLst/>
                <a:latin typeface="Times" charset="-94"/>
                <a:ea typeface="Times New Roman" pitchFamily="18" charset="0"/>
                <a:cs typeface="Times New Roman" pitchFamily="18" charset="0"/>
              </a:rPr>
              <a:t>Hastanesi</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a:t>
            </a:r>
            <a:r>
              <a:rPr kumimoji="0" lang="tr-TR" sz="12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Hasta Kabul No : ...........................</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ÇIKIŞ ÖZETİ</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Hastanın Adı Soyadı  : ...............................................  Giriş Tarihi  :   ...........................................</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Yattığı Bölüm</a:t>
            </a:r>
            <a:r>
              <a:rPr kumimoji="0" lang="tr-TR" sz="12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 ...............................................  Çıkış Tarihi :   ...........................................</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Yaşı                            : ...............................................</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New  Roman ;"/>
                <a:ea typeface="Times New Roman" pitchFamily="18" charset="0"/>
                <a:cs typeface="Times New Roman" pitchFamily="18" charset="0"/>
              </a:rPr>
              <a:t>             Yakınması  :   .................................................................................................................</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New  Roman ;"/>
                <a:ea typeface="Times New Roman" pitchFamily="18" charset="0"/>
                <a:cs typeface="Times New Roman" pitchFamily="18" charset="0"/>
              </a:rPr>
              <a:t>....................................................................................................................................................</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New  Roman ;"/>
                <a:ea typeface="Times New Roman" pitchFamily="18" charset="0"/>
                <a:cs typeface="Times New Roman" pitchFamily="18" charset="0"/>
              </a:rPr>
              <a:t>....................................................................................................................................................</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New  Roman ;"/>
                <a:ea typeface="Times New Roman" pitchFamily="18" charset="0"/>
                <a:cs typeface="Times New Roman" pitchFamily="18" charset="0"/>
              </a:rPr>
              <a:t>....................................................................................................................................................</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New  Roman ;"/>
                <a:ea typeface="Times New Roman" pitchFamily="18" charset="0"/>
                <a:cs typeface="Times New Roman" pitchFamily="18" charset="0"/>
              </a:rPr>
              <a:t> </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New  Roman ;"/>
                <a:ea typeface="Times New Roman" pitchFamily="18" charset="0"/>
                <a:cs typeface="Times New Roman" pitchFamily="18" charset="0"/>
              </a:rPr>
              <a:t>             Öyküsü (kısaca)  :  ..........................................................................................................</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New  Roman ;"/>
                <a:ea typeface="Times New Roman" pitchFamily="18" charset="0"/>
                <a:cs typeface="Times New Roman" pitchFamily="18" charset="0"/>
              </a:rPr>
              <a:t>....................................................................................................................................................</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New  Roman ;"/>
                <a:ea typeface="Times New Roman" pitchFamily="18" charset="0"/>
                <a:cs typeface="Times New Roman" pitchFamily="18" charset="0"/>
              </a:rPr>
              <a:t>....................................................................................................................................................</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New  Roman ;"/>
                <a:ea typeface="Times New Roman" pitchFamily="18" charset="0"/>
                <a:cs typeface="Times New Roman" pitchFamily="18" charset="0"/>
              </a:rPr>
              <a:t>....................................................................................................................................................</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New  Roman ;"/>
                <a:ea typeface="Times New Roman" pitchFamily="18" charset="0"/>
                <a:cs typeface="Times New Roman" pitchFamily="18" charset="0"/>
              </a:rPr>
              <a:t>....................................................................................................................................................</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             Klinik Bulguları (kısaca)</a:t>
            </a:r>
            <a:r>
              <a:rPr kumimoji="0" lang="tr-TR" sz="12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   ............................................................................................</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             Röntgen Bulguları   :  .....................................................................................................</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charset="-94"/>
                <a:ea typeface="Times New Roman" pitchFamily="18" charset="0"/>
                <a:cs typeface="Times New Roman" pitchFamily="18" charset="0"/>
              </a:rPr>
              <a:t>Form No : 66</a:t>
            </a: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1" i="0" u="none" strike="noStrike" cap="none" normalizeH="0" baseline="0" dirty="0" smtClean="0">
                <a:ln>
                  <a:noFill/>
                </a:ln>
                <a:solidFill>
                  <a:srgbClr val="808080"/>
                </a:solidFill>
                <a:effectLst/>
                <a:latin typeface="Times" charset="-94"/>
                <a:ea typeface="Times New Roman" pitchFamily="18" charset="0"/>
                <a:cs typeface="Times New Roman" pitchFamily="18" charset="0"/>
              </a:rPr>
              <a:t>a 91</a:t>
            </a:r>
            <a:endParaRPr kumimoji="0" lang="tr-TR" sz="1200" b="0" i="0" u="none" strike="noStrike" cap="none" normalizeH="0" baseline="0" dirty="0" smtClean="0">
              <a:ln>
                <a:noFill/>
              </a:ln>
              <a:solidFill>
                <a:schemeClr val="tx1"/>
              </a:solidFill>
              <a:effectLst/>
              <a:latin typeface="Times" charset="-94"/>
              <a:ea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sz="1200" b="0" i="0" u="none" strike="noStrike" cap="none" normalizeH="0" baseline="0" dirty="0" smtClean="0">
                <a:ln>
                  <a:noFill/>
                </a:ln>
                <a:solidFill>
                  <a:schemeClr val="tx1"/>
                </a:solidFill>
                <a:effectLst/>
                <a:latin typeface="Times" charset="-94"/>
                <a:ea typeface="Times New Roman" pitchFamily="18" charset="0"/>
              </a:rPr>
              <a:t/>
            </a:r>
            <a:br>
              <a:rPr kumimoji="0" lang="tr-TR" sz="1200" b="0" i="0" u="none" strike="noStrike" cap="none" normalizeH="0" baseline="0" dirty="0" smtClean="0">
                <a:ln>
                  <a:noFill/>
                </a:ln>
                <a:solidFill>
                  <a:schemeClr val="tx1"/>
                </a:solidFill>
                <a:effectLst/>
                <a:latin typeface="Times" charset="-94"/>
                <a:ea typeface="Times New Roman" pitchFamily="18" charset="0"/>
              </a:rPr>
            </a:br>
            <a:endParaRPr kumimoji="0" lang="tr-TR" sz="1200" b="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tr-TR" sz="12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Tablo"/>
          <p:cNvGraphicFramePr>
            <a:graphicFrameLocks noGrp="1"/>
          </p:cNvGraphicFramePr>
          <p:nvPr/>
        </p:nvGraphicFramePr>
        <p:xfrm>
          <a:off x="1500166" y="357166"/>
          <a:ext cx="7143800" cy="640080"/>
        </p:xfrm>
        <a:graphic>
          <a:graphicData uri="http://schemas.openxmlformats.org/drawingml/2006/table">
            <a:tbl>
              <a:tblPr firstRow="1"/>
              <a:tblGrid>
                <a:gridCol w="7143800"/>
              </a:tblGrid>
              <a:tr h="500066">
                <a:tc>
                  <a:txBody>
                    <a:bodyPr/>
                    <a:lstStyle/>
                    <a:p>
                      <a:r>
                        <a:rPr lang="tr-TR" b="1" dirty="0" smtClean="0">
                          <a:solidFill>
                            <a:srgbClr val="FF0000"/>
                          </a:solidFill>
                        </a:rPr>
                        <a:t>Dikkat:…………….alerji yapıyor.</a:t>
                      </a:r>
                      <a:r>
                        <a:rPr lang="tr-TR" b="0" dirty="0" smtClean="0">
                          <a:solidFill>
                            <a:schemeClr val="tx1"/>
                          </a:solidFill>
                        </a:rPr>
                        <a:t>(</a:t>
                      </a:r>
                      <a:r>
                        <a:rPr lang="tr-TR" dirty="0" smtClean="0"/>
                        <a:t>Kırmızı kalemle yazılacak)</a:t>
                      </a:r>
                      <a:endParaRPr lang="tr-TR" dirty="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mpd="sng">
                      <a:solidFill>
                        <a:schemeClr val="tx1"/>
                      </a:solidFill>
                      <a:prstDash val="solid"/>
                    </a:lnB>
                    <a:solidFill>
                      <a:schemeClr val="accent3">
                        <a:lumMod val="20000"/>
                        <a:lumOff val="80000"/>
                      </a:schemeClr>
                    </a:solidFill>
                  </a:tcPr>
                </a:tc>
              </a:tr>
            </a:tbl>
          </a:graphicData>
        </a:graphic>
      </p:graphicFrame>
      <p:graphicFrame>
        <p:nvGraphicFramePr>
          <p:cNvPr id="9" name="8 Tablo"/>
          <p:cNvGraphicFramePr>
            <a:graphicFrameLocks noGrp="1"/>
          </p:cNvGraphicFramePr>
          <p:nvPr/>
        </p:nvGraphicFramePr>
        <p:xfrm>
          <a:off x="1500166" y="1000108"/>
          <a:ext cx="7143800" cy="4679872"/>
        </p:xfrm>
        <a:graphic>
          <a:graphicData uri="http://schemas.openxmlformats.org/drawingml/2006/table">
            <a:tbl>
              <a:tblPr firstRow="1" bandRow="1">
                <a:tableStyleId>{F5AB1C69-6EDB-4FF4-983F-18BD219EF322}</a:tableStyleId>
              </a:tblPr>
              <a:tblGrid>
                <a:gridCol w="1785950"/>
                <a:gridCol w="1785950"/>
                <a:gridCol w="1785950"/>
                <a:gridCol w="1785950"/>
              </a:tblGrid>
              <a:tr h="2500330">
                <a:tc>
                  <a:txBody>
                    <a:bodyPr/>
                    <a:lstStyle/>
                    <a:p>
                      <a:pPr algn="ctr"/>
                      <a:endParaRPr lang="tr-TR" dirty="0" smtClean="0"/>
                    </a:p>
                    <a:p>
                      <a:pPr algn="ctr"/>
                      <a:endParaRPr lang="tr-TR" dirty="0" smtClean="0"/>
                    </a:p>
                    <a:p>
                      <a:pPr algn="ctr"/>
                      <a:endParaRPr lang="tr-TR" dirty="0" smtClean="0"/>
                    </a:p>
                    <a:p>
                      <a:pPr algn="ctr"/>
                      <a:r>
                        <a:rPr lang="tr-TR" dirty="0" smtClean="0"/>
                        <a:t>Tarih</a:t>
                      </a:r>
                      <a:endParaRPr lang="tr-TR" dirty="0"/>
                    </a:p>
                  </a:txBody>
                  <a:tcPr>
                    <a:solidFill>
                      <a:schemeClr val="accent3"/>
                    </a:solidFill>
                  </a:tcPr>
                </a:tc>
                <a:tc>
                  <a:txBody>
                    <a:bodyPr/>
                    <a:lstStyle/>
                    <a:p>
                      <a:endParaRPr lang="tr-TR" dirty="0" smtClean="0"/>
                    </a:p>
                    <a:p>
                      <a:endParaRPr lang="tr-TR" dirty="0" smtClean="0"/>
                    </a:p>
                    <a:p>
                      <a:endParaRPr lang="tr-TR" dirty="0" smtClean="0"/>
                    </a:p>
                    <a:p>
                      <a:r>
                        <a:rPr lang="tr-TR" dirty="0" smtClean="0"/>
                        <a:t>Verilen ilaçlar</a:t>
                      </a:r>
                      <a:endParaRPr lang="tr-TR" dirty="0"/>
                    </a:p>
                  </a:txBody>
                  <a:tcPr/>
                </a:tc>
                <a:tc>
                  <a:txBody>
                    <a:bodyPr/>
                    <a:lstStyle/>
                    <a:p>
                      <a:r>
                        <a:rPr lang="tr-TR" dirty="0" smtClean="0"/>
                        <a:t>Tedavi</a:t>
                      </a:r>
                      <a:r>
                        <a:rPr lang="tr-TR" baseline="0" dirty="0" smtClean="0"/>
                        <a:t> ile ilgili öneriler veya yapılacak müdahale ve hazırlıklar</a:t>
                      </a:r>
                      <a:endParaRPr lang="tr-TR" dirty="0" smtClean="0"/>
                    </a:p>
                  </a:txBody>
                  <a:tcPr/>
                </a:tc>
                <a:tc>
                  <a:txBody>
                    <a:bodyPr/>
                    <a:lstStyle/>
                    <a:p>
                      <a:endParaRPr lang="tr-TR" dirty="0" smtClean="0"/>
                    </a:p>
                    <a:p>
                      <a:endParaRPr lang="tr-TR" dirty="0" smtClean="0"/>
                    </a:p>
                    <a:p>
                      <a:endParaRPr lang="tr-TR" dirty="0" smtClean="0"/>
                    </a:p>
                    <a:p>
                      <a:r>
                        <a:rPr lang="tr-TR" dirty="0" smtClean="0"/>
                        <a:t>Yemekler</a:t>
                      </a:r>
                      <a:endParaRPr lang="tr-TR" dirty="0"/>
                    </a:p>
                  </a:txBody>
                  <a:tcPr/>
                </a:tc>
              </a:tr>
              <a:tr h="2179542">
                <a:tc>
                  <a:txBody>
                    <a:bodyPr/>
                    <a:lstStyle/>
                    <a:p>
                      <a:endParaRPr lang="tr-TR" dirty="0"/>
                    </a:p>
                  </a:txBody>
                  <a:tcPr/>
                </a:tc>
                <a:tc>
                  <a:txBody>
                    <a:bodyPr/>
                    <a:lstStyle/>
                    <a:p>
                      <a:endParaRPr lang="tr-TR" dirty="0"/>
                    </a:p>
                  </a:txBody>
                  <a:tcPr/>
                </a:tc>
                <a:tc>
                  <a:txBody>
                    <a:bodyPr/>
                    <a:lstStyle/>
                    <a:p>
                      <a:endParaRPr lang="tr-TR"/>
                    </a:p>
                  </a:txBody>
                  <a:tcPr/>
                </a:tc>
                <a:tc>
                  <a:txBody>
                    <a:bodyPr/>
                    <a:lstStyle/>
                    <a:p>
                      <a:endParaRPr lang="tr-TR" dirty="0"/>
                    </a:p>
                  </a:txBody>
                  <a:tcPr/>
                </a:tc>
              </a:tr>
            </a:tbl>
          </a:graphicData>
        </a:graphic>
      </p:graphicFrame>
      <p:sp>
        <p:nvSpPr>
          <p:cNvPr id="10" name="9 Metin kutusu"/>
          <p:cNvSpPr txBox="1"/>
          <p:nvPr/>
        </p:nvSpPr>
        <p:spPr>
          <a:xfrm>
            <a:off x="1500166" y="6143644"/>
            <a:ext cx="4643470" cy="369332"/>
          </a:xfrm>
          <a:prstGeom prst="rect">
            <a:avLst/>
          </a:prstGeom>
          <a:noFill/>
        </p:spPr>
        <p:txBody>
          <a:bodyPr wrap="square" rtlCol="0">
            <a:spAutoFit/>
          </a:bodyPr>
          <a:lstStyle/>
          <a:p>
            <a:r>
              <a:rPr lang="tr-TR" b="1" dirty="0" smtClean="0"/>
              <a:t>HASTA TABELASI (FORM 51)</a:t>
            </a:r>
            <a:endParaRPr lang="tr-TR" b="1"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smtClean="0">
                <a:solidFill>
                  <a:schemeClr val="accent6">
                    <a:lumMod val="75000"/>
                  </a:schemeClr>
                </a:solidFill>
                <a:effectLst/>
              </a:rPr>
              <a:t>KAYNAKLAR</a:t>
            </a:r>
            <a:endParaRPr lang="tr-TR" sz="2800" b="1" dirty="0">
              <a:solidFill>
                <a:schemeClr val="accent6">
                  <a:lumMod val="75000"/>
                </a:schemeClr>
              </a:solidFill>
              <a:effectLst/>
            </a:endParaRPr>
          </a:p>
        </p:txBody>
      </p:sp>
      <p:sp>
        <p:nvSpPr>
          <p:cNvPr id="3" name="2 İçerik Yer Tutucusu"/>
          <p:cNvSpPr>
            <a:spLocks noGrp="1"/>
          </p:cNvSpPr>
          <p:nvPr>
            <p:ph idx="1"/>
          </p:nvPr>
        </p:nvSpPr>
        <p:spPr>
          <a:xfrm>
            <a:off x="1435608" y="1643050"/>
            <a:ext cx="7498080" cy="4605350"/>
          </a:xfrm>
        </p:spPr>
        <p:txBody>
          <a:bodyPr>
            <a:normAutofit/>
          </a:bodyPr>
          <a:lstStyle/>
          <a:p>
            <a:pPr algn="ctr"/>
            <a:r>
              <a:rPr lang="tr-TR" sz="1800" dirty="0" smtClean="0"/>
              <a:t>A. Ezel </a:t>
            </a:r>
            <a:r>
              <a:rPr lang="tr-TR" sz="1800" dirty="0" err="1" smtClean="0"/>
              <a:t>Esatoğlu</a:t>
            </a:r>
            <a:r>
              <a:rPr lang="tr-TR" sz="1800" dirty="0" smtClean="0"/>
              <a:t> (2009) Sağlık Hizmetlerinde Bilgi Yönetimi</a:t>
            </a:r>
          </a:p>
          <a:p>
            <a:pPr algn="ctr"/>
            <a:endParaRPr lang="tr-TR" sz="1800" dirty="0" smtClean="0"/>
          </a:p>
          <a:p>
            <a:pPr algn="ctr"/>
            <a:r>
              <a:rPr lang="tr-TR" sz="1800" dirty="0" smtClean="0">
                <a:hlinkClick r:id="rId2"/>
              </a:rPr>
              <a:t>www.kalite.sağlık.gov.tr</a:t>
            </a:r>
            <a:endParaRPr lang="tr-TR" sz="1800" dirty="0" smtClean="0"/>
          </a:p>
          <a:p>
            <a:pPr algn="ctr"/>
            <a:endParaRPr lang="tr-TR" sz="1800" dirty="0" smtClean="0"/>
          </a:p>
          <a:p>
            <a:pPr algn="ctr"/>
            <a:r>
              <a:rPr lang="tr-TR" sz="1800" dirty="0" smtClean="0">
                <a:hlinkClick r:id="rId3"/>
              </a:rPr>
              <a:t>www.</a:t>
            </a:r>
            <a:r>
              <a:rPr lang="tr-TR" sz="1800" dirty="0" err="1" smtClean="0">
                <a:hlinkClick r:id="rId3"/>
              </a:rPr>
              <a:t>gemlikdh</a:t>
            </a:r>
            <a:r>
              <a:rPr lang="tr-TR" sz="1800" dirty="0" smtClean="0">
                <a:hlinkClick r:id="rId3"/>
              </a:rPr>
              <a:t>.gov.tr</a:t>
            </a:r>
            <a:endParaRPr lang="tr-TR" sz="1800" dirty="0" smtClean="0"/>
          </a:p>
          <a:p>
            <a:pPr algn="ctr"/>
            <a:endParaRPr lang="tr-TR" sz="1800" dirty="0" smtClean="0"/>
          </a:p>
          <a:p>
            <a:pPr algn="ctr"/>
            <a:r>
              <a:rPr lang="tr-TR" sz="1800" dirty="0" smtClean="0">
                <a:hlinkClick r:id="rId4"/>
              </a:rPr>
              <a:t>www.</a:t>
            </a:r>
            <a:r>
              <a:rPr lang="tr-TR" sz="1800" dirty="0" err="1" smtClean="0">
                <a:hlinkClick r:id="rId4"/>
              </a:rPr>
              <a:t>saglik</a:t>
            </a:r>
            <a:r>
              <a:rPr lang="tr-TR" sz="1800" dirty="0" smtClean="0">
                <a:hlinkClick r:id="rId4"/>
              </a:rPr>
              <a:t>.tr</a:t>
            </a:r>
            <a:endParaRPr lang="tr-TR" sz="1800" dirty="0" smtClean="0"/>
          </a:p>
          <a:p>
            <a:pPr algn="ctr"/>
            <a:endParaRPr lang="tr-TR" sz="1800" dirty="0" smtClean="0"/>
          </a:p>
          <a:p>
            <a:pPr algn="ctr"/>
            <a:r>
              <a:rPr lang="tr-TR" sz="1800" dirty="0" smtClean="0">
                <a:hlinkClick r:id="rId5"/>
              </a:rPr>
              <a:t>www.</a:t>
            </a:r>
            <a:r>
              <a:rPr lang="tr-TR" sz="1800" dirty="0" err="1" smtClean="0">
                <a:hlinkClick r:id="rId5"/>
              </a:rPr>
              <a:t>tethiyedh</a:t>
            </a:r>
            <a:r>
              <a:rPr lang="tr-TR" sz="1800" dirty="0" smtClean="0">
                <a:hlinkClick r:id="rId5"/>
              </a:rPr>
              <a:t>.gov.tr</a:t>
            </a:r>
            <a:endParaRPr lang="tr-TR" sz="1800" dirty="0" smtClean="0"/>
          </a:p>
          <a:p>
            <a:pPr algn="ctr"/>
            <a:endParaRPr lang="tr-TR" sz="18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357290" y="285728"/>
            <a:ext cx="7498080" cy="1143000"/>
          </a:xfrm>
        </p:spPr>
        <p:txBody>
          <a:bodyPr>
            <a:normAutofit/>
          </a:bodyPr>
          <a:lstStyle/>
          <a:p>
            <a:pPr algn="ctr"/>
            <a:r>
              <a:rPr lang="tr-TR" sz="2800" b="1" dirty="0" smtClean="0">
                <a:solidFill>
                  <a:schemeClr val="accent6">
                    <a:lumMod val="75000"/>
                  </a:schemeClr>
                </a:solidFill>
                <a:effectLst/>
              </a:rPr>
              <a:t>HASTA DOSYALARINI ADLİ TIP İÇİN ÖNEMİ</a:t>
            </a:r>
            <a:endParaRPr lang="fr-FR" sz="2800" b="1" dirty="0">
              <a:solidFill>
                <a:schemeClr val="accent6">
                  <a:lumMod val="75000"/>
                </a:schemeClr>
              </a:solidFill>
              <a:effectLst/>
            </a:endParaRPr>
          </a:p>
        </p:txBody>
      </p:sp>
      <p:sp>
        <p:nvSpPr>
          <p:cNvPr id="3" name="2 İçerik Yer Tutucusu"/>
          <p:cNvSpPr>
            <a:spLocks noGrp="1"/>
          </p:cNvSpPr>
          <p:nvPr>
            <p:ph idx="1"/>
          </p:nvPr>
        </p:nvSpPr>
        <p:spPr/>
        <p:txBody>
          <a:bodyPr>
            <a:normAutofit/>
          </a:bodyPr>
          <a:lstStyle/>
          <a:p>
            <a:pPr algn="just"/>
            <a:endParaRPr lang="tr-TR" sz="1800" dirty="0" smtClean="0"/>
          </a:p>
          <a:p>
            <a:pPr algn="just"/>
            <a:r>
              <a:rPr lang="tr-TR" sz="1800" dirty="0" smtClean="0"/>
              <a:t>Sağlık kayıtları  adli tıp vakalarında da ilgili şahıslar, sağlık kurumları ve sağlık personeli için büyük önem taşır.</a:t>
            </a:r>
          </a:p>
          <a:p>
            <a:pPr algn="just"/>
            <a:r>
              <a:rPr lang="tr-TR" sz="1800" dirty="0" smtClean="0"/>
              <a:t>Hastalar bazen sağlık personelini ve kurumu haklı veya haksız olarak itham etmek ve bunları adli makamlara bildirmek eğilimindedir.</a:t>
            </a:r>
          </a:p>
          <a:p>
            <a:pPr algn="just"/>
            <a:endParaRPr lang="tr-TR" sz="1800" dirty="0" smtClean="0"/>
          </a:p>
          <a:p>
            <a:pPr algn="just"/>
            <a:endParaRPr lang="tr-TR" sz="1800" dirty="0" smtClean="0"/>
          </a:p>
          <a:p>
            <a:pPr algn="just"/>
            <a:r>
              <a:rPr lang="tr-TR" sz="1800" dirty="0" smtClean="0"/>
              <a:t>Tıbbi dokümanlar sağlık kurumu ve doktorlar tarafından kullanılacak en önemli savunma aracıdır.</a:t>
            </a:r>
          </a:p>
          <a:p>
            <a:pPr algn="just"/>
            <a:r>
              <a:rPr lang="tr-TR" sz="1800" dirty="0" smtClean="0"/>
              <a:t>Sağlık kurumu dışında meydana gelmiş ve  sağlık kurumun intikal etmiş öldürme, yaralama gibi   adli vakalarla ilgili olarak düzenlenen dokümanlarda hem ilgili şahıslar ve hem de adli kurumlar için değer  taşıyan önemli bilgi kaynaklarıdır.</a:t>
            </a:r>
            <a:endParaRPr lang="fr-FR" sz="18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2800" b="1" dirty="0" smtClean="0">
                <a:solidFill>
                  <a:schemeClr val="accent6">
                    <a:lumMod val="75000"/>
                  </a:schemeClr>
                </a:solidFill>
                <a:effectLst/>
              </a:rPr>
              <a:t>HASTA DOSYALARININ TIBBİ ARAŞTIRMALAR VE EĞİTİM İÇİN ÖNEMİ</a:t>
            </a:r>
            <a:endParaRPr lang="fr-FR" sz="2800" b="1" dirty="0">
              <a:solidFill>
                <a:schemeClr val="accent6">
                  <a:lumMod val="75000"/>
                </a:schemeClr>
              </a:solidFill>
              <a:effectLst/>
            </a:endParaRPr>
          </a:p>
        </p:txBody>
      </p:sp>
      <p:sp>
        <p:nvSpPr>
          <p:cNvPr id="3" name="2 İçerik Yer Tutucusu"/>
          <p:cNvSpPr>
            <a:spLocks noGrp="1"/>
          </p:cNvSpPr>
          <p:nvPr>
            <p:ph idx="1"/>
          </p:nvPr>
        </p:nvSpPr>
        <p:spPr/>
        <p:txBody>
          <a:bodyPr>
            <a:normAutofit/>
          </a:bodyPr>
          <a:lstStyle/>
          <a:p>
            <a:endParaRPr lang="tr-TR" sz="1800" dirty="0" smtClean="0"/>
          </a:p>
          <a:p>
            <a:endParaRPr lang="tr-TR" sz="1800" dirty="0" smtClean="0"/>
          </a:p>
          <a:p>
            <a:pPr algn="just"/>
            <a:r>
              <a:rPr lang="tr-TR" sz="1800" dirty="0" smtClean="0"/>
              <a:t>Tıbbi araştırmaların yapılmasında mutlaka tıbbi kaynaklardan yararlanıldığı için belli bir sistem içerisinde saklanan tıbbi kayıtlar araştırmacılar için   son derece önemlidir.</a:t>
            </a:r>
          </a:p>
          <a:p>
            <a:pPr algn="just"/>
            <a:endParaRPr lang="tr-TR" sz="1800" dirty="0" smtClean="0"/>
          </a:p>
          <a:p>
            <a:pPr algn="just"/>
            <a:endParaRPr lang="tr-TR" sz="1800" dirty="0" smtClean="0"/>
          </a:p>
          <a:p>
            <a:pPr algn="just">
              <a:buNone/>
            </a:pPr>
            <a:endParaRPr lang="tr-TR" sz="1800" dirty="0" smtClean="0"/>
          </a:p>
          <a:p>
            <a:pPr algn="just"/>
            <a:r>
              <a:rPr lang="tr-TR" sz="1800" dirty="0" smtClean="0"/>
              <a:t>Tıp eğitimi de araştırmalar gibi  tıbbi kayıtlar ile üretilen ve sürekli yenilenen bir olgudur.</a:t>
            </a:r>
            <a:endParaRPr lang="fr-FR" sz="18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800" b="1" dirty="0" smtClean="0">
                <a:solidFill>
                  <a:schemeClr val="accent6">
                    <a:lumMod val="75000"/>
                  </a:schemeClr>
                </a:solidFill>
                <a:effectLst/>
              </a:rPr>
              <a:t>HASTA DOSYALARININ HALK SAĞLIĞI İÇİN ÖNEMİ</a:t>
            </a:r>
            <a:endParaRPr lang="fr-FR" sz="2800" b="1" dirty="0">
              <a:solidFill>
                <a:schemeClr val="accent6">
                  <a:lumMod val="75000"/>
                </a:schemeClr>
              </a:solidFill>
              <a:effectLst/>
            </a:endParaRPr>
          </a:p>
        </p:txBody>
      </p:sp>
      <p:sp>
        <p:nvSpPr>
          <p:cNvPr id="3" name="2 İçerik Yer Tutucusu"/>
          <p:cNvSpPr>
            <a:spLocks noGrp="1"/>
          </p:cNvSpPr>
          <p:nvPr>
            <p:ph idx="1"/>
          </p:nvPr>
        </p:nvSpPr>
        <p:spPr/>
        <p:txBody>
          <a:bodyPr>
            <a:normAutofit lnSpcReduction="10000"/>
          </a:bodyPr>
          <a:lstStyle/>
          <a:p>
            <a:pPr algn="just"/>
            <a:endParaRPr lang="tr-TR" sz="1800" dirty="0" smtClean="0"/>
          </a:p>
          <a:p>
            <a:pPr algn="just"/>
            <a:r>
              <a:rPr lang="tr-TR" sz="1800" dirty="0" smtClean="0"/>
              <a:t>Sağlık hizmetleri yönetiminde ve epidemiyolojik çalışmalarda kullanım kolaylığı sağlar.</a:t>
            </a:r>
          </a:p>
          <a:p>
            <a:pPr algn="just">
              <a:buNone/>
            </a:pPr>
            <a:r>
              <a:rPr lang="tr-TR" sz="1800" b="1" dirty="0" smtClean="0"/>
              <a:t>	(Epidemiyoloji</a:t>
            </a:r>
            <a:r>
              <a:rPr lang="tr-TR" sz="1800" dirty="0" smtClean="0"/>
              <a:t>, toplumdaki </a:t>
            </a:r>
            <a:r>
              <a:rPr lang="tr-TR" sz="1800" dirty="0" smtClean="0">
                <a:hlinkClick r:id="rId2" tooltip="Hastalık"/>
              </a:rPr>
              <a:t>hastalık</a:t>
            </a:r>
            <a:r>
              <a:rPr lang="tr-TR" sz="1800" dirty="0" smtClean="0"/>
              <a:t>, kaza ve sağlıkla ilgili durumların dağılımını, görülme sıklıklarını ve bunları etkileyen belirteçleri inceleyen bir tıp bilimi dalıdır.)</a:t>
            </a:r>
          </a:p>
          <a:p>
            <a:pPr algn="just"/>
            <a:endParaRPr lang="tr-TR" sz="1800" dirty="0" smtClean="0"/>
          </a:p>
          <a:p>
            <a:pPr algn="just">
              <a:buNone/>
            </a:pPr>
            <a:endParaRPr lang="tr-TR" sz="1800" dirty="0" smtClean="0"/>
          </a:p>
          <a:p>
            <a:pPr algn="just"/>
            <a:r>
              <a:rPr lang="tr-TR" sz="1800" dirty="0" smtClean="0"/>
              <a:t>Türkiye’de özellikle  bazı yörelerdeki sağlık göstergelerinin  güvenilirliği konusunda tartışmalar vardır.</a:t>
            </a:r>
          </a:p>
          <a:p>
            <a:pPr algn="just"/>
            <a:endParaRPr lang="tr-TR" sz="1800" dirty="0" smtClean="0"/>
          </a:p>
          <a:p>
            <a:pPr algn="just">
              <a:buNone/>
            </a:pPr>
            <a:endParaRPr lang="tr-TR" sz="1800" dirty="0" smtClean="0"/>
          </a:p>
          <a:p>
            <a:pPr algn="just"/>
            <a:r>
              <a:rPr lang="tr-TR" sz="1800" dirty="0" smtClean="0"/>
              <a:t>Özellikle  devletin verdiği sağlık hizmetlerinin planlanması, dağıtma, hastalıklarla mücadele için var olan sağlık durumunu  belgeleyen kayıtların özenle tutulması gerekir.</a:t>
            </a:r>
          </a:p>
          <a:p>
            <a:endParaRPr lang="fr-FR" sz="1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645920" y="500042"/>
            <a:ext cx="7498080" cy="1143000"/>
          </a:xfrm>
        </p:spPr>
        <p:txBody>
          <a:bodyPr>
            <a:normAutofit fontScale="90000"/>
          </a:bodyPr>
          <a:lstStyle/>
          <a:p>
            <a:pPr algn="ctr"/>
            <a:r>
              <a:rPr lang="tr-TR" sz="2800" b="1" dirty="0" smtClean="0">
                <a:solidFill>
                  <a:schemeClr val="accent6">
                    <a:lumMod val="75000"/>
                  </a:schemeClr>
                </a:solidFill>
                <a:effectLst/>
              </a:rPr>
              <a:t>HASTA DOSYALARININ TIBBİ BAKIMIN DEĞERLENDİRİLMESİ İÇİN ÖNEMİ</a:t>
            </a:r>
            <a:endParaRPr lang="fr-FR" sz="2800" b="1" dirty="0">
              <a:solidFill>
                <a:schemeClr val="accent6">
                  <a:lumMod val="75000"/>
                </a:schemeClr>
              </a:solidFill>
              <a:effectLst/>
            </a:endParaRPr>
          </a:p>
        </p:txBody>
      </p:sp>
      <p:sp>
        <p:nvSpPr>
          <p:cNvPr id="3" name="2 İçerik Yer Tutucusu"/>
          <p:cNvSpPr>
            <a:spLocks noGrp="1"/>
          </p:cNvSpPr>
          <p:nvPr>
            <p:ph idx="1"/>
          </p:nvPr>
        </p:nvSpPr>
        <p:spPr/>
        <p:txBody>
          <a:bodyPr>
            <a:normAutofit/>
          </a:bodyPr>
          <a:lstStyle/>
          <a:p>
            <a:endParaRPr lang="tr-TR" sz="1800" dirty="0" smtClean="0"/>
          </a:p>
          <a:p>
            <a:endParaRPr lang="tr-TR" sz="1800" dirty="0" smtClean="0"/>
          </a:p>
          <a:p>
            <a:pPr algn="just">
              <a:buNone/>
            </a:pPr>
            <a:r>
              <a:rPr lang="tr-TR" sz="1800" dirty="0" smtClean="0"/>
              <a:t>	Sağlık kuruluşlarında tıbbi ve yönetsel karar verme sürecinin doğru ve işlevsel olabilmesi sağlık kurumları verilerinden türetilen bilgilere bağlıdır.</a:t>
            </a:r>
          </a:p>
          <a:p>
            <a:pPr algn="just"/>
            <a:endParaRPr lang="tr-TR" sz="1800" dirty="0" smtClean="0"/>
          </a:p>
          <a:p>
            <a:pPr algn="just"/>
            <a:r>
              <a:rPr lang="tr-TR" sz="1800" dirty="0" smtClean="0"/>
              <a:t>Tıbbi bakımın doğruluğu ve kalitesi, personel performansı, hizmet planlanması , kullanım değerlendirilmesi gibi pek çok önemli konuda hasta dosyaları yol gösterici ve kesin belge niteliğindedir.</a:t>
            </a:r>
            <a:endParaRPr lang="fr-FR" sz="1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sz="2800" b="1" dirty="0" smtClean="0">
                <a:solidFill>
                  <a:schemeClr val="accent6">
                    <a:lumMod val="75000"/>
                  </a:schemeClr>
                </a:solidFill>
                <a:effectLst/>
              </a:rPr>
              <a:t>HASTA DOSYALARININ KAPSAMI VE ANALİZİ</a:t>
            </a:r>
            <a:br>
              <a:rPr lang="tr-TR" sz="2800" b="1" dirty="0" smtClean="0">
                <a:solidFill>
                  <a:schemeClr val="accent6">
                    <a:lumMod val="75000"/>
                  </a:schemeClr>
                </a:solidFill>
                <a:effectLst/>
              </a:rPr>
            </a:br>
            <a:r>
              <a:rPr lang="tr-TR" sz="2800" b="1" dirty="0" smtClean="0">
                <a:solidFill>
                  <a:schemeClr val="accent6">
                    <a:lumMod val="75000"/>
                  </a:schemeClr>
                </a:solidFill>
                <a:effectLst/>
              </a:rPr>
              <a:t>	</a:t>
            </a:r>
            <a:r>
              <a:rPr lang="tr-TR" sz="2400" b="1" dirty="0" smtClean="0">
                <a:solidFill>
                  <a:schemeClr val="accent6">
                    <a:lumMod val="75000"/>
                  </a:schemeClr>
                </a:solidFill>
                <a:effectLst/>
              </a:rPr>
              <a:t>HASTA DOSYALARININ KAPSAMI</a:t>
            </a:r>
            <a:endParaRPr lang="fr-FR" sz="2400" b="1" dirty="0">
              <a:solidFill>
                <a:schemeClr val="accent6">
                  <a:lumMod val="75000"/>
                </a:schemeClr>
              </a:solidFill>
              <a:effectLst/>
            </a:endParaRPr>
          </a:p>
        </p:txBody>
      </p:sp>
      <p:sp>
        <p:nvSpPr>
          <p:cNvPr id="3" name="2 İçerik Yer Tutucusu"/>
          <p:cNvSpPr>
            <a:spLocks noGrp="1"/>
          </p:cNvSpPr>
          <p:nvPr>
            <p:ph idx="1"/>
          </p:nvPr>
        </p:nvSpPr>
        <p:spPr/>
        <p:txBody>
          <a:bodyPr>
            <a:normAutofit/>
          </a:bodyPr>
          <a:lstStyle/>
          <a:p>
            <a:pPr algn="just"/>
            <a:r>
              <a:rPr lang="tr-TR" sz="1800" dirty="0" smtClean="0"/>
              <a:t>Hastanelerde tıbbi kayıtlarla ilgili işlemlerden oluşan süreç, hastaların girişi, hastanede kalışları ve taburculuğu, kayıtların düzenlenmesi, saklanması ve gerektiğinde yeniden hizmete sunulması ile ilgili işlemleri kapsamaktadır.</a:t>
            </a:r>
          </a:p>
          <a:p>
            <a:pPr algn="just"/>
            <a:r>
              <a:rPr lang="tr-TR" sz="1800" dirty="0" smtClean="0"/>
              <a:t>Hastalara ait kayıtlar, kişisel dosyalarda saklanır. </a:t>
            </a:r>
          </a:p>
          <a:p>
            <a:pPr algn="just"/>
            <a:endParaRPr lang="tr-TR" sz="1800" dirty="0" smtClean="0"/>
          </a:p>
          <a:p>
            <a:pPr algn="just"/>
            <a:r>
              <a:rPr lang="tr-TR" sz="1800" dirty="0" smtClean="0"/>
              <a:t>Sağlık kurumlarına baş vuran hastaların kurumda kaldıkları süre içerisinde teşhis ve tedavileriyle ilgili olarak yapılan çalışmalardan  elde edilen bilgileri kapsamına alan kayıtların, bilimsel kurallara uygun olarak düzenlenmesinden elde edilen kayıt  topluluğuna   </a:t>
            </a:r>
            <a:r>
              <a:rPr lang="tr-TR" sz="1800" u="sng" dirty="0" smtClean="0"/>
              <a:t>HASTA DOSYASI  </a:t>
            </a:r>
            <a:r>
              <a:rPr lang="tr-TR" sz="1800" dirty="0" smtClean="0"/>
              <a:t>adı verilir.</a:t>
            </a:r>
          </a:p>
          <a:p>
            <a:pPr algn="just"/>
            <a:r>
              <a:rPr lang="tr-TR" sz="1800" dirty="0" smtClean="0"/>
              <a:t>Sağlık kurumlarında hasta dosyaları ile ilgili işlemler sağlık bakanlığı tarafından çıkarılan   Yataklı Tedavi  Kurumları Tıbbi Kayıt ve  Arşiv Hizmetleri Yönergesi ’ne göre düzenlenir.</a:t>
            </a:r>
          </a:p>
        </p:txBody>
      </p:sp>
    </p:spTree>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Özel Tasarım">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Gündönümü">
  <a:themeElements>
    <a:clrScheme name="Güven">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Görünüş">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512</TotalTime>
  <Words>2001</Words>
  <Application>Microsoft Office PowerPoint</Application>
  <PresentationFormat>Ekran Gösterisi (4:3)</PresentationFormat>
  <Paragraphs>447</Paragraphs>
  <Slides>45</Slides>
  <Notes>0</Notes>
  <HiddenSlides>0</HiddenSlides>
  <MMClips>0</MMClips>
  <ScaleCrop>false</ScaleCrop>
  <HeadingPairs>
    <vt:vector size="6" baseType="variant">
      <vt:variant>
        <vt:lpstr>Kullanılan Yazı Tipleri</vt:lpstr>
      </vt:variant>
      <vt:variant>
        <vt:i4>8</vt:i4>
      </vt:variant>
      <vt:variant>
        <vt:lpstr>Tema</vt:lpstr>
      </vt:variant>
      <vt:variant>
        <vt:i4>2</vt:i4>
      </vt:variant>
      <vt:variant>
        <vt:lpstr>Slayt Başlıkları</vt:lpstr>
      </vt:variant>
      <vt:variant>
        <vt:i4>45</vt:i4>
      </vt:variant>
    </vt:vector>
  </HeadingPairs>
  <TitlesOfParts>
    <vt:vector size="55" baseType="lpstr">
      <vt:lpstr>Arial</vt:lpstr>
      <vt:lpstr>Calibri</vt:lpstr>
      <vt:lpstr>New York</vt:lpstr>
      <vt:lpstr>Times</vt:lpstr>
      <vt:lpstr>Times New  Roman ;</vt:lpstr>
      <vt:lpstr>Times New Roman</vt:lpstr>
      <vt:lpstr>Verdana</vt:lpstr>
      <vt:lpstr>Wingdings 2</vt:lpstr>
      <vt:lpstr>Özel Tasarım</vt:lpstr>
      <vt:lpstr>Gündönümü</vt:lpstr>
      <vt:lpstr>PowerPoint Sunusu</vt:lpstr>
      <vt:lpstr>HASTA DOSYALARININ ÖNEMİ</vt:lpstr>
      <vt:lpstr> HASTA DOSYALARININ  HEKİM İÇİN ÖNEMİ</vt:lpstr>
      <vt:lpstr>HASTA DOSYALARININ SAĞLIK KURUMLARI  İÇİN  ÖNEMİ</vt:lpstr>
      <vt:lpstr>HASTA DOSYALARINI ADLİ TIP İÇİN ÖNEMİ</vt:lpstr>
      <vt:lpstr>HASTA DOSYALARININ TIBBİ ARAŞTIRMALAR VE EĞİTİM İÇİN ÖNEMİ</vt:lpstr>
      <vt:lpstr>HASTA DOSYALARININ HALK SAĞLIĞI İÇİN ÖNEMİ</vt:lpstr>
      <vt:lpstr>HASTA DOSYALARININ TIBBİ BAKIMIN DEĞERLENDİRİLMESİ İÇİN ÖNEMİ</vt:lpstr>
      <vt:lpstr>HASTA DOSYALARININ KAPSAMI VE ANALİZİ  HASTA DOSYALARININ KAPSAMI</vt:lpstr>
      <vt:lpstr>PowerPoint Sunusu</vt:lpstr>
      <vt:lpstr>PowerPoint Sunusu</vt:lpstr>
      <vt:lpstr>PowerPoint Sunusu</vt:lpstr>
      <vt:lpstr>PowerPoint Sunusu</vt:lpstr>
      <vt:lpstr>HEMŞİRELİK KAYITLARI</vt:lpstr>
      <vt:lpstr>PowerPoint Sunusu</vt:lpstr>
      <vt:lpstr>HASTA DOSYALRININ  ANALİZİ </vt:lpstr>
      <vt:lpstr>PowerPoint Sunusu</vt:lpstr>
      <vt:lpstr>HASTA DOSYALARI İLE İLGİLİ İDARİ SORUMLULUK</vt:lpstr>
      <vt:lpstr>    HASTA DOSYALARININ NİTELİĞİ HASTA DOSYASINDAKİ FORMLARIN ÖNCELİKLENDİRİLMESİ  </vt:lpstr>
      <vt:lpstr>BİRİNCİL(PRİMER) FORMLAR</vt:lpstr>
      <vt:lpstr>İKİNCİL FORMLAR</vt:lpstr>
      <vt:lpstr>GEÇİCİ FORMLAR</vt:lpstr>
      <vt:lpstr>SAĞLIK KAYITLARININ NİTELİĞİ</vt:lpstr>
      <vt:lpstr>SAĞLIK KAYITLARINDA DÜZELTME</vt:lpstr>
      <vt:lpstr>ANLAŞILBİLİRLİK</vt:lpstr>
      <vt:lpstr>DOSYALARIN NAKLİ</vt:lpstr>
      <vt:lpstr>KISALTMALAR</vt:lpstr>
      <vt:lpstr>PowerPoint Sunusu</vt:lpstr>
      <vt:lpstr>PowerPoint Sunusu</vt:lpstr>
      <vt:lpstr>HASTA DOSYASINDA BULUNAN  TEMEL FORMLAR</vt:lpstr>
      <vt:lpstr>PowerPoint Sunusu</vt:lpstr>
      <vt:lpstr>PowerPoint Sunusu</vt:lpstr>
      <vt:lpstr>HASTA DOSYALARINDA BÖLÜMLENDİRME Dosyanın kimlik bilgileri il ilgili bölümü</vt:lpstr>
      <vt:lpstr>Dosyanın Hemşireler İle İlgili Bölümü</vt:lpstr>
      <vt:lpstr>Dosyanın , Tanı ve Tedavilerle İlgili Tıbbi İşlemler  Bölümü</vt:lpstr>
      <vt:lpstr>HASTA DOSYASININ BİÇİMLENDİRİLMESİ</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TIBBİ DÖKÜMANTASYON VE SEKRETERLİK PROGRAMI</dc:title>
  <dc:creator>Cetin</dc:creator>
  <cp:lastModifiedBy>Zeynep Köksal</cp:lastModifiedBy>
  <cp:revision>90</cp:revision>
  <dcterms:created xsi:type="dcterms:W3CDTF">2013-10-23T16:25:55Z</dcterms:created>
  <dcterms:modified xsi:type="dcterms:W3CDTF">2018-02-09T09:05:02Z</dcterms:modified>
</cp:coreProperties>
</file>