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8E40432-A938-49D0-B060-9EDC6DC466BA}"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2956488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E40432-A938-49D0-B060-9EDC6DC466BA}"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4273042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E40432-A938-49D0-B060-9EDC6DC466BA}"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2774321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E40432-A938-49D0-B060-9EDC6DC466BA}"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25739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8E40432-A938-49D0-B060-9EDC6DC466BA}"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1262274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8E40432-A938-49D0-B060-9EDC6DC466BA}"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3478339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8E40432-A938-49D0-B060-9EDC6DC466BA}" type="datetimeFigureOut">
              <a:rPr lang="tr-TR" smtClean="0"/>
              <a:t>13.03.2019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147453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8E40432-A938-49D0-B060-9EDC6DC466BA}" type="datetimeFigureOut">
              <a:rPr lang="tr-TR" smtClean="0"/>
              <a:t>13.03.2019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1181155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8E40432-A938-49D0-B060-9EDC6DC466BA}" type="datetimeFigureOut">
              <a:rPr lang="tr-TR" smtClean="0"/>
              <a:t>13.03.2019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4031735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8E40432-A938-49D0-B060-9EDC6DC466BA}"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1765941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8E40432-A938-49D0-B060-9EDC6DC466BA}"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64AF4-978A-449E-8A6C-C027AE9A8FF1}" type="slidenum">
              <a:rPr lang="tr-TR" smtClean="0"/>
              <a:t>‹#›</a:t>
            </a:fld>
            <a:endParaRPr lang="tr-TR"/>
          </a:p>
        </p:txBody>
      </p:sp>
    </p:spTree>
    <p:extLst>
      <p:ext uri="{BB962C8B-B14F-4D97-AF65-F5344CB8AC3E}">
        <p14:creationId xmlns:p14="http://schemas.microsoft.com/office/powerpoint/2010/main" val="2479611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E40432-A938-49D0-B060-9EDC6DC466BA}" type="datetimeFigureOut">
              <a:rPr lang="tr-TR" smtClean="0"/>
              <a:t>13.03.2019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364AF4-978A-449E-8A6C-C027AE9A8FF1}" type="slidenum">
              <a:rPr lang="tr-TR" smtClean="0"/>
              <a:t>‹#›</a:t>
            </a:fld>
            <a:endParaRPr lang="tr-TR"/>
          </a:p>
        </p:txBody>
      </p:sp>
    </p:spTree>
    <p:extLst>
      <p:ext uri="{BB962C8B-B14F-4D97-AF65-F5344CB8AC3E}">
        <p14:creationId xmlns:p14="http://schemas.microsoft.com/office/powerpoint/2010/main" val="984749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Ancak, düş kırıklıkları karşısında anlık bir çözüm niteliğini taşısalar da savunma mekanizmalarının “düşünme ve duygu” işlevlerini düşünceden yalıtarak; düşünmeyi etkileyen etkenleri devre dışı bırakarak ve duyguların denetimi konusunda hiçbir şey yapılamayacağı inancını pekiştirerek zihinsel patolojiyi derinleştirdiği açıktır. Bu da doğal olarak, eleştirel düşünmeyi yalnızca bir düşünme biçimi olarak değil, kişinin zihinsel sağlığının kaçınılmaz ve zorunlu temeli olarak önemli kılar.</a:t>
            </a:r>
            <a:endParaRPr lang="tr-TR" dirty="0"/>
          </a:p>
        </p:txBody>
      </p:sp>
    </p:spTree>
    <p:extLst>
      <p:ext uri="{BB962C8B-B14F-4D97-AF65-F5344CB8AC3E}">
        <p14:creationId xmlns:p14="http://schemas.microsoft.com/office/powerpoint/2010/main" val="3228561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5799"/>
          </a:xfrm>
        </p:spPr>
        <p:txBody>
          <a:bodyPr>
            <a:normAutofit fontScale="90000"/>
          </a:bodyPr>
          <a:lstStyle/>
          <a:p>
            <a:endParaRPr lang="tr-TR" dirty="0"/>
          </a:p>
        </p:txBody>
      </p:sp>
      <p:sp>
        <p:nvSpPr>
          <p:cNvPr id="3" name="İçerik Yer Tutucusu 2"/>
          <p:cNvSpPr>
            <a:spLocks noGrp="1"/>
          </p:cNvSpPr>
          <p:nvPr>
            <p:ph idx="1"/>
          </p:nvPr>
        </p:nvSpPr>
        <p:spPr>
          <a:xfrm>
            <a:off x="838200" y="578069"/>
            <a:ext cx="10515600" cy="5598894"/>
          </a:xfrm>
        </p:spPr>
        <p:txBody>
          <a:bodyPr>
            <a:normAutofit/>
          </a:bodyPr>
          <a:lstStyle/>
          <a:p>
            <a:r>
              <a:rPr lang="tr-TR" dirty="0" smtClean="0"/>
              <a:t>Eleştirel Düşünmenin Kavramsal Çerçevesi </a:t>
            </a:r>
          </a:p>
          <a:p>
            <a:pPr marL="0" indent="0">
              <a:buNone/>
            </a:pPr>
            <a:r>
              <a:rPr lang="tr-TR" dirty="0" smtClean="0"/>
              <a:t>Eleştiri, etimolojik olarak Yunanca “</a:t>
            </a:r>
            <a:r>
              <a:rPr lang="tr-TR" dirty="0" err="1" smtClean="0"/>
              <a:t>critic</a:t>
            </a:r>
            <a:r>
              <a:rPr lang="tr-TR" dirty="0" smtClean="0"/>
              <a:t>” ya da “</a:t>
            </a:r>
            <a:r>
              <a:rPr lang="tr-TR" dirty="0" err="1" smtClean="0"/>
              <a:t>kritike</a:t>
            </a:r>
            <a:r>
              <a:rPr lang="tr-TR" dirty="0" smtClean="0"/>
              <a:t>” sözcüklerinden gelen ve Latinceye “</a:t>
            </a:r>
            <a:r>
              <a:rPr lang="tr-TR" dirty="0" err="1" smtClean="0"/>
              <a:t>criticus</a:t>
            </a:r>
            <a:r>
              <a:rPr lang="tr-TR" dirty="0" smtClean="0"/>
              <a:t>” olarak aktarıldıktan sonra, giderek farklı dillerde “yargılama sanatı” anlamında kullanılmaya başlanan bir kavramdır. Düşünceyi bir yargılama sanatı çerçevesinde iyileştirme çabalarının M.Ö. 600 yılında ilk kez </a:t>
            </a:r>
            <a:r>
              <a:rPr lang="tr-TR" dirty="0" err="1" smtClean="0"/>
              <a:t>Socrates</a:t>
            </a:r>
            <a:r>
              <a:rPr lang="tr-TR" dirty="0" smtClean="0"/>
              <a:t> tarafından kullandığı bilinmektedir. Sokrates “Bir şeyi iyi ya da kötü yanlarıyla değerlendirme” olarak tanımladığı eleştirel düşünmeyi, tüm dünyaya bir sorgulama yöntemi olarak tanıtmış (</a:t>
            </a:r>
            <a:r>
              <a:rPr lang="tr-TR" dirty="0" err="1" smtClean="0"/>
              <a:t>Ruppel</a:t>
            </a:r>
            <a:r>
              <a:rPr lang="tr-TR" dirty="0" smtClean="0"/>
              <a:t>, 2005) ve sonunda yaşamına da mâl olacak bir 22 bağlılıkla otoriteye olduğu gibi inanmanın yanlış olduğunu ortaya koymaya çalışmıştır. Bu yönde geliştirmiş olduğu sorgulama tekniği adı verilen teknik de günümüzün en iyi bilinen eleştirel düşünme tekniklerinden birisi olarak kabul edilmektedir. </a:t>
            </a:r>
            <a:endParaRPr lang="tr-TR" dirty="0"/>
          </a:p>
        </p:txBody>
      </p:sp>
    </p:spTree>
    <p:extLst>
      <p:ext uri="{BB962C8B-B14F-4D97-AF65-F5344CB8AC3E}">
        <p14:creationId xmlns:p14="http://schemas.microsoft.com/office/powerpoint/2010/main" val="3308524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7841"/>
          </a:xfrm>
        </p:spPr>
        <p:txBody>
          <a:bodyPr>
            <a:normAutofit fontScale="90000"/>
          </a:bodyPr>
          <a:lstStyle/>
          <a:p>
            <a:endParaRPr lang="tr-TR" dirty="0"/>
          </a:p>
        </p:txBody>
      </p:sp>
      <p:sp>
        <p:nvSpPr>
          <p:cNvPr id="3" name="İçerik Yer Tutucusu 2"/>
          <p:cNvSpPr>
            <a:spLocks noGrp="1"/>
          </p:cNvSpPr>
          <p:nvPr>
            <p:ph idx="1"/>
          </p:nvPr>
        </p:nvSpPr>
        <p:spPr>
          <a:xfrm>
            <a:off x="838200" y="546538"/>
            <a:ext cx="10515600" cy="5630425"/>
          </a:xfrm>
        </p:spPr>
        <p:txBody>
          <a:bodyPr/>
          <a:lstStyle/>
          <a:p>
            <a:r>
              <a:rPr lang="tr-TR" dirty="0" smtClean="0"/>
              <a:t>Yüzeysel ve basit görünen konuların derinliğine ve karmaşıklığına ulaşabilmek açısından; bu tekniğin temellerinde de yer aldığı gibi, amaca, eldeki bilgiye, yoruma, varsayımlara, göstergelere, kesinliğe, tutarlılığa ve kullanılan akıl yürütmeye yönelik sorular gerçekten de zorunludur (Paul – </a:t>
            </a:r>
            <a:r>
              <a:rPr lang="tr-TR" dirty="0" err="1" smtClean="0"/>
              <a:t>Elder</a:t>
            </a:r>
            <a:r>
              <a:rPr lang="tr-TR" dirty="0" smtClean="0"/>
              <a:t> - </a:t>
            </a:r>
            <a:r>
              <a:rPr lang="tr-TR" dirty="0" err="1" smtClean="0"/>
              <a:t>Bartell</a:t>
            </a:r>
            <a:r>
              <a:rPr lang="tr-TR" dirty="0" smtClean="0"/>
              <a:t> 1997: 1). Çünkü bilgi toplumu tarafından belirleniyor olmanın da gereği olarak, bilgi sağanağı karşısında uygun davranışlar geliştirebilmenin en tutarlı yolu, artık sunulanı olduğu gibi kabul etmeksizin bir sorgulama tekniği </a:t>
            </a:r>
            <a:r>
              <a:rPr lang="tr-TR" dirty="0" err="1" smtClean="0"/>
              <a:t>içersinde</a:t>
            </a:r>
            <a:r>
              <a:rPr lang="tr-TR" dirty="0" smtClean="0"/>
              <a:t> değerlendirebilmekten geçmektedir. Bunun içindir ki eleştirel düşünme sorunu, eğitimciler, bilişsel psikologlar, davranışçılar, felsefeciler ve içerik analistlerinin de katıldığı tartışmalarla son yıllarda giderek daha geniş bir zeminde ele alınmaya başlanmıştır. </a:t>
            </a:r>
            <a:endParaRPr lang="tr-TR" dirty="0"/>
          </a:p>
        </p:txBody>
      </p:sp>
    </p:spTree>
    <p:extLst>
      <p:ext uri="{BB962C8B-B14F-4D97-AF65-F5344CB8AC3E}">
        <p14:creationId xmlns:p14="http://schemas.microsoft.com/office/powerpoint/2010/main" val="3426643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254985"/>
          </a:xfrm>
        </p:spPr>
        <p:txBody>
          <a:bodyPr>
            <a:normAutofit fontScale="90000"/>
          </a:bodyPr>
          <a:lstStyle/>
          <a:p>
            <a:endParaRPr lang="tr-TR" dirty="0"/>
          </a:p>
        </p:txBody>
      </p:sp>
      <p:sp>
        <p:nvSpPr>
          <p:cNvPr id="3" name="İçerik Yer Tutucusu 2"/>
          <p:cNvSpPr>
            <a:spLocks noGrp="1"/>
          </p:cNvSpPr>
          <p:nvPr>
            <p:ph idx="1"/>
          </p:nvPr>
        </p:nvSpPr>
        <p:spPr>
          <a:xfrm>
            <a:off x="838200" y="714702"/>
            <a:ext cx="10515600" cy="5749159"/>
          </a:xfrm>
        </p:spPr>
        <p:txBody>
          <a:bodyPr>
            <a:normAutofit/>
          </a:bodyPr>
          <a:lstStyle/>
          <a:p>
            <a:r>
              <a:rPr lang="tr-TR" dirty="0" smtClean="0"/>
              <a:t>Yüzeysel ve basit görünen konuların derinliğine ve karmaşıklığına ulaşabilmek açısından; bu tekniğin temellerinde de yer aldığı gibi, amaca, eldeki bilgiye, yoruma, varsayımlara, göstergelere, kesinliğe, tutarlılığa ve kullanılan akıl yürütmeye yönelik sorular gerçekten de zorunludur (Paul – </a:t>
            </a:r>
            <a:r>
              <a:rPr lang="tr-TR" dirty="0" err="1" smtClean="0"/>
              <a:t>Elder</a:t>
            </a:r>
            <a:r>
              <a:rPr lang="tr-TR" dirty="0" smtClean="0"/>
              <a:t> - </a:t>
            </a:r>
            <a:r>
              <a:rPr lang="tr-TR" dirty="0" err="1" smtClean="0"/>
              <a:t>Bartell</a:t>
            </a:r>
            <a:r>
              <a:rPr lang="tr-TR" dirty="0" smtClean="0"/>
              <a:t> 1997: 1). Çünkü bilgi toplumu tarafından belirleniyor olmanın da gereği olarak, bilgi sağanağı karşısında uygun davranışlar geliştirebilmenin en tutarlı yolu, artık sunulanı olduğu gibi kabul etmeksizin bir sorgulama tekniği </a:t>
            </a:r>
            <a:r>
              <a:rPr lang="tr-TR" dirty="0" err="1" smtClean="0"/>
              <a:t>içersinde</a:t>
            </a:r>
            <a:r>
              <a:rPr lang="tr-TR" dirty="0" smtClean="0"/>
              <a:t> değerlendirebilmekten geçmektedir. Bunun içindir ki eleştirel düşünme sorunu, eğitimciler, bilişsel psikologlar, davranışçılar, felsefeciler ve içerik analistlerinin de katıldığı tartışmalarla son yıllarda giderek daha geniş bir zeminde ele alınmaya başlanmıştır. </a:t>
            </a:r>
            <a:endParaRPr lang="tr-TR" dirty="0"/>
          </a:p>
        </p:txBody>
      </p:sp>
    </p:spTree>
    <p:extLst>
      <p:ext uri="{BB962C8B-B14F-4D97-AF65-F5344CB8AC3E}">
        <p14:creationId xmlns:p14="http://schemas.microsoft.com/office/powerpoint/2010/main" val="50475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60392"/>
          </a:xfrm>
        </p:spPr>
        <p:txBody>
          <a:bodyPr>
            <a:normAutofit fontScale="90000"/>
          </a:bodyPr>
          <a:lstStyle/>
          <a:p>
            <a:endParaRPr lang="tr-TR" dirty="0"/>
          </a:p>
        </p:txBody>
      </p:sp>
      <p:sp>
        <p:nvSpPr>
          <p:cNvPr id="3" name="İçerik Yer Tutucusu 2"/>
          <p:cNvSpPr>
            <a:spLocks noGrp="1"/>
          </p:cNvSpPr>
          <p:nvPr>
            <p:ph idx="1"/>
          </p:nvPr>
        </p:nvSpPr>
        <p:spPr>
          <a:xfrm>
            <a:off x="838200" y="620110"/>
            <a:ext cx="10515600" cy="5556853"/>
          </a:xfrm>
        </p:spPr>
        <p:txBody>
          <a:bodyPr/>
          <a:lstStyle/>
          <a:p>
            <a:r>
              <a:rPr lang="tr-TR" dirty="0" smtClean="0"/>
              <a:t>Bununla birlikte, çalışma alanı genişledikçe, odaklanılan boyuta bağlı olarak eleştirel düşünmenin tanımlarında çok kapsamlı bir çeşitlilik ortaya çıkmış; kavram, “düşünce ve düşünme” </a:t>
            </a:r>
            <a:r>
              <a:rPr lang="tr-TR" dirty="0" err="1" smtClean="0"/>
              <a:t>alanyazınının</a:t>
            </a:r>
            <a:r>
              <a:rPr lang="tr-TR" dirty="0" smtClean="0"/>
              <a:t> en yanıltıcı kavramlarından birisi durumuna gelmiştir (</a:t>
            </a:r>
            <a:r>
              <a:rPr lang="tr-TR" dirty="0" err="1" smtClean="0"/>
              <a:t>Beyer</a:t>
            </a:r>
            <a:r>
              <a:rPr lang="tr-TR" dirty="0" smtClean="0"/>
              <a:t>, 1988). Dolayısıyla </a:t>
            </a:r>
            <a:r>
              <a:rPr lang="tr-TR" dirty="0" err="1" smtClean="0"/>
              <a:t>alanyazın</a:t>
            </a:r>
            <a:r>
              <a:rPr lang="tr-TR" dirty="0" smtClean="0"/>
              <a:t> içinde yer alan tanımların çoğu çelişkili ve pek azı uygulanabilir niteliktedir (</a:t>
            </a:r>
            <a:r>
              <a:rPr lang="tr-TR" dirty="0" err="1" smtClean="0"/>
              <a:t>Guilbert</a:t>
            </a:r>
            <a:r>
              <a:rPr lang="tr-TR" dirty="0" smtClean="0"/>
              <a:t>, 1990). Üstelik yanıt bekleyen çeşitli sorular açısından bakıldığında, eleştirel düşünmenin tanımdan öte kapsamlı bir kuram çerçevesinde ele alınması gerektiği anlaşılmaktadır. Sözgelimi, “eleştirel düşünme ile yaratıcı düşünmenin aynı ya da farklı şeyler mi olduğu ya da aynı bütünün parçalarını mı oluşturduğu; eleştirel düşünme ile problem çözme arasında ne tür bir ilişki bulunduğu” yönündeki sorular böyledir (</a:t>
            </a:r>
            <a:r>
              <a:rPr lang="tr-TR" dirty="0" err="1" smtClean="0"/>
              <a:t>Facione</a:t>
            </a:r>
            <a:r>
              <a:rPr lang="tr-TR" dirty="0" smtClean="0"/>
              <a:t>, 2000; </a:t>
            </a:r>
            <a:r>
              <a:rPr lang="tr-TR" dirty="0" err="1" smtClean="0"/>
              <a:t>Türnüklü</a:t>
            </a:r>
            <a:r>
              <a:rPr lang="tr-TR" dirty="0" smtClean="0"/>
              <a:t>-Yeşildere, 2005). Bu sınırlılıkları da dikkate alarak, sıklıkla kullanılan bazı tanımlara göz atalım:</a:t>
            </a:r>
            <a:endParaRPr lang="tr-TR" dirty="0"/>
          </a:p>
        </p:txBody>
      </p:sp>
    </p:spTree>
    <p:extLst>
      <p:ext uri="{BB962C8B-B14F-4D97-AF65-F5344CB8AC3E}">
        <p14:creationId xmlns:p14="http://schemas.microsoft.com/office/powerpoint/2010/main" val="1688760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212944"/>
          </a:xfrm>
        </p:spPr>
        <p:txBody>
          <a:bodyPr>
            <a:normAutofit fontScale="90000"/>
          </a:bodyPr>
          <a:lstStyle/>
          <a:p>
            <a:endParaRPr lang="tr-TR" dirty="0"/>
          </a:p>
        </p:txBody>
      </p:sp>
      <p:sp>
        <p:nvSpPr>
          <p:cNvPr id="3" name="İçerik Yer Tutucusu 2"/>
          <p:cNvSpPr>
            <a:spLocks noGrp="1"/>
          </p:cNvSpPr>
          <p:nvPr>
            <p:ph idx="1"/>
          </p:nvPr>
        </p:nvSpPr>
        <p:spPr>
          <a:xfrm>
            <a:off x="838200" y="683172"/>
            <a:ext cx="10515600" cy="5493791"/>
          </a:xfrm>
        </p:spPr>
        <p:txBody>
          <a:bodyPr>
            <a:normAutofit/>
          </a:bodyPr>
          <a:lstStyle/>
          <a:p>
            <a:r>
              <a:rPr lang="tr-TR" dirty="0" smtClean="0"/>
              <a:t>Tanımlar </a:t>
            </a:r>
            <a:r>
              <a:rPr lang="tr-TR" dirty="0" err="1" smtClean="0"/>
              <a:t>zamandizinsel</a:t>
            </a:r>
            <a:r>
              <a:rPr lang="tr-TR" dirty="0" smtClean="0"/>
              <a:t> bir </a:t>
            </a:r>
            <a:r>
              <a:rPr lang="tr-TR" dirty="0" err="1" smtClean="0"/>
              <a:t>ardışıklık</a:t>
            </a:r>
            <a:r>
              <a:rPr lang="tr-TR" dirty="0" smtClean="0"/>
              <a:t> içinde ele alındığında, bilmeyi “bilgi edinme, kavrama, uygulama, analiz, sentez ve değerlendirme” olmak üzere altı düzeyde gerçekleşen bir eylem olarak tanımlayan </a:t>
            </a:r>
            <a:r>
              <a:rPr lang="tr-TR" dirty="0" err="1" smtClean="0"/>
              <a:t>Bloom</a:t>
            </a:r>
            <a:r>
              <a:rPr lang="tr-TR" dirty="0" smtClean="0"/>
              <a:t> ve arkadaşları (1956; Aktaran: </a:t>
            </a:r>
            <a:r>
              <a:rPr lang="tr-TR" dirty="0" err="1" smtClean="0"/>
              <a:t>Cutright</a:t>
            </a:r>
            <a:r>
              <a:rPr lang="tr-TR" dirty="0" smtClean="0"/>
              <a:t>, 2003), bu alandaki tanımların milat noktası olarak değerlendirilebilir. Son 50 yıldaki çalışmalar, “</a:t>
            </a:r>
            <a:r>
              <a:rPr lang="tr-TR" dirty="0" err="1" smtClean="0"/>
              <a:t>Bloom</a:t>
            </a:r>
            <a:r>
              <a:rPr lang="tr-TR" dirty="0" smtClean="0"/>
              <a:t> taksonomisi” adı da verilen bu kuramın, ilk 4 aşama açısından gerçek bir hiyerarşi içinde işlediğini kanıtlamıştır. Bununla birlikte, oldukça çelişkili bulgular elde edilen son iki aşama için aynı şeyi söylemek olanaklı değildir. Her şeyden önce, bu iki düzeyin, amaçları birbirinden farklı iki ayrı düşünme biçimine karşılık geldiği anlaşılmıştır. Şöyle ki kuramın değerlendirme düzeyi eleştirel düşünmeye karşılık gelirken; sentez düzeyi ise, bu düzey “parçalara ve ilişkilere bakarak bunları yeni ve özgün biçimde bir araya getirmeyi” içerdiğinden daha çok yaratıcı düşünceyle örtüşmektedir. </a:t>
            </a:r>
            <a:endParaRPr lang="tr-TR" dirty="0"/>
          </a:p>
        </p:txBody>
      </p:sp>
    </p:spTree>
    <p:extLst>
      <p:ext uri="{BB962C8B-B14F-4D97-AF65-F5344CB8AC3E}">
        <p14:creationId xmlns:p14="http://schemas.microsoft.com/office/powerpoint/2010/main" val="1170939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286516"/>
          </a:xfrm>
        </p:spPr>
        <p:txBody>
          <a:bodyPr>
            <a:normAutofit fontScale="90000"/>
          </a:bodyPr>
          <a:lstStyle/>
          <a:p>
            <a:endParaRPr lang="tr-TR" dirty="0"/>
          </a:p>
        </p:txBody>
      </p:sp>
      <p:sp>
        <p:nvSpPr>
          <p:cNvPr id="3" name="İçerik Yer Tutucusu 2"/>
          <p:cNvSpPr>
            <a:spLocks noGrp="1"/>
          </p:cNvSpPr>
          <p:nvPr>
            <p:ph idx="1"/>
          </p:nvPr>
        </p:nvSpPr>
        <p:spPr>
          <a:xfrm>
            <a:off x="838200" y="840828"/>
            <a:ext cx="10515600" cy="5336135"/>
          </a:xfrm>
        </p:spPr>
        <p:txBody>
          <a:bodyPr>
            <a:normAutofit fontScale="92500" lnSpcReduction="10000"/>
          </a:bodyPr>
          <a:lstStyle/>
          <a:p>
            <a:r>
              <a:rPr lang="tr-TR" dirty="0" smtClean="0"/>
              <a:t>Eleştirel düşünmeyi </a:t>
            </a:r>
            <a:r>
              <a:rPr lang="tr-TR" dirty="0" err="1" smtClean="0"/>
              <a:t>Bloom’dan</a:t>
            </a:r>
            <a:r>
              <a:rPr lang="tr-TR" dirty="0" smtClean="0"/>
              <a:t> uzun bir dönem sonra ele alan Robert </a:t>
            </a:r>
            <a:r>
              <a:rPr lang="tr-TR" dirty="0" err="1" smtClean="0"/>
              <a:t>Ennis</a:t>
            </a:r>
            <a:r>
              <a:rPr lang="tr-TR" dirty="0" smtClean="0"/>
              <a:t> ise, geliştirdiği görece eksiksiz, geniş </a:t>
            </a:r>
            <a:r>
              <a:rPr lang="tr-TR" dirty="0" err="1" smtClean="0"/>
              <a:t>perpektifli</a:t>
            </a:r>
            <a:r>
              <a:rPr lang="tr-TR" dirty="0" smtClean="0"/>
              <a:t> ve farklı 23 boyutlara ilişkin belirteçler içeren tanımıyla kendinden sonraki birçok çalışmaya önemli bir temel ve esin kaynağı olmuştur. Buna göre </a:t>
            </a:r>
            <a:r>
              <a:rPr lang="tr-TR" dirty="0" err="1" smtClean="0"/>
              <a:t>Ennis</a:t>
            </a:r>
            <a:r>
              <a:rPr lang="tr-TR" dirty="0" smtClean="0"/>
              <a:t> (1985; Aktaran: </a:t>
            </a:r>
            <a:r>
              <a:rPr lang="tr-TR" dirty="0" err="1" smtClean="0"/>
              <a:t>Boisvert</a:t>
            </a:r>
            <a:r>
              <a:rPr lang="tr-TR" dirty="0" smtClean="0"/>
              <a:t>, 1999: 45) eleştirel düşünmeyi “İnanılması ya da yapılması gereken konusunda bir karara yönelmiş akılcı ve tepkisel düşünme” olarak tanımlamaktadır. Bu tanımda “İnanılması ya da yapılması gereken konusundaki karar” eleştirel düşünmenin eylemleri olduğu kadar önermeleri de değerlendirebilmesi; “</a:t>
            </a:r>
            <a:r>
              <a:rPr lang="tr-TR" dirty="0" err="1" smtClean="0"/>
              <a:t>yönelmişlik</a:t>
            </a:r>
            <a:r>
              <a:rPr lang="tr-TR" dirty="0" smtClean="0"/>
              <a:t>” ifadesi bir amaç doğrultusunda bilinçli olarak yönetilen ve rastlantılarla ya da nedensiz oluşmayan bir etkinlik; “akılcı düşünme” ifadesi, doğrulamalarda ve eylemlerde mantıksal sonuçlara ulaşmak için kabul edilebilir akıl yürütmelere dayalı bir düşünme; “tepkisel düşünce” ise araştırmalarda ve geçerli aklın </a:t>
            </a:r>
            <a:r>
              <a:rPr lang="tr-TR" dirty="0" err="1" smtClean="0"/>
              <a:t>kulanımında</a:t>
            </a:r>
            <a:r>
              <a:rPr lang="tr-TR" dirty="0" smtClean="0"/>
              <a:t> açık bir bilincin tasarlanıp inşa edilmesi anlamında kullanılmaktadır (</a:t>
            </a:r>
            <a:r>
              <a:rPr lang="tr-TR" dirty="0" err="1" smtClean="0"/>
              <a:t>Norris</a:t>
            </a:r>
            <a:r>
              <a:rPr lang="tr-TR" dirty="0" smtClean="0"/>
              <a:t> - </a:t>
            </a:r>
            <a:r>
              <a:rPr lang="tr-TR" dirty="0" err="1" smtClean="0"/>
              <a:t>Ennis</a:t>
            </a:r>
            <a:r>
              <a:rPr lang="tr-TR" dirty="0" smtClean="0"/>
              <a:t>, 1989). </a:t>
            </a:r>
            <a:endParaRPr lang="tr-TR" dirty="0"/>
          </a:p>
        </p:txBody>
      </p:sp>
    </p:spTree>
    <p:extLst>
      <p:ext uri="{BB962C8B-B14F-4D97-AF65-F5344CB8AC3E}">
        <p14:creationId xmlns:p14="http://schemas.microsoft.com/office/powerpoint/2010/main" val="4117300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Böylece bu tanım eleştirel düşünmeye yönelik yeterlilikleri olduğu kadar tutumları da içermektedir ki </a:t>
            </a:r>
            <a:r>
              <a:rPr lang="tr-TR" dirty="0" err="1" smtClean="0"/>
              <a:t>Ennis</a:t>
            </a:r>
            <a:r>
              <a:rPr lang="tr-TR" dirty="0" smtClean="0"/>
              <a:t> bir başka çalışmasında bunları 12 yeterlilik ve 14 tutum olmak üzere kapsamlı bir liste olarak da sunmuştur (</a:t>
            </a:r>
            <a:r>
              <a:rPr lang="tr-TR" dirty="0" err="1" smtClean="0"/>
              <a:t>Ennis</a:t>
            </a:r>
            <a:r>
              <a:rPr lang="tr-TR" dirty="0" smtClean="0"/>
              <a:t>, 1987; Aktaran: </a:t>
            </a:r>
            <a:r>
              <a:rPr lang="tr-TR" dirty="0" err="1" smtClean="0"/>
              <a:t>Boisvert</a:t>
            </a:r>
            <a:r>
              <a:rPr lang="tr-TR" dirty="0" smtClean="0"/>
              <a:t>, 2004: 12):</a:t>
            </a:r>
            <a:endParaRPr lang="tr-TR" dirty="0"/>
          </a:p>
        </p:txBody>
      </p:sp>
    </p:spTree>
    <p:extLst>
      <p:ext uri="{BB962C8B-B14F-4D97-AF65-F5344CB8AC3E}">
        <p14:creationId xmlns:p14="http://schemas.microsoft.com/office/powerpoint/2010/main" val="35552977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922</Words>
  <Application>Microsoft Office PowerPoint</Application>
  <PresentationFormat>Geniş ekran</PresentationFormat>
  <Paragraphs>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JALE OZATA</dc:creator>
  <cp:lastModifiedBy>JALE OZATA</cp:lastModifiedBy>
  <cp:revision>1</cp:revision>
  <dcterms:created xsi:type="dcterms:W3CDTF">2019-03-13T10:12:34Z</dcterms:created>
  <dcterms:modified xsi:type="dcterms:W3CDTF">2019-03-13T10:13:00Z</dcterms:modified>
</cp:coreProperties>
</file>