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6" r:id="rId2"/>
    <p:sldId id="267" r:id="rId3"/>
    <p:sldId id="259" r:id="rId4"/>
    <p:sldId id="260" r:id="rId5"/>
    <p:sldId id="261" r:id="rId6"/>
    <p:sldId id="262"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smtClean="0"/>
              <a:t>Asıl başlık stili için tıklatın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447191" y="2824269"/>
            <a:ext cx="4645152" cy="264445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412362" y="2821491"/>
            <a:ext cx="4645152" cy="263737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smtClean="0"/>
              <a:t>Asıl başlık stili için tıklatın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1/16/2020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1/16/2020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İşletme kavramı ve ilişkili kavramlar</a:t>
            </a:r>
            <a:endParaRPr lang="tr-TR" dirty="0"/>
          </a:p>
        </p:txBody>
      </p:sp>
      <p:sp>
        <p:nvSpPr>
          <p:cNvPr id="3" name="İçerik Yer Tutucusu 2"/>
          <p:cNvSpPr>
            <a:spLocks noGrp="1"/>
          </p:cNvSpPr>
          <p:nvPr>
            <p:ph idx="1"/>
          </p:nvPr>
        </p:nvSpPr>
        <p:spPr/>
        <p:txBody>
          <a:bodyPr/>
          <a:lstStyle/>
          <a:p>
            <a:pPr algn="ctr"/>
            <a:endParaRPr lang="tr-TR" dirty="0" smtClean="0"/>
          </a:p>
          <a:p>
            <a:pPr algn="ctr"/>
            <a:endParaRPr lang="tr-TR" dirty="0"/>
          </a:p>
          <a:p>
            <a:pPr algn="ctr"/>
            <a:endParaRPr lang="tr-TR" dirty="0" smtClean="0"/>
          </a:p>
          <a:p>
            <a:pPr marL="0" indent="0" algn="ctr">
              <a:buNone/>
            </a:pPr>
            <a:r>
              <a:rPr lang="tr-TR" sz="2800" dirty="0" smtClean="0"/>
              <a:t>HAFTA 4</a:t>
            </a:r>
            <a:endParaRPr lang="tr-TR" sz="2800" dirty="0"/>
          </a:p>
        </p:txBody>
      </p:sp>
    </p:spTree>
    <p:extLst>
      <p:ext uri="{BB962C8B-B14F-4D97-AF65-F5344CB8AC3E}">
        <p14:creationId xmlns:p14="http://schemas.microsoft.com/office/powerpoint/2010/main" val="3840480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İktisadilik prensinin dayandığı ilkeler</a:t>
            </a:r>
            <a:endParaRPr lang="tr-TR" dirty="0"/>
          </a:p>
        </p:txBody>
      </p:sp>
      <p:pic>
        <p:nvPicPr>
          <p:cNvPr id="7" name="İçerik Yer Tutucusu 6"/>
          <p:cNvPicPr>
            <a:picLocks noGrp="1" noChangeAspect="1"/>
          </p:cNvPicPr>
          <p:nvPr>
            <p:ph idx="1"/>
          </p:nvPr>
        </p:nvPicPr>
        <p:blipFill>
          <a:blip r:embed="rId2"/>
          <a:stretch>
            <a:fillRect/>
          </a:stretch>
        </p:blipFill>
        <p:spPr>
          <a:xfrm>
            <a:off x="2186153" y="2186152"/>
            <a:ext cx="9133488" cy="2292887"/>
          </a:xfrm>
          <a:prstGeom prst="rect">
            <a:avLst/>
          </a:prstGeom>
        </p:spPr>
      </p:pic>
    </p:spTree>
    <p:extLst>
      <p:ext uri="{BB962C8B-B14F-4D97-AF65-F5344CB8AC3E}">
        <p14:creationId xmlns:p14="http://schemas.microsoft.com/office/powerpoint/2010/main" val="2979358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800" dirty="0"/>
              <a:t/>
            </a:r>
            <a:br>
              <a:rPr lang="tr-TR" sz="2800" dirty="0"/>
            </a:br>
            <a:r>
              <a:rPr lang="tr-TR" sz="2800" dirty="0" smtClean="0"/>
              <a:t>Tutumluluk </a:t>
            </a:r>
            <a:r>
              <a:rPr lang="tr-TR" sz="2800" dirty="0"/>
              <a:t>prensibi</a:t>
            </a:r>
          </a:p>
        </p:txBody>
      </p:sp>
      <p:sp>
        <p:nvSpPr>
          <p:cNvPr id="3" name="İçerik Yer Tutucusu 2"/>
          <p:cNvSpPr>
            <a:spLocks noGrp="1"/>
          </p:cNvSpPr>
          <p:nvPr>
            <p:ph idx="1"/>
          </p:nvPr>
        </p:nvSpPr>
        <p:spPr/>
        <p:txBody>
          <a:bodyPr>
            <a:normAutofit/>
          </a:bodyPr>
          <a:lstStyle/>
          <a:p>
            <a:endParaRPr lang="tr-TR" dirty="0" smtClean="0"/>
          </a:p>
          <a:p>
            <a:r>
              <a:rPr lang="tr-TR" dirty="0" smtClean="0"/>
              <a:t>1-Tutumluluk </a:t>
            </a:r>
            <a:r>
              <a:rPr lang="tr-TR" dirty="0"/>
              <a:t>prensibi, maksimum veya minimum prensibi şeklinde ortaya çıkmaktadır. </a:t>
            </a:r>
            <a:endParaRPr lang="tr-TR" dirty="0" smtClean="0"/>
          </a:p>
          <a:p>
            <a:pPr marL="0" indent="0">
              <a:buNone/>
            </a:pPr>
            <a:endParaRPr lang="tr-TR" dirty="0"/>
          </a:p>
          <a:p>
            <a:r>
              <a:rPr lang="tr-TR" dirty="0" smtClean="0"/>
              <a:t>Maksimum </a:t>
            </a:r>
            <a:r>
              <a:rPr lang="tr-TR" dirty="0"/>
              <a:t>prensibi, işletmeye ayrılan belirli miktardaki kaynaklarla üretilecek  mal ve hizmet miktarlarının, maksimum kılınmasının hedeflendiğini ifade etmektedir. </a:t>
            </a:r>
          </a:p>
          <a:p>
            <a:r>
              <a:rPr lang="tr-TR" dirty="0" smtClean="0"/>
              <a:t>Minimum </a:t>
            </a:r>
            <a:r>
              <a:rPr lang="tr-TR" dirty="0"/>
              <a:t>prensibinde ise, bunun tersine, belirli seviyedeki mal ve hizmet üretimi için harcanacak kaynak miktarının minimum kılınması hedefi anlatılmaktadır. </a:t>
            </a:r>
          </a:p>
        </p:txBody>
      </p:sp>
    </p:spTree>
    <p:extLst>
      <p:ext uri="{BB962C8B-B14F-4D97-AF65-F5344CB8AC3E}">
        <p14:creationId xmlns:p14="http://schemas.microsoft.com/office/powerpoint/2010/main" val="863471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
            </a:r>
            <a:br>
              <a:rPr lang="tr-TR" dirty="0"/>
            </a:br>
            <a:r>
              <a:rPr lang="tr-TR" dirty="0"/>
              <a:t>Talebe dönüklük </a:t>
            </a:r>
          </a:p>
        </p:txBody>
      </p:sp>
      <p:sp>
        <p:nvSpPr>
          <p:cNvPr id="3" name="İçerik Yer Tutucusu 2"/>
          <p:cNvSpPr>
            <a:spLocks noGrp="1"/>
          </p:cNvSpPr>
          <p:nvPr>
            <p:ph idx="1"/>
          </p:nvPr>
        </p:nvSpPr>
        <p:spPr/>
        <p:txBody>
          <a:bodyPr>
            <a:normAutofit fontScale="92500" lnSpcReduction="20000"/>
          </a:bodyPr>
          <a:lstStyle/>
          <a:p>
            <a:pPr marL="0" indent="0" algn="just">
              <a:buNone/>
            </a:pPr>
            <a:endParaRPr lang="tr-TR" dirty="0" smtClean="0"/>
          </a:p>
          <a:p>
            <a:pPr algn="just"/>
            <a:r>
              <a:rPr lang="tr-TR" dirty="0" smtClean="0"/>
              <a:t>2- Talebe </a:t>
            </a:r>
            <a:r>
              <a:rPr lang="tr-TR" dirty="0"/>
              <a:t>dönüklük alt prensibi ise işletme için, esas itibarıyla çok farklı insan ihtiyaçlarının karşılanmasında hangi mal ve hizmetlerin, hangi seviyelerde üretilmesi konusunda bir seçim ölçütüdür. </a:t>
            </a:r>
          </a:p>
          <a:p>
            <a:pPr algn="just"/>
            <a:r>
              <a:rPr lang="tr-TR" dirty="0"/>
              <a:t>Serbest piyasa ekonomilerinde seçim kararlarında, değerlendirme ölçütü olarak piyasa fiyatlarına ağırlık verilmektedir. Çünkü piyasa fiyatları, işletmelerde hangi mal ve hizmet çeşitlerinin üretimine öncelik verilmesi ve bunların hangi miktarlarda üretilmesi gerektiğini gösteren ölçütlerdir.</a:t>
            </a:r>
          </a:p>
          <a:p>
            <a:pPr algn="just"/>
            <a:r>
              <a:rPr lang="tr-TR" dirty="0"/>
              <a:t>İşletmenin faaliyet sonuçlarının bu prensibe uygunluk derecesini ölçmek üzere belirli ölçütlere gereksinim vardır. </a:t>
            </a:r>
          </a:p>
        </p:txBody>
      </p:sp>
    </p:spTree>
    <p:extLst>
      <p:ext uri="{BB962C8B-B14F-4D97-AF65-F5344CB8AC3E}">
        <p14:creationId xmlns:p14="http://schemas.microsoft.com/office/powerpoint/2010/main" val="528771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a:t/>
            </a:r>
            <a:br>
              <a:rPr lang="tr-TR" sz="2800" dirty="0"/>
            </a:br>
            <a:endParaRPr lang="tr-TR" sz="2800" dirty="0"/>
          </a:p>
        </p:txBody>
      </p:sp>
      <p:sp>
        <p:nvSpPr>
          <p:cNvPr id="3" name="İçerik Yer Tutucusu 2"/>
          <p:cNvSpPr>
            <a:spLocks noGrp="1"/>
          </p:cNvSpPr>
          <p:nvPr>
            <p:ph idx="1"/>
          </p:nvPr>
        </p:nvSpPr>
        <p:spPr/>
        <p:txBody>
          <a:bodyPr>
            <a:normAutofit fontScale="92500" lnSpcReduction="20000"/>
          </a:bodyPr>
          <a:lstStyle/>
          <a:p>
            <a:r>
              <a:rPr lang="tr-TR" dirty="0"/>
              <a:t>Bu ölçütler, hem amacı, yani hangi mal ve hizmet çeşitlerinden hangi miktarlarda üretilmesi gerektiğini, hem de aracı, yani hangi girdi çeşitlerinden, hangi miktarlarda kullanılması gerektiğini kapsamalıdır. </a:t>
            </a:r>
            <a:endParaRPr lang="tr-TR" dirty="0" smtClean="0"/>
          </a:p>
          <a:p>
            <a:r>
              <a:rPr lang="tr-TR" dirty="0" smtClean="0"/>
              <a:t>Bu </a:t>
            </a:r>
            <a:r>
              <a:rPr lang="tr-TR" dirty="0"/>
              <a:t>nedenle söz konusu ölçütler ya amaçla araç arasındaki farkı ifade eden bir büyüklük (kar, satış, hasılat, maliyet, vb.) veya amaçla araç arasındaki bir oran büyüklüğü (verimlilik, iktisadilik ve rantabilite oranları) olabilmektedir.</a:t>
            </a:r>
          </a:p>
          <a:p>
            <a:endParaRPr lang="tr-TR" dirty="0"/>
          </a:p>
          <a:p>
            <a:r>
              <a:rPr lang="tr-TR" dirty="0"/>
              <a:t>Karlılık (rantabilite) = kar / sermaye</a:t>
            </a:r>
          </a:p>
          <a:p>
            <a:r>
              <a:rPr lang="tr-TR" dirty="0"/>
              <a:t>Kar = Satış Hasılatı – Maliyetler</a:t>
            </a:r>
          </a:p>
        </p:txBody>
      </p:sp>
    </p:spTree>
    <p:extLst>
      <p:ext uri="{BB962C8B-B14F-4D97-AF65-F5344CB8AC3E}">
        <p14:creationId xmlns:p14="http://schemas.microsoft.com/office/powerpoint/2010/main" val="2219529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400" dirty="0"/>
              <a:t/>
            </a:r>
            <a:br>
              <a:rPr lang="tr-TR" sz="2400" dirty="0"/>
            </a:br>
            <a:r>
              <a:rPr lang="tr-TR" sz="2400" dirty="0"/>
              <a:t>Maliyetler    </a:t>
            </a:r>
            <a:br>
              <a:rPr lang="tr-TR" sz="2400" dirty="0"/>
            </a:br>
            <a:endParaRPr lang="tr-TR" sz="2400" dirty="0"/>
          </a:p>
        </p:txBody>
      </p:sp>
      <p:sp>
        <p:nvSpPr>
          <p:cNvPr id="3" name="İçerik Yer Tutucusu 2"/>
          <p:cNvSpPr>
            <a:spLocks noGrp="1"/>
          </p:cNvSpPr>
          <p:nvPr>
            <p:ph idx="1"/>
          </p:nvPr>
        </p:nvSpPr>
        <p:spPr/>
        <p:txBody>
          <a:bodyPr>
            <a:normAutofit/>
          </a:bodyPr>
          <a:lstStyle/>
          <a:p>
            <a:r>
              <a:rPr lang="tr-TR" dirty="0" smtClean="0"/>
              <a:t>Maliyet</a:t>
            </a:r>
            <a:r>
              <a:rPr lang="tr-TR" dirty="0"/>
              <a:t>: Bir amaca ulaşmak için katlanılan ekonomik fedakârlıkların tümüdür. Amaç, satış gelirini maksimize etmek olduğunda (iktisadilik prensibi açısından nimet tarafı) maliyet, bunun için katlanılması gereken her şey olarak tanımlanabilir.</a:t>
            </a:r>
          </a:p>
        </p:txBody>
      </p:sp>
    </p:spTree>
    <p:extLst>
      <p:ext uri="{BB962C8B-B14F-4D97-AF65-F5344CB8AC3E}">
        <p14:creationId xmlns:p14="http://schemas.microsoft.com/office/powerpoint/2010/main" val="3169372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smtClean="0"/>
              <a:t/>
            </a:r>
            <a:br>
              <a:rPr lang="tr-TR" dirty="0" smtClean="0"/>
            </a:br>
            <a:r>
              <a:rPr lang="tr-TR" dirty="0"/>
              <a:t>Maliyet </a:t>
            </a:r>
            <a:r>
              <a:rPr lang="tr-TR" dirty="0" smtClean="0"/>
              <a:t>Çeşitleri</a:t>
            </a:r>
            <a:r>
              <a:rPr lang="tr-TR" dirty="0"/>
              <a:t/>
            </a:r>
            <a:br>
              <a:rPr lang="tr-TR" dirty="0"/>
            </a:br>
            <a:endParaRPr lang="tr-TR" dirty="0"/>
          </a:p>
        </p:txBody>
      </p:sp>
      <p:sp>
        <p:nvSpPr>
          <p:cNvPr id="3" name="İçerik Yer Tutucusu 2"/>
          <p:cNvSpPr>
            <a:spLocks noGrp="1"/>
          </p:cNvSpPr>
          <p:nvPr>
            <p:ph idx="1"/>
          </p:nvPr>
        </p:nvSpPr>
        <p:spPr/>
        <p:txBody>
          <a:bodyPr>
            <a:normAutofit/>
          </a:bodyPr>
          <a:lstStyle/>
          <a:p>
            <a:pPr marL="0" indent="0">
              <a:buNone/>
            </a:pPr>
            <a:endParaRPr lang="tr-TR" dirty="0" smtClean="0"/>
          </a:p>
          <a:p>
            <a:r>
              <a:rPr lang="tr-TR" dirty="0" smtClean="0"/>
              <a:t>Sabit </a:t>
            </a:r>
            <a:r>
              <a:rPr lang="tr-TR" dirty="0"/>
              <a:t>maliyet – Değişken maliyet</a:t>
            </a:r>
          </a:p>
          <a:p>
            <a:r>
              <a:rPr lang="tr-TR" dirty="0" smtClean="0"/>
              <a:t>Toplam </a:t>
            </a:r>
            <a:r>
              <a:rPr lang="tr-TR" dirty="0"/>
              <a:t>maliyet – birim maliyet</a:t>
            </a:r>
          </a:p>
          <a:p>
            <a:r>
              <a:rPr lang="tr-TR" dirty="0" smtClean="0"/>
              <a:t>Gerçek </a:t>
            </a:r>
            <a:r>
              <a:rPr lang="tr-TR" dirty="0"/>
              <a:t>(fiili) maliyet – fırsat (alternatif) maliyeti</a:t>
            </a:r>
          </a:p>
          <a:p>
            <a:r>
              <a:rPr lang="tr-TR" dirty="0" smtClean="0"/>
              <a:t>Fiili </a:t>
            </a:r>
            <a:r>
              <a:rPr lang="tr-TR" dirty="0"/>
              <a:t>maliyet – tahmini maliyet</a:t>
            </a:r>
          </a:p>
          <a:p>
            <a:pPr marL="0" indent="0">
              <a:buNone/>
            </a:pPr>
            <a:r>
              <a:rPr lang="tr-TR" dirty="0"/>
              <a:t>	</a:t>
            </a:r>
          </a:p>
        </p:txBody>
      </p:sp>
    </p:spTree>
    <p:extLst>
      <p:ext uri="{BB962C8B-B14F-4D97-AF65-F5344CB8AC3E}">
        <p14:creationId xmlns:p14="http://schemas.microsoft.com/office/powerpoint/2010/main" val="2770462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800" dirty="0"/>
              <a:t/>
            </a:r>
            <a:br>
              <a:rPr lang="tr-TR" sz="2800" dirty="0"/>
            </a:br>
            <a:r>
              <a:rPr lang="tr-TR" sz="2800" dirty="0"/>
              <a:t>Maliyet Çeşitleri</a:t>
            </a:r>
            <a:br>
              <a:rPr lang="tr-TR" sz="2800" dirty="0"/>
            </a:br>
            <a:r>
              <a:rPr lang="tr-TR" sz="2800" dirty="0"/>
              <a:t/>
            </a:r>
            <a:br>
              <a:rPr lang="tr-TR" sz="2800" dirty="0"/>
            </a:br>
            <a:r>
              <a:rPr lang="tr-TR" dirty="0"/>
              <a:t/>
            </a:r>
            <a:br>
              <a:rPr lang="tr-TR" dirty="0"/>
            </a:br>
            <a:endParaRPr lang="tr-TR" dirty="0"/>
          </a:p>
        </p:txBody>
      </p:sp>
      <p:sp>
        <p:nvSpPr>
          <p:cNvPr id="3" name="İçerik Yer Tutucusu 2"/>
          <p:cNvSpPr>
            <a:spLocks noGrp="1"/>
          </p:cNvSpPr>
          <p:nvPr>
            <p:ph idx="1"/>
          </p:nvPr>
        </p:nvSpPr>
        <p:spPr/>
        <p:txBody>
          <a:bodyPr>
            <a:normAutofit/>
          </a:bodyPr>
          <a:lstStyle/>
          <a:p>
            <a:r>
              <a:rPr lang="tr-TR" dirty="0"/>
              <a:t>Batık maliyet – farklılaşan maliyet</a:t>
            </a:r>
          </a:p>
          <a:p>
            <a:r>
              <a:rPr lang="tr-TR" dirty="0" smtClean="0"/>
              <a:t>Üretim </a:t>
            </a:r>
            <a:r>
              <a:rPr lang="tr-TR" dirty="0"/>
              <a:t>faktörlerine göre maliyetler</a:t>
            </a:r>
          </a:p>
          <a:p>
            <a:r>
              <a:rPr lang="tr-TR" dirty="0" smtClean="0"/>
              <a:t>Nakit </a:t>
            </a:r>
            <a:r>
              <a:rPr lang="tr-TR" dirty="0"/>
              <a:t>çıkışı gerektiren ve gerektirmeyen maliyetler</a:t>
            </a:r>
          </a:p>
          <a:p>
            <a:r>
              <a:rPr lang="tr-TR" dirty="0" smtClean="0"/>
              <a:t>Standart </a:t>
            </a:r>
            <a:r>
              <a:rPr lang="tr-TR" dirty="0"/>
              <a:t>Maliyet – Fiili (Gerçek) Maliyet</a:t>
            </a:r>
          </a:p>
          <a:p>
            <a:endParaRPr lang="tr-TR" dirty="0"/>
          </a:p>
        </p:txBody>
      </p:sp>
    </p:spTree>
    <p:extLst>
      <p:ext uri="{BB962C8B-B14F-4D97-AF65-F5344CB8AC3E}">
        <p14:creationId xmlns:p14="http://schemas.microsoft.com/office/powerpoint/2010/main" val="121650631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TM10001114[[fn=Galeri]]</Template>
  <TotalTime>250</TotalTime>
  <Words>337</Words>
  <Application>Microsoft Office PowerPoint</Application>
  <PresentationFormat>Geniş ekran</PresentationFormat>
  <Paragraphs>37</Paragraphs>
  <Slides>8</Slides>
  <Notes>0</Notes>
  <HiddenSlides>0</HiddenSlides>
  <MMClips>0</MMClips>
  <ScaleCrop>false</ScaleCrop>
  <HeadingPairs>
    <vt:vector size="8" baseType="variant">
      <vt:variant>
        <vt:lpstr>Kullanılan Yazı Tipleri</vt:lpstr>
      </vt:variant>
      <vt:variant>
        <vt:i4>2</vt:i4>
      </vt:variant>
      <vt:variant>
        <vt:lpstr>Tema</vt:lpstr>
      </vt:variant>
      <vt:variant>
        <vt:i4>1</vt:i4>
      </vt:variant>
      <vt:variant>
        <vt:lpstr>Eklenmiş OLE Hizmet Programları</vt:lpstr>
      </vt:variant>
      <vt:variant>
        <vt:i4>1</vt:i4>
      </vt:variant>
      <vt:variant>
        <vt:lpstr>Slayt Başlıkları</vt:lpstr>
      </vt:variant>
      <vt:variant>
        <vt:i4>8</vt:i4>
      </vt:variant>
    </vt:vector>
  </HeadingPairs>
  <TitlesOfParts>
    <vt:vector size="12" baseType="lpstr">
      <vt:lpstr>Arial</vt:lpstr>
      <vt:lpstr>Gill Sans MT</vt:lpstr>
      <vt:lpstr>Gallery</vt:lpstr>
      <vt:lpstr>Paintbrush Resmi</vt:lpstr>
      <vt:lpstr>İşletme kavramı ve ilişkili kavramlar</vt:lpstr>
      <vt:lpstr>İktisadilik prensinin dayandığı ilkeler</vt:lpstr>
      <vt:lpstr> Tutumluluk prensibi</vt:lpstr>
      <vt:lpstr> Talebe dönüklük </vt:lpstr>
      <vt:lpstr> </vt:lpstr>
      <vt:lpstr> Maliyetler     </vt:lpstr>
      <vt:lpstr> Maliyet Çeşitleri </vt:lpstr>
      <vt:lpstr> Maliyet Çeşitleri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1</dc:title>
  <dc:creator>MEHMET ARCAN TUZCU</dc:creator>
  <cp:lastModifiedBy>MEHMET ARCAN TUZCU</cp:lastModifiedBy>
  <cp:revision>6</cp:revision>
  <dcterms:created xsi:type="dcterms:W3CDTF">2020-01-16T09:17:34Z</dcterms:created>
  <dcterms:modified xsi:type="dcterms:W3CDTF">2020-01-16T13:28:02Z</dcterms:modified>
</cp:coreProperties>
</file>