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notesMasterIdLst>
    <p:notesMasterId r:id="rId30"/>
  </p:notesMasterIdLst>
  <p:handoutMasterIdLst>
    <p:handoutMasterId r:id="rId31"/>
  </p:handoutMasterIdLst>
  <p:sldIdLst>
    <p:sldId id="256" r:id="rId2"/>
    <p:sldId id="281" r:id="rId3"/>
    <p:sldId id="284" r:id="rId4"/>
    <p:sldId id="285" r:id="rId5"/>
    <p:sldId id="287" r:id="rId6"/>
    <p:sldId id="288" r:id="rId7"/>
    <p:sldId id="289" r:id="rId8"/>
    <p:sldId id="290" r:id="rId9"/>
    <p:sldId id="291" r:id="rId10"/>
    <p:sldId id="292" r:id="rId11"/>
    <p:sldId id="257" r:id="rId12"/>
    <p:sldId id="258" r:id="rId13"/>
    <p:sldId id="259" r:id="rId14"/>
    <p:sldId id="275" r:id="rId15"/>
    <p:sldId id="260" r:id="rId16"/>
    <p:sldId id="279" r:id="rId17"/>
    <p:sldId id="267" r:id="rId18"/>
    <p:sldId id="269" r:id="rId19"/>
    <p:sldId id="270" r:id="rId20"/>
    <p:sldId id="271" r:id="rId21"/>
    <p:sldId id="261" r:id="rId22"/>
    <p:sldId id="262" r:id="rId23"/>
    <p:sldId id="263" r:id="rId24"/>
    <p:sldId id="264" r:id="rId25"/>
    <p:sldId id="300" r:id="rId26"/>
    <p:sldId id="301" r:id="rId27"/>
    <p:sldId id="303" r:id="rId28"/>
    <p:sldId id="304" r:id="rId29"/>
  </p:sldIdLst>
  <p:sldSz cx="9144000" cy="6858000" type="screen4x3"/>
  <p:notesSz cx="6797675" cy="9926638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281" autoAdjust="0"/>
  </p:normalViewPr>
  <p:slideViewPr>
    <p:cSldViewPr>
      <p:cViewPr varScale="1">
        <p:scale>
          <a:sx n="50" d="100"/>
          <a:sy n="50" d="100"/>
        </p:scale>
        <p:origin x="-22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handoutMaster" Target="handoutMasters/handout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3A18188-6D06-49E6-AED0-B87676B772C6}" type="datetimeFigureOut">
              <a:rPr lang="tr-TR"/>
              <a:pPr>
                <a:defRPr/>
              </a:pPr>
              <a:t>4.05.20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5AF05C6-77B9-41A3-9732-A513B479659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7295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7F259C1-7A81-44CD-8168-364ECEB9E006}" type="datetimeFigureOut">
              <a:rPr lang="tr-TR"/>
              <a:pPr>
                <a:defRPr/>
              </a:pPr>
              <a:t>4.05.20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 smtClean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1455439-FC29-4867-8337-2CE5ED055A2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60618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altLang="tr-TR" smtClean="0"/>
          </a:p>
        </p:txBody>
      </p:sp>
      <p:sp>
        <p:nvSpPr>
          <p:cNvPr id="614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61374EB-E3FC-4539-8AE6-51591DCD7709}" type="slidenum">
              <a:rPr lang="tr-TR" altLang="tr-TR" sz="1200" smtClean="0"/>
              <a:pPr/>
              <a:t>1</a:t>
            </a:fld>
            <a:endParaRPr lang="tr-TR" altLang="tr-TR" sz="12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3482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A1688FE-81B1-436B-9C3D-47E45CB28F5A}" type="slidenum">
              <a:rPr lang="tr-TR" altLang="tr-TR" sz="1200" smtClean="0"/>
              <a:pPr/>
              <a:t>23</a:t>
            </a:fld>
            <a:endParaRPr lang="tr-TR" altLang="tr-TR" sz="12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455439-FC29-4867-8337-2CE5ED055A22}" type="slidenum">
              <a:rPr lang="tr-TR" smtClean="0"/>
              <a:pPr>
                <a:defRPr/>
              </a:pPr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1941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2147483646 h 1000"/>
              <a:gd name="T2" fmla="*/ 0 w 1000"/>
              <a:gd name="T3" fmla="*/ 0 h 1000"/>
              <a:gd name="T4" fmla="*/ 2147483646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pPr lvl="0"/>
            <a:r>
              <a:rPr lang="tr-TR" altLang="en-US" noProof="0" smtClean="0"/>
              <a:t>Asıl başlık stili için tıklatın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/>
            </a:lvl1pPr>
          </a:lstStyle>
          <a:p>
            <a:pPr lvl="0"/>
            <a:r>
              <a:rPr lang="tr-TR" altLang="en-US" noProof="0" smtClean="0"/>
              <a:t>Asıl alt başlık stilini düzenlemek için tıklatın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4D24-7DB6-4F90-8B5F-C58FFEAF850D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769987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69407D-D26C-4118-B720-65751143D7DB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1204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B79B96-68B7-4E27-9B28-1C0664A117EE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789497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7601D-46E1-471A-9238-9433E15F6648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889429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E4DE8-9FF2-4F0F-85C3-88D8DA9AFF1F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438554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FFB78-3E2E-40DF-9F29-5DD0D07EF3FF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39399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4BAEB-AB0E-4D0C-99F0-529D03DEF92B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871055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940D9-2841-4E7B-801E-9E96BDDEE4CF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365680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030EF5-4CBA-44AC-8F76-A57C0418A0E8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698069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8EEAA3-C6FF-4E66-BCFD-BB6C3C60C0CB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489055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2C0E06-A82D-4CBD-9A7D-1CD6CB88978B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978467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en-US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en-US" smtClean="0"/>
              <a:t>Asıl metin stillerini düzenlemek için tıklatın</a:t>
            </a:r>
          </a:p>
          <a:p>
            <a:pPr lvl="1"/>
            <a:r>
              <a:rPr lang="tr-TR" altLang="en-US" smtClean="0"/>
              <a:t>İkinci düzey</a:t>
            </a:r>
          </a:p>
          <a:p>
            <a:pPr lvl="2"/>
            <a:r>
              <a:rPr lang="tr-TR" altLang="en-US" smtClean="0"/>
              <a:t>Üçüncü düzey</a:t>
            </a:r>
          </a:p>
          <a:p>
            <a:pPr lvl="3"/>
            <a:r>
              <a:rPr lang="tr-TR" altLang="en-US" smtClean="0"/>
              <a:t>Dördüncü düzey</a:t>
            </a:r>
          </a:p>
          <a:p>
            <a:pPr lvl="4"/>
            <a:r>
              <a:rPr lang="tr-TR" altLang="en-US" smtClean="0"/>
              <a:t>Beşinci düzey</a:t>
            </a:r>
          </a:p>
        </p:txBody>
      </p:sp>
      <p:sp>
        <p:nvSpPr>
          <p:cNvPr id="1208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+mj-lt"/>
              </a:defRPr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1208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+mj-lt"/>
              </a:defRPr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1208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+mj-lt"/>
              </a:defRPr>
            </a:lvl1pPr>
          </a:lstStyle>
          <a:p>
            <a:pPr>
              <a:defRPr/>
            </a:pPr>
            <a:fld id="{B99411B6-FFC7-4CCA-8A5E-AE5EE39BD0A7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  <p:sp>
        <p:nvSpPr>
          <p:cNvPr id="1031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2147483646 h 1000"/>
              <a:gd name="T2" fmla="*/ 0 w 1000"/>
              <a:gd name="T3" fmla="*/ 0 h 1000"/>
              <a:gd name="T4" fmla="*/ 2147483646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q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q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1412776"/>
            <a:ext cx="7623175" cy="1174750"/>
          </a:xfrm>
        </p:spPr>
        <p:txBody>
          <a:bodyPr/>
          <a:lstStyle/>
          <a:p>
            <a:pPr algn="ctr" eaLnBrk="1" hangingPunct="1"/>
            <a:r>
              <a:rPr lang="tr-TR" altLang="tr-TR" dirty="0" smtClean="0"/>
              <a:t>Serumda açlık kan şekeri ve kalsiyum tayini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25538"/>
            <a:ext cx="91440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sz="2800" smtClean="0"/>
              <a:t>  Absorbans ölçümüne dayanan konsantrasyon hesabı:</a:t>
            </a:r>
          </a:p>
          <a:p>
            <a:pPr eaLnBrk="1" hangingPunct="1">
              <a:buFontTx/>
              <a:buNone/>
            </a:pPr>
            <a:endParaRPr lang="tr-TR" altLang="tr-TR" sz="2800" smtClean="0"/>
          </a:p>
          <a:p>
            <a:pPr eaLnBrk="1" hangingPunct="1">
              <a:buFontTx/>
              <a:buNone/>
            </a:pPr>
            <a:r>
              <a:rPr lang="tr-TR" altLang="tr-TR" sz="2800" smtClean="0"/>
              <a:t>                                </a:t>
            </a:r>
            <a:r>
              <a:rPr lang="tr-TR" altLang="tr-TR" sz="3600" b="1" baseline="30000" smtClean="0"/>
              <a:t>Absorbans</a:t>
            </a:r>
            <a:r>
              <a:rPr lang="tr-TR" altLang="tr-TR" sz="3600" b="1" baseline="-25000" smtClean="0"/>
              <a:t>örnek</a:t>
            </a:r>
            <a:endParaRPr lang="tr-TR" altLang="tr-TR" sz="3600" b="1" smtClean="0"/>
          </a:p>
          <a:p>
            <a:pPr eaLnBrk="1" hangingPunct="1">
              <a:buFontTx/>
              <a:buNone/>
            </a:pPr>
            <a:r>
              <a:rPr lang="tr-TR" altLang="tr-TR" sz="2800" b="1" smtClean="0"/>
              <a:t>                 C</a:t>
            </a:r>
            <a:r>
              <a:rPr lang="tr-TR" altLang="tr-TR" sz="2800" b="1" baseline="-25000" smtClean="0"/>
              <a:t>örnek</a:t>
            </a:r>
            <a:r>
              <a:rPr lang="tr-TR" altLang="tr-TR" sz="2800" b="1" smtClean="0"/>
              <a:t> =                               x C</a:t>
            </a:r>
            <a:r>
              <a:rPr lang="tr-TR" altLang="tr-TR" sz="2800" b="1" baseline="-25000" smtClean="0"/>
              <a:t>std</a:t>
            </a:r>
            <a:endParaRPr lang="tr-TR" altLang="tr-TR" sz="2800" b="1" smtClean="0"/>
          </a:p>
          <a:p>
            <a:pPr eaLnBrk="1" hangingPunct="1">
              <a:buFontTx/>
              <a:buNone/>
            </a:pPr>
            <a:r>
              <a:rPr lang="tr-TR" altLang="tr-TR" sz="2800" b="1" smtClean="0"/>
              <a:t>                                </a:t>
            </a:r>
            <a:r>
              <a:rPr lang="tr-TR" altLang="tr-TR" sz="3600" b="1" baseline="30000" smtClean="0"/>
              <a:t>Absorbans</a:t>
            </a:r>
            <a:r>
              <a:rPr lang="tr-TR" altLang="tr-TR" sz="3600" b="1" baseline="-25000" smtClean="0"/>
              <a:t>std</a:t>
            </a:r>
            <a:endParaRPr lang="tr-TR" altLang="tr-TR" sz="2800" b="1" baseline="30000" smtClean="0"/>
          </a:p>
          <a:p>
            <a:pPr eaLnBrk="1" hangingPunct="1">
              <a:buFontTx/>
              <a:buNone/>
            </a:pPr>
            <a:r>
              <a:rPr lang="tr-TR" altLang="tr-TR" sz="2800" smtClean="0"/>
              <a:t>                                            </a:t>
            </a:r>
            <a:endParaRPr lang="en-US" altLang="tr-TR" sz="3600" smtClean="0"/>
          </a:p>
        </p:txBody>
      </p:sp>
      <p:sp>
        <p:nvSpPr>
          <p:cNvPr id="17411" name="Line 4"/>
          <p:cNvSpPr>
            <a:spLocks noChangeShapeType="1"/>
          </p:cNvSpPr>
          <p:nvPr/>
        </p:nvSpPr>
        <p:spPr bwMode="auto">
          <a:xfrm>
            <a:off x="3132138" y="3141663"/>
            <a:ext cx="2663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tr-TR" altLang="tr-TR" smtClean="0">
                <a:solidFill>
                  <a:schemeClr val="tx2"/>
                </a:solidFill>
              </a:rPr>
              <a:t>    KONULAR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mtClean="0">
              <a:solidFill>
                <a:schemeClr val="tx2"/>
              </a:solidFill>
            </a:endParaRPr>
          </a:p>
          <a:p>
            <a:pPr eaLnBrk="1" hangingPunct="1"/>
            <a:r>
              <a:rPr lang="tr-TR" altLang="tr-TR" sz="2400" smtClean="0"/>
              <a:t>Açlık Kan Şekeri Tayini</a:t>
            </a:r>
          </a:p>
          <a:p>
            <a:pPr eaLnBrk="1" hangingPunct="1"/>
            <a:r>
              <a:rPr lang="tr-TR" altLang="tr-TR" sz="2400" smtClean="0"/>
              <a:t>Serumda Kalsiyum Tayini</a:t>
            </a:r>
            <a:r>
              <a:rPr lang="tr-TR" altLang="tr-TR" smtClean="0"/>
              <a:t> 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200" smtClean="0">
                <a:latin typeface="Arial" panose="020B0604020202020204" pitchFamily="34" charset="0"/>
              </a:rPr>
              <a:t/>
            </a:r>
            <a:br>
              <a:rPr lang="tr-TR" altLang="tr-TR" sz="3200" smtClean="0">
                <a:latin typeface="Arial" panose="020B0604020202020204" pitchFamily="34" charset="0"/>
              </a:rPr>
            </a:br>
            <a:r>
              <a:rPr lang="tr-TR" altLang="tr-TR" sz="3200" smtClean="0">
                <a:latin typeface="Arial" panose="020B0604020202020204" pitchFamily="34" charset="0"/>
              </a:rPr>
              <a:t>Açlık Kan Şekeri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060575"/>
            <a:ext cx="8229600" cy="4530725"/>
          </a:xfrm>
        </p:spPr>
        <p:txBody>
          <a:bodyPr/>
          <a:lstStyle/>
          <a:p>
            <a:pPr eaLnBrk="1" hangingPunct="1"/>
            <a:r>
              <a:rPr lang="tr-TR" altLang="tr-TR" sz="2400" dirty="0" smtClean="0">
                <a:solidFill>
                  <a:schemeClr val="hlink"/>
                </a:solidFill>
              </a:rPr>
              <a:t>Normal değerler:</a:t>
            </a:r>
            <a:r>
              <a:rPr lang="tr-TR" altLang="tr-TR" sz="2400" dirty="0" smtClean="0"/>
              <a:t> 70</a:t>
            </a:r>
            <a:r>
              <a:rPr lang="tr-TR" altLang="tr-TR" sz="2400" smtClean="0"/>
              <a:t>-110 </a:t>
            </a:r>
            <a:r>
              <a:rPr lang="tr-TR" altLang="tr-TR" sz="2400" dirty="0" smtClean="0"/>
              <a:t>mg/dl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 dirty="0" smtClean="0"/>
          </a:p>
          <a:p>
            <a:pPr eaLnBrk="1" hangingPunct="1"/>
            <a:r>
              <a:rPr lang="tr-TR" altLang="tr-TR" sz="2400" dirty="0" err="1" smtClean="0">
                <a:solidFill>
                  <a:schemeClr val="hlink"/>
                </a:solidFill>
              </a:rPr>
              <a:t>Hiperglisemi</a:t>
            </a:r>
            <a:r>
              <a:rPr lang="tr-TR" altLang="tr-TR" sz="2400" dirty="0" smtClean="0">
                <a:solidFill>
                  <a:schemeClr val="hlink"/>
                </a:solidFill>
              </a:rPr>
              <a:t>:</a:t>
            </a:r>
            <a:r>
              <a:rPr lang="tr-TR" altLang="tr-TR" sz="2400" dirty="0" smtClean="0"/>
              <a:t> Kanda </a:t>
            </a:r>
            <a:r>
              <a:rPr lang="tr-TR" altLang="tr-TR" sz="2400" dirty="0" err="1" smtClean="0"/>
              <a:t>glukozun</a:t>
            </a:r>
            <a:r>
              <a:rPr lang="tr-TR" altLang="tr-TR" sz="2400" dirty="0" smtClean="0"/>
              <a:t> normal sınırların üzerine çıkması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 dirty="0" smtClean="0"/>
          </a:p>
          <a:p>
            <a:pPr eaLnBrk="1" hangingPunct="1"/>
            <a:r>
              <a:rPr lang="tr-TR" altLang="tr-TR" sz="2400" dirty="0" smtClean="0">
                <a:solidFill>
                  <a:schemeClr val="hlink"/>
                </a:solidFill>
              </a:rPr>
              <a:t>Hipoglisemi:</a:t>
            </a:r>
            <a:r>
              <a:rPr lang="tr-TR" altLang="tr-TR" sz="2400" dirty="0" smtClean="0"/>
              <a:t> Kan </a:t>
            </a:r>
            <a:r>
              <a:rPr lang="tr-TR" altLang="tr-TR" sz="2400" dirty="0" err="1" smtClean="0"/>
              <a:t>glukozunun</a:t>
            </a:r>
            <a:r>
              <a:rPr lang="tr-TR" altLang="tr-TR" sz="2400" dirty="0" smtClean="0"/>
              <a:t> normal sınırların altında olması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-171450"/>
            <a:ext cx="8229600" cy="1139825"/>
          </a:xfrm>
        </p:spPr>
        <p:txBody>
          <a:bodyPr/>
          <a:lstStyle/>
          <a:p>
            <a:pPr eaLnBrk="1" hangingPunct="1"/>
            <a:r>
              <a:rPr lang="tr-TR" altLang="tr-TR" sz="3600" smtClean="0">
                <a:latin typeface="Arial" panose="020B0604020202020204" pitchFamily="34" charset="0"/>
              </a:rPr>
              <a:t/>
            </a:r>
            <a:br>
              <a:rPr lang="tr-TR" altLang="tr-TR" sz="3600" smtClean="0">
                <a:latin typeface="Arial" panose="020B0604020202020204" pitchFamily="34" charset="0"/>
              </a:rPr>
            </a:br>
            <a:r>
              <a:rPr lang="tr-TR" altLang="tr-TR" sz="2800" smtClean="0">
                <a:latin typeface="Arial" panose="020B0604020202020204" pitchFamily="34" charset="0"/>
              </a:rPr>
              <a:t>Diabetes Mellitus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92150"/>
            <a:ext cx="8964613" cy="5473700"/>
          </a:xfrm>
        </p:spPr>
        <p:txBody>
          <a:bodyPr/>
          <a:lstStyle/>
          <a:p>
            <a:pPr marL="609600" indent="-609600" eaLnBrk="1" hangingPunct="1">
              <a:buFont typeface="Wingdings" panose="05000000000000000000" pitchFamily="2" charset="2"/>
              <a:buNone/>
            </a:pPr>
            <a:endParaRPr lang="tr-TR" altLang="tr-TR" sz="2800" smtClean="0"/>
          </a:p>
          <a:p>
            <a:pPr marL="609600" indent="-609600" eaLnBrk="1" hangingPunct="1"/>
            <a:r>
              <a:rPr lang="tr-TR" altLang="tr-TR" sz="2800" smtClean="0"/>
              <a:t>İnsülin eksikliği nedeni ile kan şekerinin yükselmesi ile karakterize çeşitli sendromlardan oluşmaktadır. 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</a:pPr>
            <a:endParaRPr lang="tr-TR" altLang="tr-TR" sz="2800" smtClean="0"/>
          </a:p>
          <a:p>
            <a:pPr marL="609600" indent="-609600" eaLnBrk="1" hangingPunct="1"/>
            <a:r>
              <a:rPr lang="tr-TR" altLang="tr-TR" sz="2800" smtClean="0"/>
              <a:t>Diabetes Mellitus iki tiptir: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</a:pPr>
            <a:endParaRPr lang="tr-TR" altLang="tr-TR" sz="2800" smtClean="0"/>
          </a:p>
          <a:p>
            <a:pPr marL="609600" indent="-609600" eaLnBrk="1" hangingPunct="1">
              <a:buFontTx/>
              <a:buNone/>
            </a:pPr>
            <a:r>
              <a:rPr lang="tr-TR" altLang="tr-TR" sz="2800" smtClean="0"/>
              <a:t>	İnsüline bağımlı (Tip I, Primer)</a:t>
            </a:r>
          </a:p>
          <a:p>
            <a:pPr marL="609600" indent="-609600" eaLnBrk="1" hangingPunct="1">
              <a:buFontTx/>
              <a:buNone/>
            </a:pPr>
            <a:r>
              <a:rPr lang="tr-TR" altLang="tr-TR" sz="2800" smtClean="0"/>
              <a:t>	İnsülinden bağımsız (Tip II)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404813"/>
            <a:ext cx="8857108" cy="60483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800" dirty="0" smtClean="0">
                <a:solidFill>
                  <a:schemeClr val="hlink"/>
                </a:solidFill>
              </a:rPr>
              <a:t>  </a:t>
            </a:r>
            <a:r>
              <a:rPr lang="tr-TR" altLang="tr-TR" sz="3200" dirty="0" smtClean="0">
                <a:solidFill>
                  <a:schemeClr val="hlink"/>
                </a:solidFill>
              </a:rPr>
              <a:t>Tip-I Diyabet</a:t>
            </a:r>
            <a:endParaRPr lang="tr-TR" altLang="tr-TR" sz="3200" dirty="0" smtClean="0"/>
          </a:p>
          <a:p>
            <a:pPr eaLnBrk="1" hangingPunct="1"/>
            <a:r>
              <a:rPr lang="tr-TR" altLang="tr-TR" sz="2800" dirty="0" smtClean="0"/>
              <a:t>Pankreas </a:t>
            </a:r>
            <a:r>
              <a:rPr lang="el-GR" altLang="tr-TR" sz="2800" dirty="0" smtClean="0">
                <a:cs typeface="Tahoma" panose="020B0604030504040204" pitchFamily="34" charset="0"/>
              </a:rPr>
              <a:t>β</a:t>
            </a:r>
            <a:r>
              <a:rPr lang="tr-TR" altLang="tr-TR" sz="2800" dirty="0" smtClean="0">
                <a:cs typeface="Tahoma" panose="020B0604030504040204" pitchFamily="34" charset="0"/>
              </a:rPr>
              <a:t>-hücrelerinin ileri derecede </a:t>
            </a:r>
            <a:r>
              <a:rPr lang="tr-TR" altLang="tr-TR" sz="2800" dirty="0" err="1" smtClean="0">
                <a:cs typeface="Tahoma" panose="020B0604030504040204" pitchFamily="34" charset="0"/>
              </a:rPr>
              <a:t>harabiyeti</a:t>
            </a:r>
            <a:r>
              <a:rPr lang="tr-TR" altLang="tr-TR" sz="2800" dirty="0" smtClean="0">
                <a:cs typeface="Tahoma" panose="020B0604030504040204" pitchFamily="34" charset="0"/>
              </a:rPr>
              <a:t> ya da nekrozuna bağlı olarak insülinin hiç bulunmaması ile karakterizedir.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l-GR" altLang="tr-TR" sz="2800" dirty="0" smtClean="0">
              <a:cs typeface="Tahoma" panose="020B0604030504040204" pitchFamily="34" charset="0"/>
            </a:endParaRPr>
          </a:p>
          <a:p>
            <a:pPr eaLnBrk="1" hangingPunct="1"/>
            <a:r>
              <a:rPr lang="tr-TR" altLang="tr-TR" sz="2800" dirty="0" smtClean="0"/>
              <a:t>Genellikle gençlerde görülmekle birlikte yaşlılarda da görülebilir.</a:t>
            </a:r>
          </a:p>
          <a:p>
            <a:pPr eaLnBrk="1" hangingPunct="1"/>
            <a:endParaRPr lang="tr-TR" altLang="tr-TR" sz="2800" dirty="0" smtClean="0"/>
          </a:p>
          <a:p>
            <a:pPr eaLnBrk="1" hangingPunct="1">
              <a:buNone/>
            </a:pPr>
            <a:r>
              <a:rPr lang="tr-TR" altLang="tr-TR" sz="3200" dirty="0" smtClean="0">
                <a:solidFill>
                  <a:schemeClr val="hlink"/>
                </a:solidFill>
              </a:rPr>
              <a:t> Tip</a:t>
            </a:r>
            <a:r>
              <a:rPr lang="tr-TR" altLang="tr-TR" sz="3200" dirty="0">
                <a:solidFill>
                  <a:schemeClr val="hlink"/>
                </a:solidFill>
              </a:rPr>
              <a:t>-II </a:t>
            </a:r>
            <a:r>
              <a:rPr lang="tr-TR" altLang="tr-TR" sz="3200" dirty="0" smtClean="0">
                <a:solidFill>
                  <a:schemeClr val="hlink"/>
                </a:solidFill>
              </a:rPr>
              <a:t>diyabet</a:t>
            </a:r>
            <a:endParaRPr lang="tr-TR" altLang="tr-TR" sz="3200" dirty="0">
              <a:solidFill>
                <a:schemeClr val="hlink"/>
              </a:solidFill>
            </a:endParaRPr>
          </a:p>
          <a:p>
            <a:pPr eaLnBrk="1" hangingPunct="1"/>
            <a:r>
              <a:rPr lang="tr-TR" altLang="tr-TR" sz="2800" dirty="0"/>
              <a:t> İnsülin salınımı yetersizdir ya da hedef dokularda insülin direnci söz konusudur.</a:t>
            </a:r>
          </a:p>
          <a:p>
            <a:pPr eaLnBrk="1" hangingPunct="1"/>
            <a:endParaRPr lang="tr-TR" altLang="tr-TR" sz="2800" dirty="0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800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400" smtClean="0">
                <a:latin typeface="Arial" panose="020B0604020202020204" pitchFamily="34" charset="0"/>
              </a:rPr>
              <a:t>Kalsiyum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7338"/>
            <a:ext cx="8229600" cy="4462462"/>
          </a:xfrm>
        </p:spPr>
        <p:txBody>
          <a:bodyPr/>
          <a:lstStyle/>
          <a:p>
            <a:pPr eaLnBrk="1" hangingPunct="1"/>
            <a:r>
              <a:rPr lang="tr-TR" altLang="tr-TR" sz="2400" smtClean="0">
                <a:solidFill>
                  <a:schemeClr val="hlink"/>
                </a:solidFill>
              </a:rPr>
              <a:t>Kalsiyum;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 smtClean="0">
              <a:solidFill>
                <a:schemeClr val="hlink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/>
              <a:t>-Vücutta miktarı en fazla olan mineraldir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/>
              <a:t>-%99’u kemiklerde bulunur.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/>
              <a:t>-Ca</a:t>
            </a:r>
            <a:r>
              <a:rPr lang="tr-TR" altLang="tr-TR" sz="2400" baseline="30000" smtClean="0"/>
              <a:t>++</a:t>
            </a:r>
            <a:r>
              <a:rPr lang="tr-TR" altLang="tr-TR" sz="2400" smtClean="0"/>
              <a:t> tuzları Ca</a:t>
            </a:r>
            <a:r>
              <a:rPr lang="tr-TR" altLang="tr-TR" sz="2400" baseline="-25000" smtClean="0"/>
              <a:t>3</a:t>
            </a:r>
            <a:r>
              <a:rPr lang="tr-TR" altLang="tr-TR" sz="2400" smtClean="0"/>
              <a:t>(PO</a:t>
            </a:r>
            <a:r>
              <a:rPr lang="tr-TR" altLang="tr-TR" sz="2400" baseline="-25000" smtClean="0"/>
              <a:t>4</a:t>
            </a:r>
            <a:r>
              <a:rPr lang="tr-TR" altLang="tr-TR" sz="2400" smtClean="0"/>
              <a:t>)</a:t>
            </a:r>
            <a:r>
              <a:rPr lang="tr-TR" altLang="tr-TR" sz="2400" baseline="-25000" smtClean="0"/>
              <a:t>2</a:t>
            </a:r>
            <a:r>
              <a:rPr lang="tr-TR" altLang="tr-TR" sz="2400" smtClean="0"/>
              <a:t>, Ca(OH)</a:t>
            </a:r>
            <a:r>
              <a:rPr lang="tr-TR" altLang="tr-TR" sz="2400" baseline="-25000" smtClean="0"/>
              <a:t>2 </a:t>
            </a:r>
            <a:r>
              <a:rPr lang="tr-TR" altLang="tr-TR" sz="2400" smtClean="0"/>
              <a:t>şeklinde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 smtClean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276350"/>
            <a:ext cx="8229600" cy="55816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/>
              <a:t>Kalsiyum, organizma için hayati bir öneme sahiptir.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 smtClean="0"/>
          </a:p>
          <a:p>
            <a:pPr eaLnBrk="1" hangingPunct="1"/>
            <a:r>
              <a:rPr lang="tr-TR" altLang="tr-TR" sz="2400" smtClean="0"/>
              <a:t>Kanın pıhtılaşması,</a:t>
            </a:r>
          </a:p>
          <a:p>
            <a:pPr eaLnBrk="1" hangingPunct="1"/>
            <a:r>
              <a:rPr lang="tr-TR" altLang="tr-TR" sz="2400" smtClean="0"/>
              <a:t>Sinirsel impulsların iletilmesi,</a:t>
            </a:r>
          </a:p>
          <a:p>
            <a:pPr eaLnBrk="1" hangingPunct="1"/>
            <a:r>
              <a:rPr lang="tr-TR" altLang="tr-TR" sz="2400" smtClean="0"/>
              <a:t>Kasların kasılması,</a:t>
            </a:r>
          </a:p>
          <a:p>
            <a:pPr eaLnBrk="1" hangingPunct="1"/>
            <a:r>
              <a:rPr lang="tr-TR" altLang="tr-TR" sz="2400" smtClean="0"/>
              <a:t>Kemik dokunun sağlamlığı,</a:t>
            </a:r>
          </a:p>
          <a:p>
            <a:pPr eaLnBrk="1" hangingPunct="1"/>
            <a:r>
              <a:rPr lang="tr-TR" altLang="tr-TR" sz="2400" smtClean="0"/>
              <a:t>Metabolik fonksiyonlar</a:t>
            </a:r>
            <a:endParaRPr lang="tr-TR" altLang="tr-TR" smtClean="0"/>
          </a:p>
          <a:p>
            <a:pPr eaLnBrk="1" hangingPunct="1"/>
            <a:endParaRPr lang="tr-TR" altLang="tr-TR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mtClean="0"/>
          </a:p>
          <a:p>
            <a:pPr eaLnBrk="1" hangingPunct="1"/>
            <a:endParaRPr lang="tr-TR" altLang="tr-TR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200" smtClean="0">
                <a:latin typeface="Arial" panose="020B0604020202020204" pitchFamily="34" charset="0"/>
              </a:rPr>
              <a:t/>
            </a:r>
            <a:br>
              <a:rPr lang="tr-TR" altLang="tr-TR" sz="3200" smtClean="0">
                <a:latin typeface="Arial" panose="020B0604020202020204" pitchFamily="34" charset="0"/>
              </a:rPr>
            </a:br>
            <a:r>
              <a:rPr lang="tr-TR" altLang="tr-TR" sz="3200" smtClean="0">
                <a:latin typeface="Arial" panose="020B0604020202020204" pitchFamily="34" charset="0"/>
              </a:rPr>
              <a:t>Plazma Kalsiyumu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05000"/>
            <a:ext cx="9144000" cy="4114800"/>
          </a:xfrm>
        </p:spPr>
        <p:txBody>
          <a:bodyPr/>
          <a:lstStyle/>
          <a:p>
            <a:pPr eaLnBrk="1" hangingPunct="1"/>
            <a:r>
              <a:rPr lang="tr-TR" altLang="tr-TR" sz="2400" smtClean="0"/>
              <a:t>Normal değerler: 8,5-10,5 mg/dl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/>
              <a:t>                               (2,12-2,62 mmol/L,4,25-5,25 mEq/L)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 smtClean="0"/>
          </a:p>
          <a:p>
            <a:pPr eaLnBrk="1" hangingPunct="1"/>
            <a:r>
              <a:rPr lang="tr-TR" altLang="tr-TR" sz="2400" smtClean="0"/>
              <a:t>Ca</a:t>
            </a:r>
            <a:r>
              <a:rPr lang="tr-TR" altLang="tr-TR" sz="2400" baseline="30000" smtClean="0"/>
              <a:t>++</a:t>
            </a:r>
            <a:r>
              <a:rPr lang="tr-TR" altLang="tr-TR" sz="2400" smtClean="0"/>
              <a:t>, plazmada        -iyonize halde (%50-65)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/>
              <a:t>				    -proteine bağlı halde (%30-45)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/>
              <a:t>				    -organik iyonlarla kompleks oluşturmuş     halde (%5-10) bulunur.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5976938"/>
          </a:xfrm>
        </p:spPr>
        <p:txBody>
          <a:bodyPr/>
          <a:lstStyle/>
          <a:p>
            <a:pPr eaLnBrk="1" hangingPunct="1"/>
            <a:endParaRPr lang="tr-TR" altLang="tr-TR" sz="2400" dirty="0" smtClean="0"/>
          </a:p>
          <a:p>
            <a:pPr eaLnBrk="1" hangingPunct="1"/>
            <a:r>
              <a:rPr lang="tr-TR" altLang="tr-TR" sz="2400" dirty="0" err="1" smtClean="0">
                <a:solidFill>
                  <a:schemeClr val="accent1"/>
                </a:solidFill>
              </a:rPr>
              <a:t>Hiperkalseminin</a:t>
            </a:r>
            <a:r>
              <a:rPr lang="tr-TR" altLang="tr-TR" sz="2400" dirty="0" smtClean="0">
                <a:solidFill>
                  <a:schemeClr val="accent1"/>
                </a:solidFill>
              </a:rPr>
              <a:t> nedenleri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dirty="0" smtClean="0"/>
              <a:t>-</a:t>
            </a:r>
            <a:r>
              <a:rPr lang="tr-TR" altLang="tr-TR" sz="2400" dirty="0" err="1" smtClean="0"/>
              <a:t>Hiperparatiroidizm</a:t>
            </a:r>
            <a:endParaRPr lang="tr-TR" altLang="tr-TR" sz="2400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dirty="0" smtClean="0"/>
              <a:t>-Aşırı miktarda </a:t>
            </a:r>
            <a:r>
              <a:rPr lang="tr-TR" altLang="tr-TR" sz="2400" dirty="0" err="1" smtClean="0"/>
              <a:t>Dvit</a:t>
            </a:r>
            <a:r>
              <a:rPr lang="tr-TR" altLang="tr-TR" sz="2400" dirty="0" smtClean="0"/>
              <a:t> ya da </a:t>
            </a:r>
            <a:r>
              <a:rPr lang="tr-TR" altLang="tr-TR" sz="2400" dirty="0" err="1" smtClean="0"/>
              <a:t>Ca</a:t>
            </a:r>
            <a:r>
              <a:rPr lang="tr-TR" altLang="tr-TR" sz="2400" baseline="30000" dirty="0" smtClean="0"/>
              <a:t>++</a:t>
            </a:r>
            <a:r>
              <a:rPr lang="tr-TR" altLang="tr-TR" sz="2400" dirty="0" smtClean="0"/>
              <a:t> alınması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dirty="0" smtClean="0"/>
              <a:t>-D vitaminine yüksek hassasiyet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dirty="0" smtClean="0"/>
              <a:t>-Kemik hastalıkları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dirty="0" smtClean="0"/>
              <a:t>-</a:t>
            </a:r>
            <a:r>
              <a:rPr lang="tr-TR" altLang="tr-TR" sz="2400" dirty="0" err="1" smtClean="0"/>
              <a:t>Tirotoksikoz</a:t>
            </a:r>
            <a:r>
              <a:rPr lang="tr-TR" altLang="tr-TR" sz="2400" dirty="0" smtClean="0"/>
              <a:t>,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dirty="0" smtClean="0"/>
              <a:t>-</a:t>
            </a:r>
            <a:r>
              <a:rPr lang="tr-TR" altLang="tr-TR" sz="2400" dirty="0" err="1" smtClean="0"/>
              <a:t>Neoplastik</a:t>
            </a:r>
            <a:r>
              <a:rPr lang="tr-TR" altLang="tr-TR" sz="2400" dirty="0" smtClean="0"/>
              <a:t> hastalıklar,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dirty="0" smtClean="0"/>
              <a:t>-Adrenal yetersizlik,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dirty="0" smtClean="0"/>
              <a:t>-</a:t>
            </a:r>
            <a:r>
              <a:rPr lang="tr-TR" altLang="tr-TR" sz="2400" dirty="0" err="1" smtClean="0"/>
              <a:t>Hiperkalsemik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periostitis</a:t>
            </a:r>
            <a:r>
              <a:rPr lang="tr-TR" altLang="tr-TR" sz="2400" dirty="0" smtClean="0"/>
              <a:t>,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dirty="0" smtClean="0"/>
              <a:t>-Aşırı </a:t>
            </a:r>
            <a:r>
              <a:rPr lang="tr-TR" altLang="tr-TR" sz="2400" dirty="0" err="1" smtClean="0"/>
              <a:t>venöz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stazları</a:t>
            </a:r>
            <a:r>
              <a:rPr lang="tr-TR" altLang="tr-TR" sz="2400" dirty="0" smtClean="0"/>
              <a:t>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908050"/>
            <a:ext cx="8075612" cy="5543550"/>
          </a:xfrm>
        </p:spPr>
        <p:txBody>
          <a:bodyPr/>
          <a:lstStyle/>
          <a:p>
            <a:pPr eaLnBrk="1" hangingPunct="1"/>
            <a:endParaRPr lang="tr-TR" altLang="tr-TR" sz="2400" smtClean="0"/>
          </a:p>
          <a:p>
            <a:pPr eaLnBrk="1" hangingPunct="1"/>
            <a:r>
              <a:rPr lang="tr-TR" altLang="tr-TR" sz="2400" smtClean="0"/>
              <a:t>Hiperkalseminin en yaygın nedenleri “</a:t>
            </a:r>
            <a:r>
              <a:rPr lang="tr-TR" altLang="tr-TR" sz="2400" smtClean="0">
                <a:solidFill>
                  <a:schemeClr val="hlink"/>
                </a:solidFill>
              </a:rPr>
              <a:t>hiperparatiroidizm</a:t>
            </a:r>
            <a:r>
              <a:rPr lang="tr-TR" altLang="tr-TR" sz="2400" smtClean="0"/>
              <a:t> ve </a:t>
            </a:r>
            <a:r>
              <a:rPr lang="tr-TR" altLang="tr-TR" sz="2400" smtClean="0">
                <a:solidFill>
                  <a:schemeClr val="hlink"/>
                </a:solidFill>
              </a:rPr>
              <a:t>malign hastalıklar”dır</a:t>
            </a:r>
          </a:p>
          <a:p>
            <a:pPr eaLnBrk="1" hangingPunct="1"/>
            <a:endParaRPr lang="tr-TR" altLang="tr-TR" sz="2400" smtClean="0"/>
          </a:p>
          <a:p>
            <a:pPr eaLnBrk="1" hangingPunct="1"/>
            <a:r>
              <a:rPr lang="tr-TR" altLang="tr-TR" sz="2400" smtClean="0"/>
              <a:t>Hiperkalseminin en önemli etkisi böbrekler üzerinedir: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/>
              <a:t>		-tübüler hasar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/>
              <a:t>		-renal taş oluşumu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692150"/>
            <a:ext cx="5689600" cy="1325563"/>
          </a:xfrm>
        </p:spPr>
        <p:txBody>
          <a:bodyPr/>
          <a:lstStyle/>
          <a:p>
            <a:pPr eaLnBrk="1" hangingPunct="1"/>
            <a:r>
              <a:rPr lang="tr-TR" altLang="tr-TR" sz="3200" smtClean="0">
                <a:solidFill>
                  <a:srgbClr val="FF0000"/>
                </a:solidFill>
                <a:latin typeface="Comic Sans MS" panose="030F0702030302020204" pitchFamily="66" charset="0"/>
              </a:rPr>
              <a:t>SPEKTROFOTOMETRE</a:t>
            </a:r>
            <a:endParaRPr lang="en-US" altLang="tr-TR" sz="3200" smtClean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322388"/>
            <a:ext cx="8540750" cy="3048000"/>
          </a:xfrm>
        </p:spPr>
        <p:txBody>
          <a:bodyPr/>
          <a:lstStyle/>
          <a:p>
            <a:pPr eaLnBrk="1" hangingPunct="1"/>
            <a:r>
              <a:rPr lang="tr-TR" altLang="tr-TR" sz="2400" smtClean="0"/>
              <a:t>M</a:t>
            </a:r>
            <a:r>
              <a:rPr lang="en-US" altLang="tr-TR" sz="2400" smtClean="0"/>
              <a:t>oleküller tarafından absorblanan ışık enerjisinin miktarını saptamak amacıyla kullanılan bir cihazdır. </a:t>
            </a:r>
            <a:endParaRPr lang="tr-TR" altLang="tr-TR" sz="2400" smtClean="0"/>
          </a:p>
          <a:p>
            <a:pPr eaLnBrk="1" hangingPunct="1"/>
            <a:r>
              <a:rPr lang="tr-TR" altLang="tr-TR" sz="2400" b="1" smtClean="0"/>
              <a:t>Spektrofotometri</a:t>
            </a:r>
            <a:r>
              <a:rPr lang="tr-TR" altLang="tr-TR" sz="2400" smtClean="0"/>
              <a:t> renkli maddelerin soğurduğu ışık şiddetini ölçme metoduyla yapılan bir analizden oluşmaktadır.</a:t>
            </a:r>
          </a:p>
          <a:p>
            <a:pPr eaLnBrk="1" hangingPunct="1"/>
            <a:r>
              <a:rPr lang="tr-TR" altLang="tr-TR" sz="2400" smtClean="0"/>
              <a:t>Dalga boyuna karşı </a:t>
            </a:r>
            <a:r>
              <a:rPr lang="tr-TR" altLang="tr-TR" sz="2400" b="1" smtClean="0"/>
              <a:t>absorbans </a:t>
            </a:r>
            <a:r>
              <a:rPr lang="tr-TR" altLang="tr-TR" sz="2400" smtClean="0"/>
              <a:t>veya </a:t>
            </a:r>
            <a:r>
              <a:rPr lang="tr-TR" altLang="tr-TR" sz="2400" b="1" smtClean="0"/>
              <a:t>transmitans ölçümü</a:t>
            </a:r>
            <a:r>
              <a:rPr lang="tr-TR" altLang="tr-TR" sz="2400" smtClean="0"/>
              <a:t> alınır.</a:t>
            </a:r>
          </a:p>
          <a:p>
            <a:pPr eaLnBrk="1" hangingPunct="1"/>
            <a:r>
              <a:rPr lang="tr-TR" altLang="tr-TR" sz="2400" smtClean="0"/>
              <a:t>Çözelti içindeki madde miktarını çözeltiden geçen veya çözeltinin tuttuğu ışık miktarından faydalanarak ölçme işlemine fotometri, bu tip ölçümde kullanılan aletlere de fotometre adı verilir. </a:t>
            </a:r>
          </a:p>
          <a:p>
            <a:pPr eaLnBrk="1" hangingPunct="1"/>
            <a:endParaRPr lang="tr-TR" altLang="tr-TR" sz="2400" smtClean="0"/>
          </a:p>
          <a:p>
            <a:pPr eaLnBrk="1" hangingPunct="1">
              <a:buFontTx/>
              <a:buNone/>
            </a:pPr>
            <a:endParaRPr lang="en-US" altLang="tr-TR" sz="2400" smtClean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314450"/>
            <a:ext cx="8229600" cy="5543550"/>
          </a:xfrm>
        </p:spPr>
        <p:txBody>
          <a:bodyPr/>
          <a:lstStyle/>
          <a:p>
            <a:pPr eaLnBrk="1" hangingPunct="1"/>
            <a:r>
              <a:rPr lang="tr-TR" altLang="tr-TR" sz="2400" dirty="0" err="1" smtClean="0">
                <a:solidFill>
                  <a:schemeClr val="hlink"/>
                </a:solidFill>
              </a:rPr>
              <a:t>Hipokalseminin</a:t>
            </a:r>
            <a:r>
              <a:rPr lang="tr-TR" altLang="tr-TR" sz="2400" dirty="0" smtClean="0">
                <a:solidFill>
                  <a:schemeClr val="hlink"/>
                </a:solidFill>
              </a:rPr>
              <a:t> nedenleri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dirty="0" smtClean="0"/>
              <a:t>-Kronik </a:t>
            </a:r>
            <a:r>
              <a:rPr lang="tr-TR" altLang="tr-TR" sz="2400" dirty="0" err="1" smtClean="0"/>
              <a:t>renal</a:t>
            </a:r>
            <a:r>
              <a:rPr lang="tr-TR" altLang="tr-TR" sz="2400" dirty="0" smtClean="0"/>
              <a:t> bozukluk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dirty="0" smtClean="0"/>
              <a:t>-D </a:t>
            </a:r>
            <a:r>
              <a:rPr lang="tr-TR" altLang="tr-TR" sz="2400" dirty="0" err="1" smtClean="0"/>
              <a:t>vit</a:t>
            </a:r>
            <a:r>
              <a:rPr lang="tr-TR" altLang="tr-TR" sz="2400" dirty="0" smtClean="0"/>
              <a:t> veya </a:t>
            </a:r>
            <a:r>
              <a:rPr lang="tr-TR" altLang="tr-TR" sz="2400" dirty="0" err="1" smtClean="0"/>
              <a:t>Ca</a:t>
            </a:r>
            <a:r>
              <a:rPr lang="tr-TR" altLang="tr-TR" sz="2400" baseline="30000" dirty="0" smtClean="0"/>
              <a:t>++</a:t>
            </a:r>
            <a:r>
              <a:rPr lang="tr-TR" altLang="tr-TR" sz="2400" dirty="0" smtClean="0"/>
              <a:t> un yetersiz alım ya da </a:t>
            </a:r>
            <a:r>
              <a:rPr lang="tr-TR" altLang="tr-TR" sz="2400" dirty="0" err="1" smtClean="0"/>
              <a:t>absorbsiyonu</a:t>
            </a:r>
            <a:endParaRPr lang="tr-TR" altLang="tr-TR" sz="2400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dirty="0" smtClean="0"/>
              <a:t>-</a:t>
            </a:r>
            <a:r>
              <a:rPr lang="tr-TR" altLang="tr-TR" sz="2400" dirty="0" err="1" smtClean="0"/>
              <a:t>Hipoparatiroidizm</a:t>
            </a:r>
            <a:endParaRPr lang="tr-TR" altLang="tr-TR" sz="2400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dirty="0" smtClean="0"/>
              <a:t>-</a:t>
            </a:r>
            <a:r>
              <a:rPr lang="tr-TR" altLang="tr-TR" sz="2400" dirty="0" err="1" smtClean="0"/>
              <a:t>Neonatal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hipokalsemi</a:t>
            </a:r>
            <a:endParaRPr lang="tr-TR" altLang="tr-TR" sz="2400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dirty="0" smtClean="0"/>
              <a:t>-Tiroidin </a:t>
            </a:r>
            <a:r>
              <a:rPr lang="tr-TR" altLang="tr-TR" sz="2400" dirty="0" err="1" smtClean="0"/>
              <a:t>medullar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karsinomu</a:t>
            </a:r>
            <a:r>
              <a:rPr lang="tr-TR" altLang="tr-TR" sz="2400" dirty="0" smtClean="0"/>
              <a:t>,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dirty="0" smtClean="0"/>
              <a:t>-</a:t>
            </a:r>
            <a:r>
              <a:rPr lang="tr-TR" altLang="tr-TR" sz="2400" dirty="0" err="1" smtClean="0"/>
              <a:t>Renal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tübüler</a:t>
            </a:r>
            <a:r>
              <a:rPr lang="tr-TR" altLang="tr-TR" sz="2400" dirty="0" smtClean="0"/>
              <a:t> bozukluklar,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dirty="0" smtClean="0"/>
              <a:t>-Magnezyum yetersizliği vb.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333375"/>
            <a:ext cx="8964613" cy="1143000"/>
          </a:xfrm>
        </p:spPr>
        <p:txBody>
          <a:bodyPr/>
          <a:lstStyle/>
          <a:p>
            <a:pPr eaLnBrk="1" hangingPunct="1"/>
            <a:r>
              <a:rPr lang="tr-TR" altLang="tr-TR" sz="2800" smtClean="0">
                <a:latin typeface="Arial" panose="020B0604020202020204" pitchFamily="34" charset="0"/>
              </a:rPr>
              <a:t>Kan Glukoz Tayini (Glukoz Oksidaz Yöntemi)</a:t>
            </a:r>
            <a:r>
              <a:rPr lang="tr-TR" altLang="tr-TR" sz="3300" smtClean="0"/>
              <a:t> 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557338"/>
            <a:ext cx="8569325" cy="452596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/>
              <a:t>D-glukoz + H</a:t>
            </a:r>
            <a:r>
              <a:rPr lang="tr-TR" altLang="tr-TR" sz="2400" baseline="-25000" smtClean="0"/>
              <a:t>2</a:t>
            </a:r>
            <a:r>
              <a:rPr lang="tr-TR" altLang="tr-TR" sz="2400" smtClean="0"/>
              <a:t>O + O</a:t>
            </a:r>
            <a:r>
              <a:rPr lang="tr-TR" altLang="tr-TR" sz="2400" baseline="-25000" smtClean="0"/>
              <a:t>2                                      </a:t>
            </a:r>
            <a:r>
              <a:rPr lang="tr-TR" altLang="tr-TR" sz="2400" smtClean="0"/>
              <a:t>D-glukonik asit + H</a:t>
            </a:r>
            <a:r>
              <a:rPr lang="tr-TR" altLang="tr-TR" sz="2400" baseline="-25000" smtClean="0"/>
              <a:t>2</a:t>
            </a:r>
            <a:r>
              <a:rPr lang="tr-TR" altLang="tr-TR" sz="2400" smtClean="0"/>
              <a:t>O</a:t>
            </a:r>
            <a:r>
              <a:rPr lang="tr-TR" altLang="tr-TR" sz="2400" baseline="-25000" smtClean="0"/>
              <a:t>2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/>
              <a:t>H</a:t>
            </a:r>
            <a:r>
              <a:rPr lang="tr-TR" altLang="tr-TR" sz="2400" baseline="-25000" smtClean="0"/>
              <a:t>2</a:t>
            </a:r>
            <a:r>
              <a:rPr lang="tr-TR" altLang="tr-TR" sz="2400" smtClean="0"/>
              <a:t>O</a:t>
            </a:r>
            <a:r>
              <a:rPr lang="tr-TR" altLang="tr-TR" sz="2400" baseline="-25000" smtClean="0"/>
              <a:t>2      </a:t>
            </a:r>
            <a:r>
              <a:rPr lang="tr-TR" altLang="tr-TR" sz="2800" baseline="30000" smtClean="0"/>
              <a:t>peroksidaz</a:t>
            </a:r>
            <a:r>
              <a:rPr lang="tr-TR" altLang="tr-TR" sz="2800" baseline="-25000" smtClean="0"/>
              <a:t>   </a:t>
            </a:r>
            <a:r>
              <a:rPr lang="tr-TR" altLang="tr-TR" sz="2400" b="1" baseline="-25000" smtClean="0"/>
              <a:t> </a:t>
            </a:r>
            <a:r>
              <a:rPr lang="tr-TR" altLang="tr-TR" sz="2400" baseline="-25000" smtClean="0"/>
              <a:t>                     </a:t>
            </a:r>
            <a:r>
              <a:rPr lang="tr-TR" altLang="tr-TR" sz="2400" smtClean="0"/>
              <a:t>Kinonimin </a:t>
            </a:r>
            <a:r>
              <a:rPr lang="tr-TR" altLang="tr-TR" sz="2400" smtClean="0">
                <a:solidFill>
                  <a:schemeClr val="hlink"/>
                </a:solidFill>
              </a:rPr>
              <a:t>(pembe renk)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/>
              <a:t>              </a:t>
            </a:r>
            <a:r>
              <a:rPr lang="tr-TR" altLang="tr-TR" sz="2800" baseline="30000" smtClean="0"/>
              <a:t>Fenol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baseline="30000" smtClean="0"/>
              <a:t>           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b="1" baseline="30000" smtClean="0"/>
              <a:t>   Prensip: </a:t>
            </a:r>
            <a:r>
              <a:rPr lang="tr-TR" altLang="tr-TR" sz="3200" baseline="30000" smtClean="0"/>
              <a:t>Glukoz, glikoz oksidaz varlığında glukonik asit ve hidrojen</a:t>
            </a:r>
            <a:r>
              <a:rPr lang="tr-TR" altLang="tr-TR" sz="3200" smtClean="0"/>
              <a:t> </a:t>
            </a:r>
            <a:r>
              <a:rPr lang="tr-TR" altLang="tr-TR" sz="3200" baseline="30000" smtClean="0"/>
              <a:t>peroksite oksitlenmektedir. Hidrojen peroksit peroksidazın katalizlediği reaksiyonda bir oksijen akseptörü ile (fenol) pembe renkli kinonimin oluşturur.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3200" baseline="30000" smtClean="0"/>
          </a:p>
          <a:p>
            <a:pPr eaLnBrk="1" hangingPunct="1"/>
            <a:r>
              <a:rPr lang="tr-TR" altLang="tr-TR" sz="2000" smtClean="0"/>
              <a:t>Pembe rengin koyuluğu örnek içerisindeki glukoz miktarı ile orantılıdır.</a:t>
            </a: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>
            <a:off x="3276600" y="1844675"/>
            <a:ext cx="172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>
            <a:off x="1042988" y="2781300"/>
            <a:ext cx="24495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3132138" y="1412875"/>
            <a:ext cx="1962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 i="1">
                <a:solidFill>
                  <a:schemeClr val="accent1"/>
                </a:solidFill>
              </a:rPr>
              <a:t>Glukoz Oksidaz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260350"/>
            <a:ext cx="8964612" cy="5865813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mtClean="0"/>
              <a:t>				    </a:t>
            </a:r>
            <a:r>
              <a:rPr lang="tr-TR" altLang="tr-TR" sz="2800" u="sng" smtClean="0">
                <a:solidFill>
                  <a:schemeClr val="hlink"/>
                </a:solidFill>
              </a:rPr>
              <a:t>Kör</a:t>
            </a:r>
            <a:r>
              <a:rPr lang="tr-TR" altLang="tr-TR" sz="2800" smtClean="0">
                <a:solidFill>
                  <a:schemeClr val="hlink"/>
                </a:solidFill>
              </a:rPr>
              <a:t>       </a:t>
            </a:r>
            <a:r>
              <a:rPr lang="tr-TR" altLang="tr-TR" sz="2800" u="sng" smtClean="0">
                <a:solidFill>
                  <a:schemeClr val="hlink"/>
                </a:solidFill>
              </a:rPr>
              <a:t> Std</a:t>
            </a:r>
            <a:r>
              <a:rPr lang="tr-TR" altLang="tr-TR" sz="2800" smtClean="0">
                <a:solidFill>
                  <a:schemeClr val="hlink"/>
                </a:solidFill>
              </a:rPr>
              <a:t>	          </a:t>
            </a:r>
            <a:r>
              <a:rPr lang="tr-TR" altLang="tr-TR" sz="2800" u="sng" smtClean="0">
                <a:solidFill>
                  <a:schemeClr val="hlink"/>
                </a:solidFill>
              </a:rPr>
              <a:t>Örnek çöz</a:t>
            </a:r>
            <a:r>
              <a:rPr lang="tr-TR" altLang="tr-TR" sz="2800" smtClean="0">
                <a:solidFill>
                  <a:schemeClr val="hlink"/>
                </a:solidFill>
              </a:rPr>
              <a:t>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800" smtClean="0">
              <a:solidFill>
                <a:schemeClr val="hlink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800" smtClean="0">
                <a:solidFill>
                  <a:schemeClr val="hlink"/>
                </a:solidFill>
              </a:rPr>
              <a:t>Std glukoz çöz.</a:t>
            </a:r>
            <a:r>
              <a:rPr lang="tr-TR" altLang="tr-TR" sz="2800" smtClean="0"/>
              <a:t>     -              </a:t>
            </a:r>
            <a:r>
              <a:rPr lang="tr-TR" altLang="tr-TR" sz="2800" smtClean="0">
                <a:solidFill>
                  <a:srgbClr val="FF0000"/>
                </a:solidFill>
              </a:rPr>
              <a:t>200 </a:t>
            </a:r>
            <a:r>
              <a:rPr lang="en-US" altLang="tr-TR" sz="2800" smtClean="0">
                <a:solidFill>
                  <a:srgbClr val="FF0000"/>
                </a:solidFill>
                <a:cs typeface="Arial" panose="020B0604020202020204" pitchFamily="34" charset="0"/>
              </a:rPr>
              <a:t>µ</a:t>
            </a:r>
            <a:r>
              <a:rPr lang="tr-TR" altLang="tr-TR" sz="2800" smtClean="0">
                <a:solidFill>
                  <a:srgbClr val="FF0000"/>
                </a:solidFill>
                <a:cs typeface="Arial" panose="020B0604020202020204" pitchFamily="34" charset="0"/>
              </a:rPr>
              <a:t>l               </a:t>
            </a:r>
            <a:r>
              <a:rPr lang="tr-TR" altLang="tr-TR" sz="2800" smtClean="0">
                <a:cs typeface="Arial" panose="020B0604020202020204" pitchFamily="34" charset="0"/>
              </a:rPr>
              <a:t>-</a:t>
            </a:r>
            <a:endParaRPr lang="en-US" altLang="tr-TR" sz="2800" smtClean="0"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800" smtClean="0">
                <a:solidFill>
                  <a:schemeClr val="hlink"/>
                </a:solidFill>
              </a:rPr>
              <a:t>(100 mg/dl)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800" smtClean="0">
              <a:solidFill>
                <a:schemeClr val="hlink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800" smtClean="0">
                <a:solidFill>
                  <a:schemeClr val="accent2"/>
                </a:solidFill>
              </a:rPr>
              <a:t>Renk reaktifi</a:t>
            </a:r>
            <a:r>
              <a:rPr lang="tr-TR" altLang="tr-TR" sz="2800" smtClean="0">
                <a:cs typeface="Arial" panose="020B0604020202020204" pitchFamily="34" charset="0"/>
              </a:rPr>
              <a:t>       2000 </a:t>
            </a:r>
            <a:r>
              <a:rPr lang="en-US" altLang="tr-TR" sz="2800" smtClean="0">
                <a:cs typeface="Arial" panose="020B0604020202020204" pitchFamily="34" charset="0"/>
              </a:rPr>
              <a:t>µ</a:t>
            </a:r>
            <a:r>
              <a:rPr lang="tr-TR" altLang="tr-TR" sz="2800" smtClean="0">
                <a:cs typeface="Arial" panose="020B0604020202020204" pitchFamily="34" charset="0"/>
              </a:rPr>
              <a:t>l     2000 </a:t>
            </a:r>
            <a:r>
              <a:rPr lang="en-US" altLang="tr-TR" sz="2800" smtClean="0">
                <a:cs typeface="Arial" panose="020B0604020202020204" pitchFamily="34" charset="0"/>
              </a:rPr>
              <a:t>µ</a:t>
            </a:r>
            <a:r>
              <a:rPr lang="tr-TR" altLang="tr-TR" sz="2800" smtClean="0">
                <a:cs typeface="Arial" panose="020B0604020202020204" pitchFamily="34" charset="0"/>
              </a:rPr>
              <a:t>l         2000 </a:t>
            </a:r>
            <a:r>
              <a:rPr lang="en-US" altLang="tr-TR" sz="2800" smtClean="0">
                <a:cs typeface="Arial" panose="020B0604020202020204" pitchFamily="34" charset="0"/>
              </a:rPr>
              <a:t>µ</a:t>
            </a:r>
            <a:r>
              <a:rPr lang="tr-TR" altLang="tr-TR" sz="2800" smtClean="0">
                <a:cs typeface="Arial" panose="020B0604020202020204" pitchFamily="34" charset="0"/>
              </a:rPr>
              <a:t>l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800" smtClean="0"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800" smtClean="0">
                <a:solidFill>
                  <a:schemeClr val="hlink"/>
                </a:solidFill>
                <a:cs typeface="Arial" panose="020B0604020202020204" pitchFamily="34" charset="0"/>
              </a:rPr>
              <a:t>Örnek (</a:t>
            </a:r>
            <a:r>
              <a:rPr lang="en-US" altLang="tr-TR" sz="2800" smtClean="0">
                <a:solidFill>
                  <a:schemeClr val="hlink"/>
                </a:solidFill>
                <a:cs typeface="Arial" panose="020B0604020202020204" pitchFamily="34" charset="0"/>
              </a:rPr>
              <a:t>µ</a:t>
            </a:r>
            <a:r>
              <a:rPr lang="tr-TR" altLang="tr-TR" sz="2800" smtClean="0">
                <a:solidFill>
                  <a:schemeClr val="hlink"/>
                </a:solidFill>
                <a:cs typeface="Arial" panose="020B0604020202020204" pitchFamily="34" charset="0"/>
              </a:rPr>
              <a:t>l)</a:t>
            </a:r>
            <a:r>
              <a:rPr lang="tr-TR" altLang="tr-TR" sz="2800" smtClean="0">
                <a:cs typeface="Arial" panose="020B0604020202020204" pitchFamily="34" charset="0"/>
              </a:rPr>
              <a:t>               -                  -               </a:t>
            </a:r>
            <a:r>
              <a:rPr lang="tr-TR" altLang="tr-TR" sz="2800" smtClean="0">
                <a:solidFill>
                  <a:srgbClr val="FF0000"/>
                </a:solidFill>
              </a:rPr>
              <a:t>200 </a:t>
            </a:r>
            <a:r>
              <a:rPr lang="en-US" altLang="tr-TR" sz="2800" smtClean="0">
                <a:solidFill>
                  <a:srgbClr val="FF0000"/>
                </a:solidFill>
                <a:cs typeface="Arial" panose="020B0604020202020204" pitchFamily="34" charset="0"/>
              </a:rPr>
              <a:t>µ</a:t>
            </a:r>
            <a:r>
              <a:rPr lang="tr-TR" altLang="tr-TR" sz="2800" smtClean="0">
                <a:solidFill>
                  <a:srgbClr val="FF0000"/>
                </a:solidFill>
                <a:cs typeface="Arial" panose="020B0604020202020204" pitchFamily="34" charset="0"/>
              </a:rPr>
              <a:t>l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800" smtClean="0">
                <a:solidFill>
                  <a:schemeClr val="hlink"/>
                </a:solidFill>
                <a:cs typeface="Arial" panose="020B0604020202020204" pitchFamily="34" charset="0"/>
              </a:rPr>
              <a:t>(plazma)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tr-TR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z="2400" dirty="0" smtClean="0"/>
              <a:t>Tüpler çalkalanır</a:t>
            </a:r>
          </a:p>
          <a:p>
            <a:pPr eaLnBrk="1" hangingPunct="1"/>
            <a:r>
              <a:rPr lang="tr-TR" altLang="tr-TR" sz="2400" dirty="0" smtClean="0"/>
              <a:t>Oda ısısında </a:t>
            </a:r>
            <a:r>
              <a:rPr lang="en-US" altLang="tr-TR" sz="2400" dirty="0">
                <a:solidFill>
                  <a:srgbClr val="FF0000"/>
                </a:solidFill>
              </a:rPr>
              <a:t>5</a:t>
            </a:r>
            <a:r>
              <a:rPr lang="tr-TR" altLang="tr-TR" sz="2400" dirty="0" smtClean="0">
                <a:solidFill>
                  <a:srgbClr val="FF0000"/>
                </a:solidFill>
              </a:rPr>
              <a:t> </a:t>
            </a:r>
            <a:r>
              <a:rPr lang="tr-TR" altLang="tr-TR" sz="2400" dirty="0" err="1" smtClean="0">
                <a:solidFill>
                  <a:srgbClr val="FF0000"/>
                </a:solidFill>
              </a:rPr>
              <a:t>dk</a:t>
            </a:r>
            <a:r>
              <a:rPr lang="tr-TR" altLang="tr-TR" sz="2400" dirty="0" smtClean="0">
                <a:solidFill>
                  <a:srgbClr val="FF0000"/>
                </a:solidFill>
              </a:rPr>
              <a:t> </a:t>
            </a:r>
            <a:r>
              <a:rPr lang="tr-TR" altLang="tr-TR" sz="2400" dirty="0" smtClean="0"/>
              <a:t>bekletilir.</a:t>
            </a:r>
          </a:p>
          <a:p>
            <a:pPr eaLnBrk="1" hangingPunct="1"/>
            <a:r>
              <a:rPr lang="tr-TR" altLang="tr-TR" sz="2400" dirty="0" err="1" smtClean="0"/>
              <a:t>Spektrofotometrede</a:t>
            </a:r>
            <a:r>
              <a:rPr lang="tr-TR" altLang="tr-TR" sz="2400" dirty="0" smtClean="0"/>
              <a:t> köre karşı 546 </a:t>
            </a:r>
            <a:r>
              <a:rPr lang="tr-TR" altLang="tr-TR" sz="2400" dirty="0" err="1" smtClean="0"/>
              <a:t>nm’de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absorbansları</a:t>
            </a:r>
            <a:r>
              <a:rPr lang="tr-TR" altLang="tr-TR" sz="2400" dirty="0" smtClean="0"/>
              <a:t> okunur</a:t>
            </a:r>
            <a:r>
              <a:rPr lang="tr-TR" altLang="tr-TR" dirty="0" smtClean="0"/>
              <a:t>.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pPr eaLnBrk="1" hangingPunct="1"/>
            <a:r>
              <a:rPr lang="tr-TR" altLang="tr-TR" sz="2400" smtClean="0">
                <a:solidFill>
                  <a:schemeClr val="accent2"/>
                </a:solidFill>
              </a:rPr>
              <a:t>Hesaplamalar: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 smtClean="0">
              <a:solidFill>
                <a:schemeClr val="accent2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/>
              <a:t>			          A</a:t>
            </a:r>
            <a:r>
              <a:rPr lang="tr-TR" altLang="tr-TR" sz="2400" baseline="-25000" smtClean="0"/>
              <a:t>Ö</a:t>
            </a:r>
            <a:endParaRPr lang="tr-TR" altLang="tr-TR" sz="24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/>
              <a:t>			C</a:t>
            </a:r>
            <a:r>
              <a:rPr lang="tr-TR" altLang="tr-TR" sz="2400" baseline="-25000" smtClean="0"/>
              <a:t>Ö</a:t>
            </a:r>
            <a:r>
              <a:rPr lang="tr-TR" altLang="tr-TR" sz="2400" smtClean="0"/>
              <a:t> =               x C</a:t>
            </a:r>
            <a:r>
              <a:rPr lang="tr-TR" altLang="tr-TR" sz="2400" baseline="-25000" smtClean="0"/>
              <a:t>std </a:t>
            </a:r>
            <a:r>
              <a:rPr lang="tr-TR" altLang="tr-TR" sz="2400" smtClean="0"/>
              <a:t> (100 mg/dl)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/>
              <a:t>				  A</a:t>
            </a:r>
            <a:r>
              <a:rPr lang="tr-TR" altLang="tr-TR" sz="2400" baseline="-25000" smtClean="0"/>
              <a:t>std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>
                <a:solidFill>
                  <a:schemeClr val="accent2"/>
                </a:solidFill>
              </a:rPr>
              <a:t>C</a:t>
            </a:r>
            <a:r>
              <a:rPr lang="tr-TR" altLang="tr-TR" sz="2400" baseline="-25000" smtClean="0">
                <a:solidFill>
                  <a:schemeClr val="accent2"/>
                </a:solidFill>
              </a:rPr>
              <a:t>Ö</a:t>
            </a:r>
            <a:r>
              <a:rPr lang="tr-TR" altLang="tr-TR" sz="2400" smtClean="0">
                <a:solidFill>
                  <a:schemeClr val="accent2"/>
                </a:solidFill>
              </a:rPr>
              <a:t>:</a:t>
            </a:r>
            <a:r>
              <a:rPr lang="tr-TR" altLang="tr-TR" sz="2400" smtClean="0"/>
              <a:t> örneğin glukoz kons. (mg/dl)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>
                <a:solidFill>
                  <a:schemeClr val="accent2"/>
                </a:solidFill>
              </a:rPr>
              <a:t>C</a:t>
            </a:r>
            <a:r>
              <a:rPr lang="tr-TR" altLang="tr-TR" sz="2400" baseline="-25000" smtClean="0">
                <a:solidFill>
                  <a:schemeClr val="accent2"/>
                </a:solidFill>
              </a:rPr>
              <a:t>std</a:t>
            </a:r>
            <a:r>
              <a:rPr lang="tr-TR" altLang="tr-TR" sz="2400" smtClean="0">
                <a:solidFill>
                  <a:schemeClr val="accent2"/>
                </a:solidFill>
              </a:rPr>
              <a:t>: </a:t>
            </a:r>
            <a:r>
              <a:rPr lang="tr-TR" altLang="tr-TR" sz="2400" smtClean="0"/>
              <a:t>Std glukoz çöz. Kons. (100 mg/dl)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>
                <a:solidFill>
                  <a:schemeClr val="accent2"/>
                </a:solidFill>
              </a:rPr>
              <a:t>A</a:t>
            </a:r>
            <a:r>
              <a:rPr lang="tr-TR" altLang="tr-TR" sz="2400" baseline="-25000" smtClean="0">
                <a:solidFill>
                  <a:schemeClr val="accent2"/>
                </a:solidFill>
              </a:rPr>
              <a:t>Ö</a:t>
            </a:r>
            <a:r>
              <a:rPr lang="tr-TR" altLang="tr-TR" sz="2400" smtClean="0">
                <a:solidFill>
                  <a:schemeClr val="accent2"/>
                </a:solidFill>
              </a:rPr>
              <a:t>:</a:t>
            </a:r>
            <a:r>
              <a:rPr lang="tr-TR" altLang="tr-TR" sz="2400" smtClean="0"/>
              <a:t> Örneğin absorbansı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>
                <a:solidFill>
                  <a:schemeClr val="accent2"/>
                </a:solidFill>
              </a:rPr>
              <a:t>A</a:t>
            </a:r>
            <a:r>
              <a:rPr lang="tr-TR" altLang="tr-TR" sz="2400" baseline="-25000" smtClean="0">
                <a:solidFill>
                  <a:schemeClr val="accent2"/>
                </a:solidFill>
              </a:rPr>
              <a:t>std</a:t>
            </a:r>
            <a:r>
              <a:rPr lang="tr-TR" altLang="tr-TR" sz="2400" smtClean="0">
                <a:solidFill>
                  <a:schemeClr val="accent2"/>
                </a:solidFill>
              </a:rPr>
              <a:t>:</a:t>
            </a:r>
            <a:r>
              <a:rPr lang="tr-TR" altLang="tr-TR" sz="2400" smtClean="0"/>
              <a:t> Standart çöz. absorbansı</a:t>
            </a:r>
          </a:p>
        </p:txBody>
      </p:sp>
      <p:sp>
        <p:nvSpPr>
          <p:cNvPr id="35843" name="Line 4"/>
          <p:cNvSpPr>
            <a:spLocks noChangeShapeType="1"/>
          </p:cNvSpPr>
          <p:nvPr/>
        </p:nvSpPr>
        <p:spPr bwMode="auto">
          <a:xfrm>
            <a:off x="3132138" y="2205038"/>
            <a:ext cx="9350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350962"/>
          </a:xfrm>
        </p:spPr>
        <p:txBody>
          <a:bodyPr/>
          <a:lstStyle/>
          <a:p>
            <a:pPr>
              <a:defRPr/>
            </a:pPr>
            <a:r>
              <a:rPr lang="en-US" sz="4000" b="1" dirty="0" err="1" smtClean="0">
                <a:latin typeface="+mn-lt"/>
              </a:rPr>
              <a:t>Serumda</a:t>
            </a:r>
            <a:r>
              <a:rPr lang="en-US" sz="4000" b="1" dirty="0" smtClean="0">
                <a:latin typeface="+mn-lt"/>
              </a:rPr>
              <a:t> </a:t>
            </a:r>
            <a:r>
              <a:rPr lang="en-US" sz="4000" b="1" dirty="0" err="1" smtClean="0">
                <a:latin typeface="+mn-lt"/>
              </a:rPr>
              <a:t>kalsiyum</a:t>
            </a:r>
            <a:r>
              <a:rPr lang="en-US" sz="4000" b="1" dirty="0" smtClean="0">
                <a:latin typeface="+mn-lt"/>
              </a:rPr>
              <a:t> </a:t>
            </a:r>
            <a:r>
              <a:rPr lang="en-US" sz="4000" b="1" dirty="0" err="1" smtClean="0">
                <a:latin typeface="+mn-lt"/>
              </a:rPr>
              <a:t>tayini</a:t>
            </a:r>
            <a:r>
              <a:rPr lang="tr-TR" sz="4000" b="1" dirty="0" smtClean="0">
                <a:latin typeface="+mn-lt"/>
              </a:rPr>
              <a:t> </a:t>
            </a:r>
            <a:r>
              <a:rPr lang="tr-TR" altLang="tr-TR" sz="4000" b="1" dirty="0" smtClean="0">
                <a:latin typeface="+mn-lt"/>
              </a:rPr>
              <a:t>(</a:t>
            </a:r>
            <a:r>
              <a:rPr lang="tr-TR" altLang="tr-TR" sz="4000" b="1" dirty="0" err="1" smtClean="0">
                <a:latin typeface="+mn-lt"/>
              </a:rPr>
              <a:t>Clark-Collip</a:t>
            </a:r>
            <a:r>
              <a:rPr lang="tr-TR" altLang="tr-TR" sz="4000" b="1" dirty="0" smtClean="0">
                <a:latin typeface="+mn-lt"/>
              </a:rPr>
              <a:t> yöntemi)</a:t>
            </a:r>
            <a:endParaRPr lang="en-US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844675"/>
            <a:ext cx="8712200" cy="3905250"/>
          </a:xfrm>
        </p:spPr>
        <p:txBody>
          <a:bodyPr>
            <a:normAutofit fontScale="92500" lnSpcReduction="10000"/>
          </a:bodyPr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sz="2600" dirty="0" err="1" smtClean="0">
                <a:solidFill>
                  <a:srgbClr val="FF0000"/>
                </a:solidFill>
              </a:rPr>
              <a:t>Deneyin</a:t>
            </a:r>
            <a:r>
              <a:rPr lang="en-US" sz="2600" dirty="0" smtClean="0">
                <a:solidFill>
                  <a:srgbClr val="FF0000"/>
                </a:solidFill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</a:rPr>
              <a:t>prensibi</a:t>
            </a:r>
            <a:r>
              <a:rPr lang="en-US" sz="2600" dirty="0" smtClean="0">
                <a:solidFill>
                  <a:srgbClr val="FF0000"/>
                </a:solidFill>
              </a:rPr>
              <a:t>: </a:t>
            </a:r>
            <a:r>
              <a:rPr lang="en-US" sz="2600" dirty="0" err="1" smtClean="0">
                <a:solidFill>
                  <a:srgbClr val="000000"/>
                </a:solidFill>
              </a:rPr>
              <a:t>Serumda</a:t>
            </a:r>
            <a:r>
              <a:rPr lang="en-US" sz="2600" dirty="0" smtClean="0">
                <a:solidFill>
                  <a:srgbClr val="000000"/>
                </a:solidFill>
              </a:rPr>
              <a:t> </a:t>
            </a:r>
            <a:r>
              <a:rPr lang="en-US" sz="2600" dirty="0" err="1">
                <a:solidFill>
                  <a:srgbClr val="000000"/>
                </a:solidFill>
              </a:rPr>
              <a:t>kalsiyum</a:t>
            </a:r>
            <a:r>
              <a:rPr lang="en-US" sz="2600" dirty="0">
                <a:solidFill>
                  <a:srgbClr val="000000"/>
                </a:solidFill>
              </a:rPr>
              <a:t>, </a:t>
            </a:r>
            <a:r>
              <a:rPr lang="en-US" sz="2600" dirty="0" err="1">
                <a:solidFill>
                  <a:srgbClr val="000000"/>
                </a:solidFill>
              </a:rPr>
              <a:t>amonyum</a:t>
            </a:r>
            <a:r>
              <a:rPr lang="en-US" sz="2600" dirty="0">
                <a:solidFill>
                  <a:srgbClr val="000000"/>
                </a:solidFill>
              </a:rPr>
              <a:t> </a:t>
            </a:r>
            <a:r>
              <a:rPr lang="en-US" sz="2600" dirty="0" err="1">
                <a:solidFill>
                  <a:srgbClr val="000000"/>
                </a:solidFill>
              </a:rPr>
              <a:t>oksalat</a:t>
            </a:r>
            <a:r>
              <a:rPr lang="en-US" sz="2600" dirty="0">
                <a:solidFill>
                  <a:srgbClr val="000000"/>
                </a:solidFill>
              </a:rPr>
              <a:t> </a:t>
            </a:r>
            <a:r>
              <a:rPr lang="en-US" sz="2600" dirty="0" err="1">
                <a:solidFill>
                  <a:srgbClr val="000000"/>
                </a:solidFill>
              </a:rPr>
              <a:t>ilavesiyle</a:t>
            </a:r>
            <a:r>
              <a:rPr lang="en-US" sz="2600" dirty="0">
                <a:solidFill>
                  <a:srgbClr val="000000"/>
                </a:solidFill>
              </a:rPr>
              <a:t> </a:t>
            </a:r>
            <a:r>
              <a:rPr lang="en-US" sz="2600" dirty="0" err="1">
                <a:solidFill>
                  <a:srgbClr val="000000"/>
                </a:solidFill>
              </a:rPr>
              <a:t>kalsiyum</a:t>
            </a:r>
            <a:r>
              <a:rPr lang="en-US" sz="2600" dirty="0">
                <a:solidFill>
                  <a:srgbClr val="000000"/>
                </a:solidFill>
              </a:rPr>
              <a:t> </a:t>
            </a:r>
            <a:r>
              <a:rPr lang="en-US" sz="2600" dirty="0" err="1">
                <a:solidFill>
                  <a:srgbClr val="000000"/>
                </a:solidFill>
              </a:rPr>
              <a:t>oksalat</a:t>
            </a:r>
            <a:r>
              <a:rPr lang="en-US" sz="2600" dirty="0">
                <a:solidFill>
                  <a:srgbClr val="000000"/>
                </a:solidFill>
              </a:rPr>
              <a:t> </a:t>
            </a:r>
            <a:r>
              <a:rPr lang="en-US" sz="2600" dirty="0" err="1">
                <a:solidFill>
                  <a:srgbClr val="000000"/>
                </a:solidFill>
              </a:rPr>
              <a:t>halinde</a:t>
            </a:r>
            <a:r>
              <a:rPr lang="en-US" sz="2600" dirty="0">
                <a:solidFill>
                  <a:srgbClr val="000000"/>
                </a:solidFill>
              </a:rPr>
              <a:t> </a:t>
            </a:r>
            <a:r>
              <a:rPr lang="en-US" sz="2600" dirty="0" err="1">
                <a:solidFill>
                  <a:srgbClr val="000000"/>
                </a:solidFill>
              </a:rPr>
              <a:t>çöker</a:t>
            </a:r>
            <a:r>
              <a:rPr lang="en-US" sz="2600" dirty="0">
                <a:solidFill>
                  <a:srgbClr val="000000"/>
                </a:solidFill>
              </a:rPr>
              <a:t>. </a:t>
            </a:r>
            <a:r>
              <a:rPr lang="en-US" sz="2600" dirty="0" err="1">
                <a:solidFill>
                  <a:srgbClr val="000000"/>
                </a:solidFill>
              </a:rPr>
              <a:t>Kalsiyum</a:t>
            </a:r>
            <a:r>
              <a:rPr lang="en-US" sz="2600" dirty="0">
                <a:solidFill>
                  <a:srgbClr val="000000"/>
                </a:solidFill>
              </a:rPr>
              <a:t> </a:t>
            </a:r>
            <a:r>
              <a:rPr lang="en-US" sz="2600" dirty="0" err="1">
                <a:solidFill>
                  <a:srgbClr val="000000"/>
                </a:solidFill>
              </a:rPr>
              <a:t>oksalat</a:t>
            </a:r>
            <a:r>
              <a:rPr lang="en-US" sz="2600" dirty="0">
                <a:solidFill>
                  <a:srgbClr val="000000"/>
                </a:solidFill>
              </a:rPr>
              <a:t> </a:t>
            </a:r>
            <a:r>
              <a:rPr lang="en-US" sz="2600" dirty="0" err="1">
                <a:solidFill>
                  <a:srgbClr val="000000"/>
                </a:solidFill>
              </a:rPr>
              <a:t>ayrılır</a:t>
            </a:r>
            <a:r>
              <a:rPr lang="en-US" sz="2600" dirty="0">
                <a:solidFill>
                  <a:srgbClr val="000000"/>
                </a:solidFill>
              </a:rPr>
              <a:t>, </a:t>
            </a:r>
            <a:r>
              <a:rPr lang="en-US" sz="2600" dirty="0" err="1">
                <a:solidFill>
                  <a:srgbClr val="000000"/>
                </a:solidFill>
              </a:rPr>
              <a:t>asit</a:t>
            </a:r>
            <a:r>
              <a:rPr lang="en-US" sz="2600" dirty="0">
                <a:solidFill>
                  <a:srgbClr val="000000"/>
                </a:solidFill>
              </a:rPr>
              <a:t> </a:t>
            </a:r>
            <a:r>
              <a:rPr lang="en-US" sz="2600" dirty="0" err="1">
                <a:solidFill>
                  <a:srgbClr val="000000"/>
                </a:solidFill>
              </a:rPr>
              <a:t>içinde</a:t>
            </a:r>
            <a:r>
              <a:rPr lang="en-US" sz="2600" dirty="0">
                <a:solidFill>
                  <a:srgbClr val="000000"/>
                </a:solidFill>
              </a:rPr>
              <a:t> </a:t>
            </a:r>
            <a:r>
              <a:rPr lang="en-US" sz="2600" dirty="0" err="1">
                <a:solidFill>
                  <a:srgbClr val="000000"/>
                </a:solidFill>
              </a:rPr>
              <a:t>çözülür</a:t>
            </a:r>
            <a:r>
              <a:rPr lang="en-US" sz="2600" dirty="0">
                <a:solidFill>
                  <a:srgbClr val="000000"/>
                </a:solidFill>
              </a:rPr>
              <a:t> </a:t>
            </a:r>
            <a:r>
              <a:rPr lang="en-US" sz="2600" dirty="0" err="1">
                <a:solidFill>
                  <a:srgbClr val="000000"/>
                </a:solidFill>
              </a:rPr>
              <a:t>ve</a:t>
            </a:r>
            <a:r>
              <a:rPr lang="en-US" sz="2600" dirty="0">
                <a:solidFill>
                  <a:srgbClr val="000000"/>
                </a:solidFill>
              </a:rPr>
              <a:t> </a:t>
            </a:r>
            <a:r>
              <a:rPr lang="en-US" sz="2600" dirty="0" err="1">
                <a:solidFill>
                  <a:srgbClr val="000000"/>
                </a:solidFill>
              </a:rPr>
              <a:t>potasyum</a:t>
            </a:r>
            <a:r>
              <a:rPr lang="en-US" sz="2600" dirty="0">
                <a:solidFill>
                  <a:srgbClr val="000000"/>
                </a:solidFill>
              </a:rPr>
              <a:t> </a:t>
            </a:r>
            <a:r>
              <a:rPr lang="en-US" sz="2600" dirty="0" err="1">
                <a:solidFill>
                  <a:srgbClr val="000000"/>
                </a:solidFill>
              </a:rPr>
              <a:t>permanganat</a:t>
            </a:r>
            <a:r>
              <a:rPr lang="en-US" sz="2600" dirty="0">
                <a:solidFill>
                  <a:srgbClr val="000000"/>
                </a:solidFill>
              </a:rPr>
              <a:t> </a:t>
            </a:r>
            <a:r>
              <a:rPr lang="en-US" sz="2600" dirty="0" err="1">
                <a:solidFill>
                  <a:srgbClr val="000000"/>
                </a:solidFill>
              </a:rPr>
              <a:t>ile</a:t>
            </a:r>
            <a:r>
              <a:rPr lang="en-US" sz="2600" dirty="0">
                <a:solidFill>
                  <a:srgbClr val="000000"/>
                </a:solidFill>
              </a:rPr>
              <a:t> </a:t>
            </a:r>
            <a:r>
              <a:rPr lang="en-US" sz="2600" dirty="0" err="1">
                <a:solidFill>
                  <a:srgbClr val="000000"/>
                </a:solidFill>
              </a:rPr>
              <a:t>titre</a:t>
            </a:r>
            <a:r>
              <a:rPr lang="en-US" sz="2600" dirty="0">
                <a:solidFill>
                  <a:srgbClr val="000000"/>
                </a:solidFill>
              </a:rPr>
              <a:t> </a:t>
            </a:r>
            <a:r>
              <a:rPr lang="en-US" sz="2600" dirty="0" err="1">
                <a:solidFill>
                  <a:srgbClr val="000000"/>
                </a:solidFill>
              </a:rPr>
              <a:t>edilir</a:t>
            </a:r>
            <a:r>
              <a:rPr lang="en-US" sz="2600" dirty="0" smtClean="0">
                <a:solidFill>
                  <a:srgbClr val="000000"/>
                </a:solidFill>
              </a:rPr>
              <a:t>.</a:t>
            </a:r>
            <a:br>
              <a:rPr lang="en-US" sz="2600" dirty="0" smtClean="0">
                <a:solidFill>
                  <a:srgbClr val="000000"/>
                </a:solidFill>
              </a:rPr>
            </a:br>
            <a:r>
              <a:rPr lang="en-US" sz="2600" dirty="0"/>
              <a:t> </a:t>
            </a:r>
            <a:endParaRPr lang="tr-TR" sz="26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sz="2600" dirty="0" smtClean="0"/>
              <a:t>  </a:t>
            </a:r>
            <a:r>
              <a:rPr lang="en-US" sz="2600" dirty="0" smtClean="0">
                <a:solidFill>
                  <a:srgbClr val="000000"/>
                </a:solidFill>
              </a:rPr>
              <a:t>Ca</a:t>
            </a:r>
            <a:r>
              <a:rPr lang="en-US" sz="2600" baseline="30000" dirty="0" smtClean="0">
                <a:solidFill>
                  <a:srgbClr val="000000"/>
                </a:solidFill>
              </a:rPr>
              <a:t>2</a:t>
            </a:r>
            <a:r>
              <a:rPr lang="en-US" sz="2600" baseline="30000" dirty="0">
                <a:solidFill>
                  <a:srgbClr val="000000"/>
                </a:solidFill>
              </a:rPr>
              <a:t>+       </a:t>
            </a:r>
            <a:r>
              <a:rPr lang="en-US" sz="2600" dirty="0">
                <a:solidFill>
                  <a:srgbClr val="000000"/>
                </a:solidFill>
              </a:rPr>
              <a:t>+    </a:t>
            </a:r>
            <a:r>
              <a:rPr lang="en-US" sz="2600" dirty="0" smtClean="0">
                <a:solidFill>
                  <a:srgbClr val="000000"/>
                </a:solidFill>
              </a:rPr>
              <a:t>C</a:t>
            </a:r>
            <a:r>
              <a:rPr lang="en-US" sz="2600" baseline="-25000" dirty="0" smtClean="0">
                <a:solidFill>
                  <a:srgbClr val="000000"/>
                </a:solidFill>
              </a:rPr>
              <a:t>2</a:t>
            </a:r>
            <a:r>
              <a:rPr lang="en-US" sz="2600" dirty="0" smtClean="0">
                <a:solidFill>
                  <a:srgbClr val="000000"/>
                </a:solidFill>
              </a:rPr>
              <a:t>O</a:t>
            </a:r>
            <a:r>
              <a:rPr lang="en-US" sz="2600" baseline="-25000" dirty="0" smtClean="0">
                <a:solidFill>
                  <a:srgbClr val="000000"/>
                </a:solidFill>
              </a:rPr>
              <a:t>4</a:t>
            </a:r>
            <a:r>
              <a:rPr lang="en-US" sz="2600" baseline="30000" dirty="0" smtClean="0">
                <a:solidFill>
                  <a:srgbClr val="000000"/>
                </a:solidFill>
              </a:rPr>
              <a:t>-2 </a:t>
            </a:r>
            <a:r>
              <a:rPr lang="en-US" sz="2600" dirty="0" smtClean="0">
                <a:solidFill>
                  <a:srgbClr val="000000"/>
                </a:solidFill>
              </a:rPr>
              <a:t>               CaC</a:t>
            </a:r>
            <a:r>
              <a:rPr lang="en-US" sz="2600" baseline="-25000" dirty="0" smtClean="0">
                <a:solidFill>
                  <a:srgbClr val="000000"/>
                </a:solidFill>
              </a:rPr>
              <a:t>2</a:t>
            </a:r>
            <a:r>
              <a:rPr lang="en-US" sz="2600" dirty="0" smtClean="0">
                <a:solidFill>
                  <a:srgbClr val="000000"/>
                </a:solidFill>
              </a:rPr>
              <a:t>O</a:t>
            </a:r>
            <a:r>
              <a:rPr lang="en-US" sz="2600" baseline="-25000" dirty="0" smtClean="0">
                <a:solidFill>
                  <a:srgbClr val="000000"/>
                </a:solidFill>
              </a:rPr>
              <a:t>4</a:t>
            </a:r>
            <a:r>
              <a:rPr lang="en-US" sz="2600" dirty="0">
                <a:solidFill>
                  <a:srgbClr val="000000"/>
                </a:solidFill>
              </a:rPr>
              <a:t> </a:t>
            </a:r>
            <a:r>
              <a:rPr lang="tr-TR" sz="2600" dirty="0">
                <a:solidFill>
                  <a:srgbClr val="000000"/>
                </a:solidFill>
              </a:rPr>
              <a:t/>
            </a:r>
            <a:br>
              <a:rPr lang="tr-TR" sz="2600" dirty="0">
                <a:solidFill>
                  <a:srgbClr val="000000"/>
                </a:solidFill>
              </a:rPr>
            </a:br>
            <a:r>
              <a:rPr lang="tr-TR" sz="2600" dirty="0" smtClean="0">
                <a:solidFill>
                  <a:srgbClr val="000000"/>
                </a:solidFill>
              </a:rPr>
              <a:t/>
            </a:r>
            <a:br>
              <a:rPr lang="tr-TR" sz="2600" dirty="0" smtClean="0">
                <a:solidFill>
                  <a:srgbClr val="000000"/>
                </a:solidFill>
              </a:rPr>
            </a:br>
            <a:r>
              <a:rPr lang="en-US" sz="2600" dirty="0" smtClean="0">
                <a:solidFill>
                  <a:srgbClr val="000000"/>
                </a:solidFill>
              </a:rPr>
              <a:t>  </a:t>
            </a:r>
            <a:r>
              <a:rPr lang="en-US" sz="2600" dirty="0">
                <a:solidFill>
                  <a:srgbClr val="000000"/>
                </a:solidFill>
              </a:rPr>
              <a:t>CaC</a:t>
            </a:r>
            <a:r>
              <a:rPr lang="en-US" sz="2600" baseline="-25000" dirty="0">
                <a:solidFill>
                  <a:srgbClr val="000000"/>
                </a:solidFill>
              </a:rPr>
              <a:t>2</a:t>
            </a:r>
            <a:r>
              <a:rPr lang="en-US" sz="2600" dirty="0">
                <a:solidFill>
                  <a:srgbClr val="000000"/>
                </a:solidFill>
              </a:rPr>
              <a:t>O</a:t>
            </a:r>
            <a:r>
              <a:rPr lang="en-US" sz="2600" baseline="-25000" dirty="0">
                <a:solidFill>
                  <a:srgbClr val="000000"/>
                </a:solidFill>
              </a:rPr>
              <a:t>4</a:t>
            </a:r>
            <a:r>
              <a:rPr lang="en-US" sz="2600" dirty="0">
                <a:solidFill>
                  <a:srgbClr val="000000"/>
                </a:solidFill>
              </a:rPr>
              <a:t>     </a:t>
            </a:r>
            <a:r>
              <a:rPr lang="en-US" sz="2600" dirty="0" smtClean="0">
                <a:solidFill>
                  <a:srgbClr val="000000"/>
                </a:solidFill>
              </a:rPr>
              <a:t>+   H</a:t>
            </a:r>
            <a:r>
              <a:rPr lang="en-US" sz="2600" baseline="-25000" dirty="0" smtClean="0">
                <a:solidFill>
                  <a:srgbClr val="000000"/>
                </a:solidFill>
              </a:rPr>
              <a:t>2</a:t>
            </a:r>
            <a:r>
              <a:rPr lang="en-US" sz="2600" dirty="0" smtClean="0">
                <a:solidFill>
                  <a:srgbClr val="000000"/>
                </a:solidFill>
              </a:rPr>
              <a:t>SO</a:t>
            </a:r>
            <a:r>
              <a:rPr lang="en-US" sz="2600" baseline="-25000" dirty="0" smtClean="0">
                <a:solidFill>
                  <a:srgbClr val="000000"/>
                </a:solidFill>
              </a:rPr>
              <a:t>4</a:t>
            </a:r>
            <a:r>
              <a:rPr lang="en-US" sz="2600" dirty="0" smtClean="0">
                <a:solidFill>
                  <a:srgbClr val="000000"/>
                </a:solidFill>
              </a:rPr>
              <a:t>              H</a:t>
            </a:r>
            <a:r>
              <a:rPr lang="en-US" sz="2600" baseline="-25000" dirty="0" smtClean="0">
                <a:solidFill>
                  <a:srgbClr val="000000"/>
                </a:solidFill>
              </a:rPr>
              <a:t>2</a:t>
            </a:r>
            <a:r>
              <a:rPr lang="en-US" sz="2600" dirty="0" smtClean="0">
                <a:solidFill>
                  <a:srgbClr val="000000"/>
                </a:solidFill>
              </a:rPr>
              <a:t>C</a:t>
            </a:r>
            <a:r>
              <a:rPr lang="en-US" sz="2600" baseline="-25000" dirty="0" smtClean="0">
                <a:solidFill>
                  <a:srgbClr val="000000"/>
                </a:solidFill>
              </a:rPr>
              <a:t>2</a:t>
            </a:r>
            <a:r>
              <a:rPr lang="en-US" sz="2600" dirty="0" smtClean="0">
                <a:solidFill>
                  <a:srgbClr val="000000"/>
                </a:solidFill>
              </a:rPr>
              <a:t>O</a:t>
            </a:r>
            <a:r>
              <a:rPr lang="en-US" sz="2600" baseline="-25000" dirty="0" smtClean="0">
                <a:solidFill>
                  <a:srgbClr val="000000"/>
                </a:solidFill>
              </a:rPr>
              <a:t>4</a:t>
            </a:r>
            <a:r>
              <a:rPr lang="en-US" sz="2600" dirty="0" smtClean="0">
                <a:solidFill>
                  <a:srgbClr val="000000"/>
                </a:solidFill>
              </a:rPr>
              <a:t>   </a:t>
            </a:r>
            <a:r>
              <a:rPr lang="en-US" sz="2600" dirty="0">
                <a:solidFill>
                  <a:srgbClr val="000000"/>
                </a:solidFill>
              </a:rPr>
              <a:t>+ </a:t>
            </a:r>
            <a:r>
              <a:rPr lang="en-US" sz="2600" dirty="0" smtClean="0">
                <a:solidFill>
                  <a:srgbClr val="000000"/>
                </a:solidFill>
              </a:rPr>
              <a:t>CaSO</a:t>
            </a:r>
            <a:r>
              <a:rPr lang="en-US" sz="2600" baseline="-25000" dirty="0" smtClean="0">
                <a:solidFill>
                  <a:srgbClr val="000000"/>
                </a:solidFill>
              </a:rPr>
              <a:t>4</a:t>
            </a:r>
            <a:r>
              <a:rPr lang="tr-TR" sz="2600" baseline="-25000" dirty="0" smtClean="0">
                <a:solidFill>
                  <a:srgbClr val="000000"/>
                </a:solidFill>
              </a:rPr>
              <a:t/>
            </a:r>
            <a:br>
              <a:rPr lang="tr-TR" sz="2600" baseline="-25000" dirty="0" smtClean="0">
                <a:solidFill>
                  <a:srgbClr val="000000"/>
                </a:solidFill>
              </a:rPr>
            </a:br>
            <a:endParaRPr lang="tr-TR" sz="2600" baseline="-25000" dirty="0">
              <a:solidFill>
                <a:srgbClr val="000000"/>
              </a:solidFill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sz="2600" dirty="0" smtClean="0">
                <a:solidFill>
                  <a:srgbClr val="000000"/>
                </a:solidFill>
              </a:rPr>
              <a:t>  5 </a:t>
            </a:r>
            <a:r>
              <a:rPr lang="en-US" sz="2600" dirty="0">
                <a:solidFill>
                  <a:srgbClr val="000000"/>
                </a:solidFill>
              </a:rPr>
              <a:t>H</a:t>
            </a:r>
            <a:r>
              <a:rPr lang="en-US" sz="2600" baseline="-25000" dirty="0">
                <a:solidFill>
                  <a:srgbClr val="000000"/>
                </a:solidFill>
              </a:rPr>
              <a:t>2</a:t>
            </a:r>
            <a:r>
              <a:rPr lang="en-US" sz="2600" dirty="0">
                <a:solidFill>
                  <a:srgbClr val="000000"/>
                </a:solidFill>
              </a:rPr>
              <a:t>C</a:t>
            </a:r>
            <a:r>
              <a:rPr lang="en-US" sz="2600" baseline="-25000" dirty="0">
                <a:solidFill>
                  <a:srgbClr val="000000"/>
                </a:solidFill>
              </a:rPr>
              <a:t>2</a:t>
            </a:r>
            <a:r>
              <a:rPr lang="en-US" sz="2600" dirty="0">
                <a:solidFill>
                  <a:srgbClr val="000000"/>
                </a:solidFill>
              </a:rPr>
              <a:t>O</a:t>
            </a:r>
            <a:r>
              <a:rPr lang="en-US" sz="2600" baseline="-25000" dirty="0">
                <a:solidFill>
                  <a:srgbClr val="000000"/>
                </a:solidFill>
              </a:rPr>
              <a:t>4</a:t>
            </a:r>
            <a:r>
              <a:rPr lang="en-US" sz="2600" dirty="0">
                <a:solidFill>
                  <a:srgbClr val="000000"/>
                </a:solidFill>
              </a:rPr>
              <a:t>  +   3 H</a:t>
            </a:r>
            <a:r>
              <a:rPr lang="en-US" sz="2600" baseline="-25000" dirty="0">
                <a:solidFill>
                  <a:srgbClr val="000000"/>
                </a:solidFill>
              </a:rPr>
              <a:t>2</a:t>
            </a:r>
            <a:r>
              <a:rPr lang="en-US" sz="2600" dirty="0">
                <a:solidFill>
                  <a:srgbClr val="000000"/>
                </a:solidFill>
              </a:rPr>
              <a:t>SO</a:t>
            </a:r>
            <a:r>
              <a:rPr lang="en-US" sz="2600" baseline="-25000" dirty="0">
                <a:solidFill>
                  <a:srgbClr val="000000"/>
                </a:solidFill>
              </a:rPr>
              <a:t>4</a:t>
            </a:r>
            <a:r>
              <a:rPr lang="en-US" sz="2600" dirty="0">
                <a:solidFill>
                  <a:srgbClr val="000000"/>
                </a:solidFill>
              </a:rPr>
              <a:t>   + 2 KMnO</a:t>
            </a:r>
            <a:r>
              <a:rPr lang="en-US" sz="2600" baseline="-25000" dirty="0">
                <a:solidFill>
                  <a:srgbClr val="000000"/>
                </a:solidFill>
              </a:rPr>
              <a:t>4</a:t>
            </a:r>
            <a:r>
              <a:rPr lang="en-US" sz="2600" dirty="0">
                <a:solidFill>
                  <a:srgbClr val="000000"/>
                </a:solidFill>
              </a:rPr>
              <a:t> </a:t>
            </a:r>
            <a:r>
              <a:rPr lang="en-US" sz="2600" dirty="0" smtClean="0">
                <a:solidFill>
                  <a:srgbClr val="000000"/>
                </a:solidFill>
              </a:rPr>
              <a:t>             K</a:t>
            </a:r>
            <a:r>
              <a:rPr lang="en-US" sz="2600" baseline="-25000" dirty="0" smtClean="0">
                <a:solidFill>
                  <a:srgbClr val="000000"/>
                </a:solidFill>
              </a:rPr>
              <a:t>2</a:t>
            </a:r>
            <a:r>
              <a:rPr lang="en-US" sz="2600" dirty="0" smtClean="0">
                <a:solidFill>
                  <a:srgbClr val="000000"/>
                </a:solidFill>
              </a:rPr>
              <a:t>SO</a:t>
            </a:r>
            <a:r>
              <a:rPr lang="en-US" sz="2600" baseline="-25000" dirty="0" smtClean="0">
                <a:solidFill>
                  <a:srgbClr val="000000"/>
                </a:solidFill>
              </a:rPr>
              <a:t>4</a:t>
            </a:r>
            <a:r>
              <a:rPr lang="en-US" sz="2600" dirty="0" smtClean="0">
                <a:solidFill>
                  <a:srgbClr val="000000"/>
                </a:solidFill>
              </a:rPr>
              <a:t>  +2MnSO</a:t>
            </a:r>
            <a:r>
              <a:rPr lang="en-US" sz="2600" baseline="-25000" dirty="0" smtClean="0">
                <a:solidFill>
                  <a:srgbClr val="000000"/>
                </a:solidFill>
              </a:rPr>
              <a:t>4</a:t>
            </a:r>
            <a:r>
              <a:rPr lang="tr-TR" sz="2600" dirty="0" smtClean="0">
                <a:solidFill>
                  <a:srgbClr val="000000"/>
                </a:solidFill>
              </a:rPr>
              <a:t>        </a:t>
            </a:r>
            <a:r>
              <a:rPr lang="en-US" sz="2600" dirty="0" smtClean="0">
                <a:solidFill>
                  <a:srgbClr val="000000"/>
                </a:solidFill>
              </a:rPr>
              <a:t>+10 </a:t>
            </a:r>
            <a:r>
              <a:rPr lang="en-US" sz="2600" dirty="0">
                <a:solidFill>
                  <a:srgbClr val="000000"/>
                </a:solidFill>
              </a:rPr>
              <a:t>CO</a:t>
            </a:r>
            <a:r>
              <a:rPr lang="en-US" sz="2600" baseline="-25000" dirty="0">
                <a:solidFill>
                  <a:srgbClr val="000000"/>
                </a:solidFill>
              </a:rPr>
              <a:t>2</a:t>
            </a:r>
            <a:r>
              <a:rPr lang="en-US" sz="2600" dirty="0">
                <a:solidFill>
                  <a:srgbClr val="000000"/>
                </a:solidFill>
              </a:rPr>
              <a:t>  +8 H</a:t>
            </a:r>
            <a:r>
              <a:rPr lang="en-US" sz="2600" baseline="-25000" dirty="0">
                <a:solidFill>
                  <a:srgbClr val="000000"/>
                </a:solidFill>
              </a:rPr>
              <a:t>2</a:t>
            </a:r>
            <a:r>
              <a:rPr lang="en-US" sz="2600" dirty="0">
                <a:solidFill>
                  <a:srgbClr val="000000"/>
                </a:solidFill>
              </a:rPr>
              <a:t>O</a:t>
            </a:r>
            <a:endParaRPr lang="tr-TR" sz="2600" dirty="0">
              <a:solidFill>
                <a:srgbClr val="000000"/>
              </a:solidFill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US" sz="2600" dirty="0" smtClean="0">
              <a:solidFill>
                <a:srgbClr val="000000"/>
              </a:solidFill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tr-TR" sz="2600" dirty="0" smtClean="0">
              <a:solidFill>
                <a:srgbClr val="000000"/>
              </a:solidFill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US" dirty="0" smtClean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295650" y="3797300"/>
            <a:ext cx="76676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3730625" y="4508500"/>
            <a:ext cx="66198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5580063" y="5084763"/>
            <a:ext cx="76676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Deneyin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yapılışı</a:t>
            </a:r>
            <a:endParaRPr lang="en-US" altLang="en-US" dirty="0" smtClean="0"/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>
          <a:xfrm>
            <a:off x="142875" y="1417638"/>
            <a:ext cx="8807450" cy="4813300"/>
          </a:xfrm>
        </p:spPr>
        <p:txBody>
          <a:bodyPr/>
          <a:lstStyle/>
          <a:p>
            <a:r>
              <a:rPr lang="en-US" altLang="en-US" sz="2400" dirty="0">
                <a:solidFill>
                  <a:srgbClr val="000000"/>
                </a:solidFill>
              </a:rPr>
              <a:t>1. </a:t>
            </a:r>
            <a:r>
              <a:rPr lang="en-US" altLang="en-US" sz="2400" dirty="0" err="1">
                <a:solidFill>
                  <a:srgbClr val="000000"/>
                </a:solidFill>
              </a:rPr>
              <a:t>Bir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santrifüj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tüpüne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alınan</a:t>
            </a:r>
            <a:r>
              <a:rPr lang="en-US" altLang="en-US" sz="2400" dirty="0">
                <a:solidFill>
                  <a:srgbClr val="000000"/>
                </a:solidFill>
              </a:rPr>
              <a:t> 2 ml </a:t>
            </a:r>
            <a:r>
              <a:rPr lang="en-US" altLang="en-US" sz="2400" dirty="0" err="1">
                <a:solidFill>
                  <a:srgbClr val="000000"/>
                </a:solidFill>
              </a:rPr>
              <a:t>su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üzerine</a:t>
            </a:r>
            <a:r>
              <a:rPr lang="en-US" altLang="en-US" sz="2400" dirty="0">
                <a:solidFill>
                  <a:srgbClr val="000000"/>
                </a:solidFill>
              </a:rPr>
              <a:t> 2 ml serum </a:t>
            </a:r>
            <a:r>
              <a:rPr lang="en-US" altLang="en-US" sz="2400" dirty="0" err="1">
                <a:solidFill>
                  <a:srgbClr val="000000"/>
                </a:solidFill>
              </a:rPr>
              <a:t>ilave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edilir</a:t>
            </a:r>
            <a:r>
              <a:rPr lang="en-US" altLang="en-US" sz="2400" dirty="0">
                <a:solidFill>
                  <a:srgbClr val="000000"/>
                </a:solidFill>
              </a:rPr>
              <a:t>.</a:t>
            </a:r>
          </a:p>
          <a:p>
            <a:r>
              <a:rPr lang="en-US" altLang="en-US" sz="2400" dirty="0">
                <a:solidFill>
                  <a:srgbClr val="000000"/>
                </a:solidFill>
              </a:rPr>
              <a:t>2. </a:t>
            </a:r>
            <a:r>
              <a:rPr lang="en-US" altLang="en-US" sz="2400" dirty="0" err="1">
                <a:solidFill>
                  <a:srgbClr val="000000"/>
                </a:solidFill>
              </a:rPr>
              <a:t>Üzerine</a:t>
            </a:r>
            <a:r>
              <a:rPr lang="en-US" altLang="en-US" sz="2400" dirty="0">
                <a:solidFill>
                  <a:srgbClr val="000000"/>
                </a:solidFill>
              </a:rPr>
              <a:t> 1 ml %4 </a:t>
            </a:r>
            <a:r>
              <a:rPr lang="en-US" altLang="en-US" sz="2400" dirty="0" err="1">
                <a:solidFill>
                  <a:srgbClr val="000000"/>
                </a:solidFill>
              </a:rPr>
              <a:t>lük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amonyum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oksalat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çözeltisi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eklenir</a:t>
            </a:r>
            <a:r>
              <a:rPr lang="en-US" altLang="en-US" sz="2400" dirty="0">
                <a:solidFill>
                  <a:srgbClr val="000000"/>
                </a:solidFill>
              </a:rPr>
              <a:t>.</a:t>
            </a:r>
          </a:p>
          <a:p>
            <a:r>
              <a:rPr lang="en-US" altLang="en-US" sz="2400" dirty="0">
                <a:solidFill>
                  <a:srgbClr val="000000"/>
                </a:solidFill>
              </a:rPr>
              <a:t>3. 2000 </a:t>
            </a:r>
            <a:r>
              <a:rPr lang="en-US" altLang="en-US" sz="2400" dirty="0" err="1">
                <a:solidFill>
                  <a:srgbClr val="000000"/>
                </a:solidFill>
              </a:rPr>
              <a:t>rpm’de</a:t>
            </a:r>
            <a:r>
              <a:rPr lang="en-US" altLang="en-US" sz="2400" dirty="0">
                <a:solidFill>
                  <a:srgbClr val="000000"/>
                </a:solidFill>
              </a:rPr>
              <a:t> 10 </a:t>
            </a:r>
            <a:r>
              <a:rPr lang="en-US" altLang="en-US" sz="2400" dirty="0" err="1">
                <a:solidFill>
                  <a:srgbClr val="000000"/>
                </a:solidFill>
              </a:rPr>
              <a:t>dakika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santrifüj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edilir</a:t>
            </a:r>
            <a:r>
              <a:rPr lang="en-US" altLang="en-US" sz="2400" dirty="0">
                <a:solidFill>
                  <a:srgbClr val="000000"/>
                </a:solidFill>
              </a:rPr>
              <a:t>.</a:t>
            </a:r>
          </a:p>
          <a:p>
            <a:r>
              <a:rPr lang="en-US" altLang="en-US" sz="2400" dirty="0">
                <a:solidFill>
                  <a:srgbClr val="000000"/>
                </a:solidFill>
              </a:rPr>
              <a:t>4. </a:t>
            </a:r>
            <a:r>
              <a:rPr lang="en-US" altLang="en-US" sz="2400" dirty="0" err="1">
                <a:solidFill>
                  <a:srgbClr val="000000"/>
                </a:solidFill>
              </a:rPr>
              <a:t>Sıvı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kısım</a:t>
            </a:r>
            <a:r>
              <a:rPr lang="en-US" altLang="en-US" sz="2400" dirty="0">
                <a:solidFill>
                  <a:srgbClr val="000000"/>
                </a:solidFill>
              </a:rPr>
              <a:t> (</a:t>
            </a:r>
            <a:r>
              <a:rPr lang="en-US" altLang="en-US" sz="2400" dirty="0" err="1">
                <a:solidFill>
                  <a:srgbClr val="000000"/>
                </a:solidFill>
              </a:rPr>
              <a:t>Süpernatan</a:t>
            </a:r>
            <a:r>
              <a:rPr lang="en-US" altLang="en-US" sz="2400" dirty="0">
                <a:solidFill>
                  <a:srgbClr val="000000"/>
                </a:solidFill>
              </a:rPr>
              <a:t>) </a:t>
            </a:r>
            <a:r>
              <a:rPr lang="en-US" altLang="en-US" sz="2400" dirty="0" err="1">
                <a:solidFill>
                  <a:srgbClr val="000000"/>
                </a:solidFill>
              </a:rPr>
              <a:t>atılır</a:t>
            </a:r>
            <a:r>
              <a:rPr lang="en-US" altLang="en-US" sz="2400" dirty="0">
                <a:solidFill>
                  <a:srgbClr val="000000"/>
                </a:solidFill>
              </a:rPr>
              <a:t>. </a:t>
            </a:r>
          </a:p>
          <a:p>
            <a:r>
              <a:rPr lang="en-US" altLang="en-US" sz="2400" dirty="0">
                <a:solidFill>
                  <a:srgbClr val="000000"/>
                </a:solidFill>
              </a:rPr>
              <a:t>5. </a:t>
            </a:r>
            <a:r>
              <a:rPr lang="en-US" altLang="en-US" sz="2400" dirty="0" err="1">
                <a:solidFill>
                  <a:srgbClr val="000000"/>
                </a:solidFill>
              </a:rPr>
              <a:t>Çökeleğin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üzerine</a:t>
            </a:r>
            <a:r>
              <a:rPr lang="en-US" altLang="en-US" sz="2400" dirty="0">
                <a:solidFill>
                  <a:srgbClr val="000000"/>
                </a:solidFill>
              </a:rPr>
              <a:t> 2 ml 2 N H</a:t>
            </a:r>
            <a:r>
              <a:rPr lang="en-US" altLang="en-US" sz="2400" baseline="-25000" dirty="0">
                <a:solidFill>
                  <a:srgbClr val="000000"/>
                </a:solidFill>
              </a:rPr>
              <a:t>2</a:t>
            </a:r>
            <a:r>
              <a:rPr lang="en-US" altLang="en-US" sz="2400" dirty="0">
                <a:solidFill>
                  <a:srgbClr val="000000"/>
                </a:solidFill>
              </a:rPr>
              <a:t>SO</a:t>
            </a:r>
            <a:r>
              <a:rPr lang="en-US" altLang="en-US" sz="2400" baseline="-25000" dirty="0">
                <a:solidFill>
                  <a:srgbClr val="000000"/>
                </a:solidFill>
              </a:rPr>
              <a:t>4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eklenir</a:t>
            </a:r>
            <a:r>
              <a:rPr lang="en-US" altLang="en-US" sz="2400" dirty="0">
                <a:solidFill>
                  <a:srgbClr val="000000"/>
                </a:solidFill>
              </a:rPr>
              <a:t>, </a:t>
            </a:r>
            <a:r>
              <a:rPr lang="en-US" altLang="en-US" sz="2400" dirty="0" err="1">
                <a:solidFill>
                  <a:srgbClr val="000000"/>
                </a:solidFill>
              </a:rPr>
              <a:t>karıştırılır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ve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kaynar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su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banyosunda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çökelek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</a:rPr>
              <a:t>çözünene</a:t>
            </a:r>
            <a:r>
              <a:rPr lang="en-US" altLang="en-US" sz="2400" dirty="0" smtClean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kadar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beklenir</a:t>
            </a:r>
            <a:r>
              <a:rPr lang="en-US" altLang="en-US" sz="2400" dirty="0">
                <a:solidFill>
                  <a:srgbClr val="000000"/>
                </a:solidFill>
              </a:rPr>
              <a:t>. </a:t>
            </a:r>
            <a:r>
              <a:rPr lang="en-US" altLang="en-US" sz="2400" dirty="0" err="1">
                <a:solidFill>
                  <a:srgbClr val="000000"/>
                </a:solidFill>
              </a:rPr>
              <a:t>Tüp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musluk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suyu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altında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soğutulur</a:t>
            </a:r>
            <a:r>
              <a:rPr lang="en-US" altLang="en-US" sz="2400" dirty="0">
                <a:solidFill>
                  <a:srgbClr val="000000"/>
                </a:solidFill>
              </a:rPr>
              <a:t>. </a:t>
            </a:r>
          </a:p>
          <a:p>
            <a:r>
              <a:rPr lang="en-US" altLang="en-US" sz="2400" dirty="0">
                <a:solidFill>
                  <a:srgbClr val="000000"/>
                </a:solidFill>
              </a:rPr>
              <a:t>6. </a:t>
            </a:r>
            <a:r>
              <a:rPr lang="en-US" altLang="en-US" sz="2400" dirty="0" err="1">
                <a:solidFill>
                  <a:srgbClr val="000000"/>
                </a:solidFill>
              </a:rPr>
              <a:t>Daha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sonra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titrasyon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için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erlene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alınır</a:t>
            </a:r>
            <a:r>
              <a:rPr lang="en-US" altLang="en-US" sz="2400" dirty="0">
                <a:solidFill>
                  <a:srgbClr val="000000"/>
                </a:solidFill>
              </a:rPr>
              <a:t>.</a:t>
            </a:r>
          </a:p>
          <a:p>
            <a:r>
              <a:rPr lang="en-US" altLang="en-US" sz="2400" dirty="0">
                <a:solidFill>
                  <a:srgbClr val="000000"/>
                </a:solidFill>
              </a:rPr>
              <a:t>7. 0.01 N KMnO</a:t>
            </a:r>
            <a:r>
              <a:rPr lang="en-US" altLang="en-US" sz="2400" baseline="-25000" dirty="0">
                <a:solidFill>
                  <a:srgbClr val="000000"/>
                </a:solidFill>
              </a:rPr>
              <a:t>4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çözeltisi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ile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tüp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içeriği</a:t>
            </a:r>
            <a:r>
              <a:rPr lang="en-US" altLang="en-US" sz="2400" dirty="0">
                <a:solidFill>
                  <a:srgbClr val="000000"/>
                </a:solidFill>
              </a:rPr>
              <a:t>, 1 </a:t>
            </a:r>
            <a:r>
              <a:rPr lang="en-US" altLang="en-US" sz="2400" dirty="0" err="1">
                <a:solidFill>
                  <a:srgbClr val="000000"/>
                </a:solidFill>
              </a:rPr>
              <a:t>dakika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kadar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kalabilen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pembe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renk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gözlenene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kadar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titre</a:t>
            </a: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</a:rPr>
              <a:t>edilir</a:t>
            </a:r>
            <a:r>
              <a:rPr lang="en-US" altLang="en-US" sz="2400" dirty="0">
                <a:solidFill>
                  <a:srgbClr val="00000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smtClean="0">
                <a:solidFill>
                  <a:schemeClr val="tx1"/>
                </a:solidFill>
              </a:rPr>
              <a:t>He</a:t>
            </a:r>
            <a:r>
              <a:rPr lang="tr-TR" altLang="en-US" b="1" smtClean="0">
                <a:solidFill>
                  <a:schemeClr val="tx1"/>
                </a:solidFill>
              </a:rPr>
              <a:t>s</a:t>
            </a:r>
            <a:r>
              <a:rPr lang="en-US" altLang="en-US" b="1" smtClean="0">
                <a:solidFill>
                  <a:schemeClr val="tx1"/>
                </a:solidFill>
              </a:rPr>
              <a:t>aplamalar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3" y="1557338"/>
            <a:ext cx="8242300" cy="4246562"/>
          </a:xfrm>
        </p:spPr>
        <p:txBody>
          <a:bodyPr>
            <a:normAutofit lnSpcReduction="10000"/>
          </a:bodyPr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V</a:t>
            </a:r>
            <a:r>
              <a:rPr lang="en-US" baseline="-25000" dirty="0" smtClean="0">
                <a:solidFill>
                  <a:srgbClr val="000000"/>
                </a:solidFill>
              </a:rPr>
              <a:t>KMnO4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(ml) x  0,01 N = mg </a:t>
            </a:r>
            <a:r>
              <a:rPr lang="en-US" baseline="-25000" dirty="0" err="1" smtClean="0">
                <a:solidFill>
                  <a:srgbClr val="000000"/>
                </a:solidFill>
              </a:rPr>
              <a:t>Ca</a:t>
            </a:r>
            <a:r>
              <a:rPr lang="en-US" dirty="0" smtClean="0">
                <a:solidFill>
                  <a:srgbClr val="000000"/>
                </a:solidFill>
              </a:rPr>
              <a:t>/20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/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>5ml x  0,01 </a:t>
            </a:r>
            <a:r>
              <a:rPr lang="tr-TR" dirty="0" smtClean="0">
                <a:solidFill>
                  <a:srgbClr val="000000"/>
                </a:solidFill>
              </a:rPr>
              <a:t>N</a:t>
            </a:r>
            <a:r>
              <a:rPr lang="en-US" dirty="0" smtClean="0">
                <a:solidFill>
                  <a:srgbClr val="000000"/>
                </a:solidFill>
              </a:rPr>
              <a:t>= </a:t>
            </a:r>
            <a:r>
              <a:rPr lang="en-US" dirty="0">
                <a:solidFill>
                  <a:srgbClr val="000000"/>
                </a:solidFill>
              </a:rPr>
              <a:t>mg </a:t>
            </a:r>
            <a:r>
              <a:rPr lang="en-US" baseline="-25000" dirty="0" err="1" smtClean="0">
                <a:solidFill>
                  <a:srgbClr val="000000"/>
                </a:solidFill>
              </a:rPr>
              <a:t>Ca</a:t>
            </a:r>
            <a:r>
              <a:rPr lang="en-US" dirty="0">
                <a:solidFill>
                  <a:srgbClr val="000000"/>
                </a:solidFill>
              </a:rPr>
              <a:t>/20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/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>mg </a:t>
            </a:r>
            <a:r>
              <a:rPr lang="en-US" baseline="-25000" dirty="0" err="1" smtClean="0">
                <a:solidFill>
                  <a:srgbClr val="000000"/>
                </a:solidFill>
              </a:rPr>
              <a:t>Ca</a:t>
            </a:r>
            <a:r>
              <a:rPr lang="en-US" baseline="-25000" dirty="0" smtClean="0">
                <a:solidFill>
                  <a:srgbClr val="000000"/>
                </a:solidFill>
              </a:rPr>
              <a:t>=</a:t>
            </a:r>
            <a:r>
              <a:rPr lang="en-US" dirty="0" smtClean="0">
                <a:solidFill>
                  <a:srgbClr val="000000"/>
                </a:solidFill>
              </a:rPr>
              <a:t> 1 mg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dirty="0" smtClean="0">
                <a:solidFill>
                  <a:srgbClr val="000000"/>
                </a:solidFill>
              </a:rPr>
              <a:t>2 ml </a:t>
            </a:r>
            <a:r>
              <a:rPr lang="en-US" dirty="0" err="1" smtClean="0">
                <a:solidFill>
                  <a:srgbClr val="000000"/>
                </a:solidFill>
              </a:rPr>
              <a:t>serumda</a:t>
            </a:r>
            <a:r>
              <a:rPr lang="en-US" dirty="0">
                <a:solidFill>
                  <a:srgbClr val="000000"/>
                </a:solidFill>
              </a:rPr>
              <a:t>     </a:t>
            </a:r>
            <a:r>
              <a:rPr lang="en-US" dirty="0" smtClean="0">
                <a:solidFill>
                  <a:srgbClr val="000000"/>
                </a:solidFill>
              </a:rPr>
              <a:t>1 </a:t>
            </a:r>
            <a:r>
              <a:rPr lang="tr-TR" dirty="0" smtClean="0">
                <a:solidFill>
                  <a:srgbClr val="000000"/>
                </a:solidFill>
              </a:rPr>
              <a:t>m</a:t>
            </a:r>
            <a:r>
              <a:rPr lang="en-US" dirty="0" smtClean="0">
                <a:solidFill>
                  <a:srgbClr val="000000"/>
                </a:solidFill>
              </a:rPr>
              <a:t>g </a:t>
            </a:r>
            <a:r>
              <a:rPr lang="en-US" dirty="0" err="1" smtClean="0">
                <a:solidFill>
                  <a:srgbClr val="000000"/>
                </a:solidFill>
              </a:rPr>
              <a:t>Ca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varsa</a:t>
            </a:r>
            <a:endParaRPr lang="en-US" dirty="0" smtClean="0">
              <a:solidFill>
                <a:srgbClr val="000000"/>
              </a:solidFill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u="sng" dirty="0" smtClean="0">
                <a:solidFill>
                  <a:srgbClr val="000000"/>
                </a:solidFill>
              </a:rPr>
              <a:t>100 </a:t>
            </a:r>
            <a:r>
              <a:rPr lang="en-US" u="sng" dirty="0" err="1" smtClean="0">
                <a:solidFill>
                  <a:srgbClr val="000000"/>
                </a:solidFill>
              </a:rPr>
              <a:t>ml’de</a:t>
            </a:r>
            <a:r>
              <a:rPr lang="en-US" u="sng" dirty="0" smtClean="0">
                <a:solidFill>
                  <a:srgbClr val="000000"/>
                </a:solidFill>
              </a:rPr>
              <a:t> 	   x</a:t>
            </a:r>
            <a:br>
              <a:rPr lang="en-US" u="sng" dirty="0" smtClean="0">
                <a:solidFill>
                  <a:srgbClr val="000000"/>
                </a:solidFill>
              </a:rPr>
            </a:br>
            <a:endParaRPr lang="en-US" u="sng" dirty="0" smtClean="0">
              <a:solidFill>
                <a:srgbClr val="000000"/>
              </a:solidFill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dirty="0" smtClean="0">
                <a:solidFill>
                  <a:srgbClr val="FF0000"/>
                </a:solidFill>
              </a:rPr>
              <a:t>Normal </a:t>
            </a:r>
            <a:r>
              <a:rPr lang="en-US" dirty="0" err="1" smtClean="0">
                <a:solidFill>
                  <a:srgbClr val="FF0000"/>
                </a:solidFill>
              </a:rPr>
              <a:t>değerler</a:t>
            </a:r>
            <a:r>
              <a:rPr lang="en-US" dirty="0" smtClean="0">
                <a:solidFill>
                  <a:srgbClr val="FF0000"/>
                </a:solidFill>
              </a:rPr>
              <a:t>: 8,5-10,5 mg/100 ml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Kaynaklar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4530725"/>
          </a:xfrm>
        </p:spPr>
        <p:txBody>
          <a:bodyPr/>
          <a:lstStyle/>
          <a:p>
            <a:r>
              <a:rPr lang="en-US" sz="2000" dirty="0" smtClean="0"/>
              <a:t>Ankara </a:t>
            </a:r>
            <a:r>
              <a:rPr lang="en-US" sz="2000" dirty="0" err="1" smtClean="0"/>
              <a:t>Üniversitesi</a:t>
            </a:r>
            <a:r>
              <a:rPr lang="en-US" sz="2000" dirty="0" smtClean="0"/>
              <a:t> </a:t>
            </a:r>
            <a:r>
              <a:rPr lang="en-US" sz="2000" dirty="0" err="1" smtClean="0"/>
              <a:t>Eczacilik</a:t>
            </a:r>
            <a:r>
              <a:rPr lang="en-US" sz="2000" dirty="0" smtClean="0"/>
              <a:t> </a:t>
            </a:r>
            <a:r>
              <a:rPr lang="en-US" sz="2000" dirty="0" err="1" smtClean="0"/>
              <a:t>Fakültesi</a:t>
            </a:r>
            <a:r>
              <a:rPr lang="en-US" sz="2000" dirty="0" smtClean="0"/>
              <a:t> </a:t>
            </a:r>
            <a:r>
              <a:rPr lang="en-US" sz="2000" dirty="0" err="1" smtClean="0"/>
              <a:t>Biyokimya</a:t>
            </a:r>
            <a:r>
              <a:rPr lang="en-US" sz="2000" dirty="0" smtClean="0"/>
              <a:t> Pratik Föyü-2004</a:t>
            </a:r>
          </a:p>
          <a:p>
            <a:r>
              <a:rPr lang="en-US" sz="2000" dirty="0" smtClean="0"/>
              <a:t>Practical Biochemistry (2015). </a:t>
            </a:r>
            <a:r>
              <a:rPr lang="en-US" sz="2000" dirty="0" err="1" smtClean="0"/>
              <a:t>Aljebory</a:t>
            </a:r>
            <a:r>
              <a:rPr lang="en-US" sz="2000" dirty="0" smtClean="0"/>
              <a:t>, A., And </a:t>
            </a:r>
            <a:r>
              <a:rPr lang="en-US" sz="2000" dirty="0" err="1" smtClean="0"/>
              <a:t>Alsalman</a:t>
            </a:r>
            <a:r>
              <a:rPr lang="en-US" sz="2000" dirty="0" smtClean="0"/>
              <a:t>, A. </a:t>
            </a:r>
          </a:p>
          <a:p>
            <a:r>
              <a:rPr lang="en-US" sz="2000" dirty="0" smtClean="0"/>
              <a:t>A Laboratory Text Book of Biochemistry, Molecular Biology and Microbiology (2014)</a:t>
            </a:r>
          </a:p>
          <a:p>
            <a:r>
              <a:rPr lang="en-US" sz="2000" dirty="0" err="1" smtClean="0"/>
              <a:t>Lehninger</a:t>
            </a:r>
            <a:r>
              <a:rPr lang="en-US" sz="2000" dirty="0" smtClean="0"/>
              <a:t> Principles of Biochemistry- 5th Edition (2008)</a:t>
            </a:r>
          </a:p>
          <a:p>
            <a:r>
              <a:rPr lang="en-US" sz="2000" dirty="0" err="1" smtClean="0"/>
              <a:t>Sreeranjit</a:t>
            </a:r>
            <a:r>
              <a:rPr lang="en-US" sz="2000" dirty="0"/>
              <a:t>, </a:t>
            </a:r>
            <a:r>
              <a:rPr lang="en-US" sz="2000" dirty="0" smtClean="0"/>
              <a:t>C.V.K</a:t>
            </a:r>
            <a:r>
              <a:rPr lang="en-US" sz="2000" dirty="0"/>
              <a:t>.</a:t>
            </a:r>
            <a:r>
              <a:rPr lang="en-US" sz="2000" dirty="0" smtClean="0"/>
              <a:t>, </a:t>
            </a:r>
            <a:r>
              <a:rPr lang="en-US" sz="2000" dirty="0" err="1"/>
              <a:t>Lal</a:t>
            </a:r>
            <a:r>
              <a:rPr lang="en-US" sz="2000" dirty="0" smtClean="0"/>
              <a:t>, J.J</a:t>
            </a:r>
            <a:r>
              <a:rPr lang="en-US" sz="2000" dirty="0"/>
              <a:t>. (2003). </a:t>
            </a:r>
            <a:r>
              <a:rPr lang="en-US" sz="2000" i="1" dirty="0"/>
              <a:t>GLUCOSE | Properties and Analysis. Encyclopedia of Food Sciences and Nutrition, 2898–2903.</a:t>
            </a:r>
            <a:r>
              <a:rPr lang="en-US" sz="2000" dirty="0"/>
              <a:t> doi:10.1016/b0-12-227055-x/00557-5 </a:t>
            </a:r>
            <a:endParaRPr lang="en-US" sz="2000" dirty="0" smtClean="0"/>
          </a:p>
          <a:p>
            <a:r>
              <a:rPr lang="en-US" sz="2000" dirty="0" err="1"/>
              <a:t>Eldjarn</a:t>
            </a:r>
            <a:r>
              <a:rPr lang="en-US" sz="2000" dirty="0"/>
              <a:t>, L., </a:t>
            </a:r>
            <a:r>
              <a:rPr lang="en-US" sz="2000" dirty="0" err="1"/>
              <a:t>Nygaard</a:t>
            </a:r>
            <a:r>
              <a:rPr lang="en-US" sz="2000" dirty="0"/>
              <a:t>, O., </a:t>
            </a:r>
            <a:r>
              <a:rPr lang="en-US" sz="2000" dirty="0" err="1" smtClean="0"/>
              <a:t>Sveinsson</a:t>
            </a:r>
            <a:r>
              <a:rPr lang="en-US" sz="2000" dirty="0"/>
              <a:t>, S. L. (1955). The determination of serum calcium a comparison between the method of </a:t>
            </a:r>
            <a:r>
              <a:rPr lang="en-US" sz="2000" dirty="0" err="1"/>
              <a:t>clark</a:t>
            </a:r>
            <a:r>
              <a:rPr lang="en-US" sz="2000" dirty="0"/>
              <a:t> and </a:t>
            </a:r>
            <a:r>
              <a:rPr lang="en-US" sz="2000" dirty="0" err="1"/>
              <a:t>collip</a:t>
            </a:r>
            <a:r>
              <a:rPr lang="en-US" sz="2000" dirty="0"/>
              <a:t> and the titration with </a:t>
            </a:r>
            <a:r>
              <a:rPr lang="en-US" sz="2000" dirty="0" err="1"/>
              <a:t>ethylenediamine</a:t>
            </a:r>
            <a:r>
              <a:rPr lang="en-US" sz="2000" dirty="0"/>
              <a:t> </a:t>
            </a:r>
            <a:r>
              <a:rPr lang="en-US" sz="2000" dirty="0" smtClean="0"/>
              <a:t>tetra-acetate</a:t>
            </a:r>
            <a:r>
              <a:rPr lang="en-US" sz="2000" dirty="0"/>
              <a:t>. Scandinavian Journal of Clinical and Laboratory Investigation, 7(1), 92–94.</a:t>
            </a:r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98264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08050"/>
            <a:ext cx="9144000" cy="51117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800" smtClean="0">
                <a:latin typeface="Comic Sans MS" panose="030F0702030302020204" pitchFamily="66" charset="0"/>
              </a:rPr>
              <a:t>                </a:t>
            </a:r>
            <a:r>
              <a:rPr lang="tr-TR" altLang="tr-TR" sz="2800" smtClean="0">
                <a:solidFill>
                  <a:srgbClr val="FF0000"/>
                </a:solidFill>
                <a:latin typeface="Comic Sans MS" panose="030F0702030302020204" pitchFamily="66" charset="0"/>
              </a:rPr>
              <a:t>Spektrofotometrenin kullanımı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sz="280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800" smtClean="0">
                <a:latin typeface="Comic Sans MS" panose="030F0702030302020204" pitchFamily="66" charset="0"/>
              </a:rPr>
              <a:t>   </a:t>
            </a:r>
            <a:r>
              <a:rPr lang="en-US" altLang="tr-TR" sz="2800" smtClean="0">
                <a:latin typeface="Comic Sans MS" panose="030F0702030302020204" pitchFamily="66" charset="0"/>
              </a:rPr>
              <a:t>Kimyasal maddelerin tüm çözeltileri, spesifik dalga boylarındaki ışığı absorbladığı için, spektrofotometre, </a:t>
            </a:r>
            <a:r>
              <a:rPr lang="en-US" altLang="tr-TR" sz="2800" u="sng" smtClean="0">
                <a:solidFill>
                  <a:srgbClr val="FF0000"/>
                </a:solidFill>
                <a:latin typeface="Comic Sans MS" panose="030F0702030302020204" pitchFamily="66" charset="0"/>
              </a:rPr>
              <a:t>bileşenlerin tanımlanmasında</a:t>
            </a:r>
            <a:r>
              <a:rPr lang="en-US" altLang="tr-TR" sz="2800" smtClean="0">
                <a:latin typeface="Comic Sans MS" panose="030F0702030302020204" pitchFamily="66" charset="0"/>
              </a:rPr>
              <a:t> da kullanılabilmektedir.</a:t>
            </a:r>
            <a:endParaRPr lang="tr-TR" altLang="tr-TR" sz="280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sz="280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800" smtClean="0">
                <a:latin typeface="Comic Sans MS" panose="030F0702030302020204" pitchFamily="66" charset="0"/>
              </a:rPr>
              <a:t>   A</a:t>
            </a:r>
            <a:r>
              <a:rPr lang="en-US" altLang="tr-TR" sz="2800" smtClean="0">
                <a:latin typeface="Comic Sans MS" panose="030F0702030302020204" pitchFamily="66" charset="0"/>
              </a:rPr>
              <a:t>bsorbe edilen ışık miktarı, bileşenin konsantrasyonu ile orantılı olduğundan, spektrofotometre aynı zamanda, </a:t>
            </a:r>
            <a:r>
              <a:rPr lang="en-US" altLang="tr-TR" sz="2800" u="sng" smtClean="0">
                <a:solidFill>
                  <a:srgbClr val="FF0000"/>
                </a:solidFill>
                <a:latin typeface="Comic Sans MS" panose="030F0702030302020204" pitchFamily="66" charset="0"/>
              </a:rPr>
              <a:t>konsantrasyonların saptanması</a:t>
            </a:r>
            <a:r>
              <a:rPr lang="en-US" altLang="tr-TR" sz="2800" smtClean="0">
                <a:latin typeface="Comic Sans MS" panose="030F0702030302020204" pitchFamily="66" charset="0"/>
              </a:rPr>
              <a:t> için de </a:t>
            </a:r>
            <a:r>
              <a:rPr lang="tr-TR" altLang="tr-TR" sz="2800" smtClean="0">
                <a:latin typeface="Comic Sans MS" panose="030F0702030302020204" pitchFamily="66" charset="0"/>
              </a:rPr>
              <a:t>kullanılmaktadır.</a:t>
            </a:r>
            <a:r>
              <a:rPr lang="en-US" altLang="tr-TR" sz="2800" smtClean="0">
                <a:latin typeface="Comic Sans MS" panose="030F0702030302020204" pitchFamily="66" charset="0"/>
              </a:rPr>
              <a:t> 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822325" y="520700"/>
            <a:ext cx="7499350" cy="1384300"/>
          </a:xfrm>
        </p:spPr>
        <p:txBody>
          <a:bodyPr/>
          <a:lstStyle/>
          <a:p>
            <a:pPr eaLnBrk="1" hangingPunct="1"/>
            <a:r>
              <a:rPr lang="tr-TR" altLang="tr-TR" sz="4000" smtClean="0">
                <a:latin typeface="Comic Sans MS" panose="030F0702030302020204" pitchFamily="66" charset="0"/>
              </a:rPr>
              <a:t>Transmittans ve Absorbans</a:t>
            </a:r>
            <a:endParaRPr lang="en-US" altLang="tr-TR" sz="4000" smtClean="0">
              <a:latin typeface="Comic Sans MS" panose="030F0702030302020204" pitchFamily="66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tr-TR" altLang="tr-TR" smtClean="0"/>
          </a:p>
          <a:p>
            <a:pPr eaLnBrk="1" hangingPunct="1">
              <a:buFontTx/>
              <a:buNone/>
            </a:pPr>
            <a:r>
              <a:rPr lang="tr-TR" altLang="tr-TR" smtClean="0">
                <a:solidFill>
                  <a:srgbClr val="FF0000"/>
                </a:solidFill>
                <a:latin typeface="Comic Sans MS" panose="030F0702030302020204" pitchFamily="66" charset="0"/>
              </a:rPr>
              <a:t>Transmittans:</a:t>
            </a:r>
            <a:r>
              <a:rPr lang="tr-TR" altLang="tr-TR" smtClean="0">
                <a:latin typeface="Comic Sans MS" panose="030F0702030302020204" pitchFamily="66" charset="0"/>
              </a:rPr>
              <a:t> belirli bir dalga boyunda bir örneğin içinden geçen ışık fraksiyonudur. </a:t>
            </a:r>
          </a:p>
          <a:p>
            <a:pPr eaLnBrk="1" hangingPunct="1">
              <a:buFontTx/>
              <a:buNone/>
            </a:pPr>
            <a:r>
              <a:rPr lang="tr-TR" altLang="tr-TR" smtClean="0"/>
              <a:t>                       </a:t>
            </a:r>
          </a:p>
          <a:p>
            <a:pPr eaLnBrk="1" hangingPunct="1">
              <a:buFontTx/>
              <a:buNone/>
            </a:pPr>
            <a:r>
              <a:rPr lang="tr-TR" altLang="tr-TR" smtClean="0"/>
              <a:t>                        </a:t>
            </a:r>
          </a:p>
          <a:p>
            <a:pPr eaLnBrk="1" hangingPunct="1">
              <a:buFontTx/>
              <a:buNone/>
            </a:pPr>
            <a:r>
              <a:rPr lang="tr-TR" altLang="tr-TR" smtClean="0"/>
              <a:t>                </a:t>
            </a:r>
            <a:endParaRPr lang="en-US" altLang="tr-TR" smtClean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tr-TR" dirty="0" err="1" smtClean="0">
                <a:latin typeface="Comic Sans MS" panose="030F0702030302020204" pitchFamily="66" charset="0"/>
              </a:rPr>
              <a:t>Bir</a:t>
            </a:r>
            <a:r>
              <a:rPr lang="en-US" altLang="tr-TR" dirty="0" smtClean="0">
                <a:latin typeface="Comic Sans MS" panose="030F0702030302020204" pitchFamily="66" charset="0"/>
              </a:rPr>
              <a:t> </a:t>
            </a:r>
            <a:r>
              <a:rPr lang="en-US" altLang="tr-TR" dirty="0" err="1" smtClean="0">
                <a:latin typeface="Comic Sans MS" panose="030F0702030302020204" pitchFamily="66" charset="0"/>
              </a:rPr>
              <a:t>örneğin</a:t>
            </a:r>
            <a:r>
              <a:rPr lang="en-US" altLang="tr-TR" dirty="0" smtClean="0">
                <a:latin typeface="Comic Sans MS" panose="030F0702030302020204" pitchFamily="66" charset="0"/>
              </a:rPr>
              <a:t> </a:t>
            </a:r>
            <a:r>
              <a:rPr lang="en-US" altLang="tr-TR" dirty="0" err="1" smtClean="0">
                <a:latin typeface="Comic Sans MS" panose="030F0702030302020204" pitchFamily="66" charset="0"/>
              </a:rPr>
              <a:t>transmittansı</a:t>
            </a:r>
            <a:r>
              <a:rPr lang="en-US" altLang="tr-TR" dirty="0" smtClean="0">
                <a:latin typeface="Comic Sans MS" panose="030F0702030302020204" pitchFamily="66" charset="0"/>
              </a:rPr>
              <a:t>, </a:t>
            </a:r>
            <a:r>
              <a:rPr lang="en-US" altLang="tr-TR" dirty="0" err="1" smtClean="0">
                <a:latin typeface="Comic Sans MS" panose="030F0702030302020204" pitchFamily="66" charset="0"/>
              </a:rPr>
              <a:t>genellikle</a:t>
            </a:r>
            <a:r>
              <a:rPr lang="en-US" altLang="tr-TR" dirty="0" smtClean="0">
                <a:latin typeface="Comic Sans MS" panose="030F0702030302020204" pitchFamily="66" charset="0"/>
              </a:rPr>
              <a:t>, % </a:t>
            </a:r>
            <a:r>
              <a:rPr lang="en-US" altLang="tr-TR" dirty="0" err="1" smtClean="0">
                <a:latin typeface="Comic Sans MS" panose="030F0702030302020204" pitchFamily="66" charset="0"/>
              </a:rPr>
              <a:t>olarak</a:t>
            </a:r>
            <a:r>
              <a:rPr lang="en-US" altLang="tr-TR" dirty="0" smtClean="0">
                <a:latin typeface="Comic Sans MS" panose="030F0702030302020204" pitchFamily="66" charset="0"/>
              </a:rPr>
              <a:t> </a:t>
            </a:r>
            <a:r>
              <a:rPr lang="en-US" altLang="tr-TR" dirty="0" err="1" smtClean="0">
                <a:latin typeface="Comic Sans MS" panose="030F0702030302020204" pitchFamily="66" charset="0"/>
              </a:rPr>
              <a:t>verilmektedir</a:t>
            </a:r>
            <a:r>
              <a:rPr lang="en-US" altLang="tr-TR" dirty="0" smtClean="0">
                <a:latin typeface="Comic Sans MS" panose="030F0702030302020204" pitchFamily="66" charset="0"/>
              </a:rPr>
              <a:t>.</a:t>
            </a:r>
            <a:endParaRPr lang="tr-TR" altLang="tr-TR" dirty="0" smtClean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r>
              <a:rPr lang="tr-TR" altLang="tr-TR" dirty="0" smtClean="0">
                <a:latin typeface="Comic Sans MS" panose="030F0702030302020204" pitchFamily="66" charset="0"/>
              </a:rPr>
              <a:t>                          </a:t>
            </a:r>
          </a:p>
          <a:p>
            <a:pPr eaLnBrk="1" hangingPunct="1">
              <a:buFontTx/>
              <a:buNone/>
            </a:pPr>
            <a:r>
              <a:rPr lang="tr-TR" altLang="tr-TR" dirty="0" smtClean="0">
                <a:latin typeface="Comic Sans MS" panose="030F0702030302020204" pitchFamily="66" charset="0"/>
              </a:rPr>
              <a:t>             </a:t>
            </a:r>
            <a:r>
              <a:rPr lang="en-US" altLang="tr-TR" dirty="0" smtClean="0">
                <a:latin typeface="Comic Sans MS" panose="030F0702030302020204" pitchFamily="66" charset="0"/>
              </a:rPr>
              <a:t>T% =</a:t>
            </a:r>
            <a:r>
              <a:rPr lang="tr-TR" altLang="tr-TR" dirty="0" smtClean="0">
                <a:latin typeface="Comic Sans MS" panose="030F0702030302020204" pitchFamily="66" charset="0"/>
              </a:rPr>
              <a:t> </a:t>
            </a:r>
            <a:r>
              <a:rPr lang="en-US" altLang="tr-TR" dirty="0" smtClean="0">
                <a:latin typeface="Comic Sans MS" panose="030F0702030302020204" pitchFamily="66" charset="0"/>
              </a:rPr>
              <a:t> </a:t>
            </a:r>
            <a:r>
              <a:rPr lang="tr-TR" altLang="tr-TR" dirty="0" smtClean="0">
                <a:latin typeface="Comic Sans MS" panose="030F0702030302020204" pitchFamily="66" charset="0"/>
              </a:rPr>
              <a:t> </a:t>
            </a:r>
            <a:r>
              <a:rPr lang="en-US" altLang="tr-TR" sz="4400" baseline="30000" dirty="0" smtClean="0">
                <a:latin typeface="Comic Sans MS" panose="030F0702030302020204" pitchFamily="66" charset="0"/>
              </a:rPr>
              <a:t>I  x  %100</a:t>
            </a:r>
          </a:p>
          <a:p>
            <a:pPr eaLnBrk="1" hangingPunct="1">
              <a:buFontTx/>
              <a:buNone/>
            </a:pPr>
            <a:r>
              <a:rPr lang="tr-TR" altLang="tr-TR" dirty="0" smtClean="0">
                <a:latin typeface="Comic Sans MS" panose="030F0702030302020204" pitchFamily="66" charset="0"/>
              </a:rPr>
              <a:t>        </a:t>
            </a:r>
            <a:r>
              <a:rPr lang="en-US" altLang="tr-TR" dirty="0" smtClean="0">
                <a:latin typeface="Comic Sans MS" panose="030F0702030302020204" pitchFamily="66" charset="0"/>
              </a:rPr>
              <a:t>         </a:t>
            </a:r>
            <a:r>
              <a:rPr lang="tr-TR" altLang="tr-TR" dirty="0" smtClean="0">
                <a:latin typeface="Comic Sans MS" panose="030F0702030302020204" pitchFamily="66" charset="0"/>
              </a:rPr>
              <a:t>             </a:t>
            </a:r>
            <a:r>
              <a:rPr lang="en-US" altLang="tr-TR" sz="4400" baseline="30000" dirty="0" smtClean="0">
                <a:latin typeface="Comic Sans MS" panose="030F0702030302020204" pitchFamily="66" charset="0"/>
              </a:rPr>
              <a:t>I</a:t>
            </a:r>
            <a:r>
              <a:rPr lang="tr-TR" altLang="tr-TR" sz="4400" baseline="30000" dirty="0" smtClean="0">
                <a:latin typeface="Comic Sans MS" panose="030F0702030302020204" pitchFamily="66" charset="0"/>
              </a:rPr>
              <a:t>o</a:t>
            </a:r>
          </a:p>
          <a:p>
            <a:pPr eaLnBrk="1" hangingPunct="1">
              <a:buFontTx/>
              <a:buNone/>
            </a:pPr>
            <a:r>
              <a:rPr lang="tr-TR" altLang="tr-TR" dirty="0" smtClean="0"/>
              <a:t> </a:t>
            </a:r>
            <a:r>
              <a:rPr lang="en-US" altLang="tr-TR" dirty="0" smtClean="0"/>
              <a:t>I</a:t>
            </a:r>
            <a:r>
              <a:rPr lang="en-US" altLang="tr-TR" baseline="-25000" dirty="0" smtClean="0"/>
              <a:t>0</a:t>
            </a:r>
            <a:r>
              <a:rPr lang="en-US" altLang="tr-TR" dirty="0" smtClean="0"/>
              <a:t>, </a:t>
            </a:r>
            <a:r>
              <a:rPr lang="en-US" altLang="tr-TR" dirty="0" err="1" smtClean="0"/>
              <a:t>başlangıçtaki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ışık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şiddeti</a:t>
            </a:r>
            <a:r>
              <a:rPr lang="en-US" altLang="tr-TR" dirty="0" smtClean="0"/>
              <a:t>, </a:t>
            </a:r>
            <a:endParaRPr lang="tr-TR" altLang="tr-TR" dirty="0" smtClean="0"/>
          </a:p>
          <a:p>
            <a:pPr eaLnBrk="1" hangingPunct="1">
              <a:buFontTx/>
              <a:buNone/>
            </a:pPr>
            <a:r>
              <a:rPr lang="tr-TR" altLang="tr-TR" dirty="0" smtClean="0"/>
              <a:t> </a:t>
            </a:r>
            <a:r>
              <a:rPr lang="en-US" altLang="tr-TR" dirty="0" smtClean="0"/>
              <a:t>I</a:t>
            </a:r>
            <a:r>
              <a:rPr lang="tr-TR" altLang="tr-TR" dirty="0" smtClean="0"/>
              <a:t>,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örnekten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geçen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ışığın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şiddetidir</a:t>
            </a:r>
            <a:r>
              <a:rPr lang="en-US" altLang="tr-TR" dirty="0" smtClean="0"/>
              <a:t>.</a:t>
            </a:r>
          </a:p>
          <a:p>
            <a:pPr eaLnBrk="1" hangingPunct="1">
              <a:buFontTx/>
              <a:buNone/>
            </a:pPr>
            <a:r>
              <a:rPr lang="tr-TR" altLang="tr-TR" dirty="0" smtClean="0"/>
              <a:t> </a:t>
            </a:r>
            <a:endParaRPr lang="en-US" altLang="tr-TR" dirty="0" smtClean="0">
              <a:latin typeface="Comic Sans MS" panose="030F0702030302020204" pitchFamily="66" charset="0"/>
            </a:endParaRPr>
          </a:p>
        </p:txBody>
      </p:sp>
      <p:sp>
        <p:nvSpPr>
          <p:cNvPr id="12291" name="Line 4"/>
          <p:cNvSpPr>
            <a:spLocks noChangeShapeType="1"/>
          </p:cNvSpPr>
          <p:nvPr/>
        </p:nvSpPr>
        <p:spPr bwMode="auto">
          <a:xfrm>
            <a:off x="3059113" y="3500438"/>
            <a:ext cx="22320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88640"/>
            <a:ext cx="8229600" cy="518318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Absorbans</a:t>
            </a:r>
            <a:r>
              <a:rPr lang="tr-TR" alt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;</a:t>
            </a:r>
            <a:r>
              <a:rPr lang="tr-TR" altLang="tr-TR" dirty="0" smtClean="0">
                <a:latin typeface="Comic Sans MS" panose="030F0702030302020204" pitchFamily="66" charset="0"/>
              </a:rPr>
              <a:t> örneğin </a:t>
            </a:r>
            <a:r>
              <a:rPr lang="tr-TR" altLang="tr-TR" dirty="0" err="1" smtClean="0">
                <a:latin typeface="Comic Sans MS" panose="030F0702030302020204" pitchFamily="66" charset="0"/>
              </a:rPr>
              <a:t>absorbladığı</a:t>
            </a:r>
            <a:r>
              <a:rPr lang="tr-TR" altLang="tr-TR" dirty="0" smtClean="0">
                <a:latin typeface="Comic Sans MS" panose="030F0702030302020204" pitchFamily="66" charset="0"/>
              </a:rPr>
              <a:t> ışık miktarını ifade etmektedir.</a:t>
            </a:r>
          </a:p>
          <a:p>
            <a:pPr eaLnBrk="1" hangingPunct="1"/>
            <a:r>
              <a:rPr lang="en-US" altLang="en-US" dirty="0" smtClean="0">
                <a:solidFill>
                  <a:srgbClr val="FF0000"/>
                </a:solidFill>
              </a:rPr>
              <a:t>A=log (I</a:t>
            </a:r>
            <a:r>
              <a:rPr lang="en-US" altLang="en-US" baseline="-25000" dirty="0" smtClean="0">
                <a:solidFill>
                  <a:srgbClr val="FF0000"/>
                </a:solidFill>
              </a:rPr>
              <a:t>0</a:t>
            </a:r>
            <a:r>
              <a:rPr lang="en-US" altLang="en-US" dirty="0" smtClean="0">
                <a:solidFill>
                  <a:srgbClr val="FF0000"/>
                </a:solidFill>
              </a:rPr>
              <a:t>/I) </a:t>
            </a:r>
          </a:p>
          <a:p>
            <a:pPr eaLnBrk="1" hangingPunct="1">
              <a:buFontTx/>
              <a:buNone/>
            </a:pPr>
            <a:r>
              <a:rPr lang="en-US" altLang="tr-TR" dirty="0"/>
              <a:t>I</a:t>
            </a:r>
            <a:r>
              <a:rPr lang="en-US" altLang="tr-TR" baseline="-25000" dirty="0"/>
              <a:t>0</a:t>
            </a:r>
            <a:r>
              <a:rPr lang="en-US" altLang="tr-TR" dirty="0"/>
              <a:t>, </a:t>
            </a:r>
            <a:r>
              <a:rPr lang="en-US" altLang="tr-TR" dirty="0" err="1"/>
              <a:t>başlangıçtaki</a:t>
            </a:r>
            <a:r>
              <a:rPr lang="en-US" altLang="tr-TR" dirty="0"/>
              <a:t> </a:t>
            </a:r>
            <a:r>
              <a:rPr lang="en-US" altLang="tr-TR" dirty="0" err="1"/>
              <a:t>ışık</a:t>
            </a:r>
            <a:r>
              <a:rPr lang="en-US" altLang="tr-TR" dirty="0"/>
              <a:t> </a:t>
            </a:r>
            <a:r>
              <a:rPr lang="en-US" altLang="tr-TR" dirty="0" err="1"/>
              <a:t>şiddeti</a:t>
            </a:r>
            <a:r>
              <a:rPr lang="en-US" altLang="tr-TR" dirty="0"/>
              <a:t>, </a:t>
            </a:r>
            <a:endParaRPr lang="tr-TR" altLang="tr-TR" dirty="0"/>
          </a:p>
          <a:p>
            <a:pPr eaLnBrk="1" hangingPunct="1">
              <a:buFontTx/>
              <a:buNone/>
            </a:pPr>
            <a:r>
              <a:rPr lang="en-US" altLang="tr-TR" dirty="0" smtClean="0"/>
              <a:t>I</a:t>
            </a:r>
            <a:r>
              <a:rPr lang="tr-TR" altLang="tr-TR" dirty="0"/>
              <a:t>,</a:t>
            </a:r>
            <a:r>
              <a:rPr lang="en-US" altLang="tr-TR" dirty="0"/>
              <a:t> </a:t>
            </a:r>
            <a:r>
              <a:rPr lang="en-US" altLang="tr-TR" dirty="0" err="1"/>
              <a:t>örnekten</a:t>
            </a:r>
            <a:r>
              <a:rPr lang="en-US" altLang="tr-TR" dirty="0"/>
              <a:t> </a:t>
            </a:r>
            <a:r>
              <a:rPr lang="en-US" altLang="tr-TR" dirty="0" err="1"/>
              <a:t>geçen</a:t>
            </a:r>
            <a:r>
              <a:rPr lang="en-US" altLang="tr-TR" dirty="0"/>
              <a:t> </a:t>
            </a:r>
            <a:r>
              <a:rPr lang="en-US" altLang="tr-TR" dirty="0" err="1"/>
              <a:t>ışığın</a:t>
            </a:r>
            <a:r>
              <a:rPr lang="en-US" altLang="tr-TR" dirty="0"/>
              <a:t> </a:t>
            </a:r>
            <a:r>
              <a:rPr lang="en-US" altLang="tr-TR" dirty="0" err="1" smtClean="0"/>
              <a:t>şiddetidir</a:t>
            </a:r>
            <a:endParaRPr lang="tr-TR" altLang="en-US" dirty="0" smtClean="0"/>
          </a:p>
          <a:p>
            <a:pPr eaLnBrk="1" hangingPunct="1"/>
            <a:endParaRPr lang="tr-TR" altLang="tr-TR" dirty="0" smtClean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r>
              <a:rPr lang="en-US" altLang="tr-TR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Transmittans</a:t>
            </a:r>
            <a:r>
              <a:rPr lang="en-US" alt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, </a:t>
            </a:r>
            <a:r>
              <a:rPr lang="en-US" altLang="tr-TR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absorbans</a:t>
            </a:r>
            <a:r>
              <a:rPr lang="en-US" alt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altLang="tr-TR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ile</a:t>
            </a:r>
            <a:r>
              <a:rPr lang="en-US" alt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altLang="tr-TR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ilişkilidir</a:t>
            </a:r>
            <a:r>
              <a:rPr lang="en-US" alt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:</a:t>
            </a:r>
          </a:p>
          <a:p>
            <a:pPr eaLnBrk="1" hangingPunct="1">
              <a:buFontTx/>
              <a:buNone/>
            </a:pPr>
            <a:r>
              <a:rPr lang="tr-TR" altLang="tr-TR" dirty="0" smtClean="0">
                <a:latin typeface="Comic Sans MS" panose="030F0702030302020204" pitchFamily="66" charset="0"/>
              </a:rPr>
              <a:t>     </a:t>
            </a:r>
          </a:p>
          <a:p>
            <a:pPr eaLnBrk="1" hangingPunct="1">
              <a:buFontTx/>
              <a:buNone/>
            </a:pPr>
            <a:r>
              <a:rPr lang="tr-TR" altLang="tr-TR" dirty="0" smtClean="0">
                <a:latin typeface="Comic Sans MS" panose="030F0702030302020204" pitchFamily="66" charset="0"/>
              </a:rPr>
              <a:t>      </a:t>
            </a:r>
            <a:r>
              <a:rPr lang="en-US" altLang="tr-TR" dirty="0" smtClean="0">
                <a:latin typeface="Comic Sans MS" panose="030F0702030302020204" pitchFamily="66" charset="0"/>
              </a:rPr>
              <a:t>A = -log10 T = -log10 </a:t>
            </a:r>
            <a:r>
              <a:rPr lang="tr-TR" altLang="tr-TR" dirty="0" smtClean="0">
                <a:latin typeface="Comic Sans MS" panose="030F0702030302020204" pitchFamily="66" charset="0"/>
              </a:rPr>
              <a:t> </a:t>
            </a:r>
            <a:r>
              <a:rPr lang="en-US" altLang="tr-TR" sz="4400" baseline="30000" dirty="0" smtClean="0">
                <a:latin typeface="Comic Sans MS" panose="030F0702030302020204" pitchFamily="66" charset="0"/>
              </a:rPr>
              <a:t>I</a:t>
            </a:r>
            <a:r>
              <a:rPr lang="en-US" altLang="tr-TR" dirty="0" smtClean="0">
                <a:latin typeface="Comic Sans MS" panose="030F0702030302020204" pitchFamily="66" charset="0"/>
              </a:rPr>
              <a:t>  </a:t>
            </a:r>
          </a:p>
          <a:p>
            <a:pPr eaLnBrk="1" hangingPunct="1">
              <a:buFontTx/>
              <a:buNone/>
            </a:pPr>
            <a:r>
              <a:rPr lang="en-US" altLang="tr-TR" dirty="0" smtClean="0">
                <a:latin typeface="Comic Sans MS" panose="030F0702030302020204" pitchFamily="66" charset="0"/>
              </a:rPr>
              <a:t>                                 </a:t>
            </a:r>
            <a:r>
              <a:rPr lang="tr-TR" altLang="tr-TR" dirty="0" smtClean="0">
                <a:latin typeface="Comic Sans MS" panose="030F0702030302020204" pitchFamily="66" charset="0"/>
              </a:rPr>
              <a:t>      </a:t>
            </a:r>
            <a:r>
              <a:rPr lang="en-US" altLang="tr-TR" sz="4400" baseline="30000" dirty="0" smtClean="0">
                <a:latin typeface="Comic Sans MS" panose="030F0702030302020204" pitchFamily="66" charset="0"/>
              </a:rPr>
              <a:t>I0</a:t>
            </a:r>
          </a:p>
          <a:p>
            <a:pPr eaLnBrk="1" hangingPunct="1">
              <a:buFontTx/>
              <a:buNone/>
            </a:pPr>
            <a:r>
              <a:rPr lang="tr-TR" altLang="tr-TR" dirty="0" smtClean="0">
                <a:latin typeface="Comic Sans MS" panose="030F0702030302020204" pitchFamily="66" charset="0"/>
              </a:rPr>
              <a:t>         </a:t>
            </a:r>
            <a:r>
              <a:rPr lang="en-US" altLang="tr-TR" dirty="0" err="1" smtClean="0">
                <a:latin typeface="Comic Sans MS" panose="030F0702030302020204" pitchFamily="66" charset="0"/>
              </a:rPr>
              <a:t>ya</a:t>
            </a:r>
            <a:r>
              <a:rPr lang="en-US" altLang="tr-TR" dirty="0" smtClean="0">
                <a:latin typeface="Comic Sans MS" panose="030F0702030302020204" pitchFamily="66" charset="0"/>
              </a:rPr>
              <a:t> da  A = 2</a:t>
            </a:r>
            <a:r>
              <a:rPr lang="tr-TR" altLang="tr-TR" dirty="0" smtClean="0">
                <a:latin typeface="Comic Sans MS" panose="030F0702030302020204" pitchFamily="66" charset="0"/>
              </a:rPr>
              <a:t> </a:t>
            </a:r>
            <a:r>
              <a:rPr lang="en-US" altLang="tr-TR" dirty="0" smtClean="0">
                <a:latin typeface="Comic Sans MS" panose="030F0702030302020204" pitchFamily="66" charset="0"/>
              </a:rPr>
              <a:t>-</a:t>
            </a:r>
            <a:r>
              <a:rPr lang="tr-TR" altLang="tr-TR" dirty="0" smtClean="0">
                <a:latin typeface="Comic Sans MS" panose="030F0702030302020204" pitchFamily="66" charset="0"/>
              </a:rPr>
              <a:t> </a:t>
            </a:r>
            <a:r>
              <a:rPr lang="en-US" altLang="tr-TR" dirty="0" smtClean="0">
                <a:latin typeface="Comic Sans MS" panose="030F0702030302020204" pitchFamily="66" charset="0"/>
              </a:rPr>
              <a:t>log T%</a:t>
            </a:r>
          </a:p>
        </p:txBody>
      </p:sp>
      <p:sp>
        <p:nvSpPr>
          <p:cNvPr id="13315" name="Line 4"/>
          <p:cNvSpPr>
            <a:spLocks noChangeShapeType="1"/>
          </p:cNvSpPr>
          <p:nvPr/>
        </p:nvSpPr>
        <p:spPr bwMode="auto">
          <a:xfrm>
            <a:off x="5003800" y="4941888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620713"/>
            <a:ext cx="8229600" cy="976312"/>
          </a:xfrm>
        </p:spPr>
        <p:txBody>
          <a:bodyPr/>
          <a:lstStyle/>
          <a:p>
            <a:pPr eaLnBrk="1" hangingPunct="1"/>
            <a:r>
              <a:rPr lang="tr-TR" altLang="tr-TR" sz="4000" smtClean="0">
                <a:solidFill>
                  <a:srgbClr val="FF0000"/>
                </a:solidFill>
                <a:latin typeface="Comic Sans MS" panose="030F0702030302020204" pitchFamily="66" charset="0"/>
              </a:rPr>
              <a:t>Beer Yasası</a:t>
            </a:r>
            <a:endParaRPr lang="en-US" altLang="tr-TR" sz="4000" smtClean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981075"/>
            <a:ext cx="8229600" cy="554355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tr-TR" altLang="tr-TR" smtClean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r>
              <a:rPr lang="tr-TR" altLang="tr-TR" smtClean="0">
                <a:latin typeface="Comic Sans MS" panose="030F0702030302020204" pitchFamily="66" charset="0"/>
              </a:rPr>
              <a:t>  Verilen bir dalga boyunda absorbans ile konsantrasyon arasındaki ilişkiyi ifade etmektedir.</a:t>
            </a:r>
          </a:p>
          <a:p>
            <a:pPr eaLnBrk="1" hangingPunct="1"/>
            <a:endParaRPr lang="tr-TR" altLang="tr-TR" smtClean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r>
              <a:rPr lang="tr-TR" altLang="tr-TR" smtClean="0">
                <a:solidFill>
                  <a:srgbClr val="FF0000"/>
                </a:solidFill>
                <a:latin typeface="Comic Sans MS" panose="030F0702030302020204" pitchFamily="66" charset="0"/>
              </a:rPr>
              <a:t>                   A = </a:t>
            </a:r>
            <a:r>
              <a:rPr lang="el-GR" altLang="tr-TR" smtClean="0">
                <a:solidFill>
                  <a:srgbClr val="FF0000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ε</a:t>
            </a:r>
            <a:r>
              <a:rPr lang="tr-TR" altLang="tr-TR" smtClean="0">
                <a:solidFill>
                  <a:srgbClr val="FF0000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. b. C.</a:t>
            </a:r>
            <a:r>
              <a:rPr lang="tr-TR" altLang="tr-TR" smtClean="0">
                <a:latin typeface="Comic Sans MS" panose="030F0702030302020204" pitchFamily="66" charset="0"/>
                <a:cs typeface="Tahoma" panose="020B0604030504040204" pitchFamily="34" charset="0"/>
              </a:rPr>
              <a:t> </a:t>
            </a:r>
          </a:p>
          <a:p>
            <a:pPr eaLnBrk="1" hangingPunct="1">
              <a:buFontTx/>
              <a:buNone/>
            </a:pPr>
            <a:r>
              <a:rPr lang="el-GR" altLang="tr-TR" smtClean="0">
                <a:latin typeface="Comic Sans MS" panose="030F0702030302020204" pitchFamily="66" charset="0"/>
                <a:cs typeface="Tahoma" panose="020B0604030504040204" pitchFamily="34" charset="0"/>
              </a:rPr>
              <a:t>ε</a:t>
            </a:r>
            <a:r>
              <a:rPr lang="tr-TR" altLang="tr-TR" smtClean="0">
                <a:latin typeface="Comic Sans MS" panose="030F0702030302020204" pitchFamily="66" charset="0"/>
                <a:cs typeface="Tahoma" panose="020B0604030504040204" pitchFamily="34" charset="0"/>
              </a:rPr>
              <a:t>: molar ekstinksiyon katsayısı</a:t>
            </a:r>
          </a:p>
          <a:p>
            <a:pPr eaLnBrk="1" hangingPunct="1">
              <a:buFontTx/>
              <a:buNone/>
            </a:pPr>
            <a:r>
              <a:rPr lang="tr-TR" altLang="tr-TR" smtClean="0">
                <a:latin typeface="Comic Sans MS" panose="030F0702030302020204" pitchFamily="66" charset="0"/>
                <a:cs typeface="Tahoma" panose="020B0604030504040204" pitchFamily="34" charset="0"/>
              </a:rPr>
              <a:t>b: ışık yolu uzunluğu</a:t>
            </a:r>
          </a:p>
          <a:p>
            <a:pPr eaLnBrk="1" hangingPunct="1">
              <a:buFontTx/>
              <a:buNone/>
            </a:pPr>
            <a:r>
              <a:rPr lang="tr-TR" altLang="tr-TR" smtClean="0">
                <a:latin typeface="Comic Sans MS" panose="030F0702030302020204" pitchFamily="66" charset="0"/>
                <a:cs typeface="Tahoma" panose="020B0604030504040204" pitchFamily="34" charset="0"/>
              </a:rPr>
              <a:t>C: çözeltinin konsantrasyonu</a:t>
            </a:r>
            <a:endParaRPr lang="el-GR" altLang="tr-TR" smtClean="0">
              <a:latin typeface="Comic Sans MS" panose="030F0702030302020204" pitchFamily="66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 smtClean="0">
                <a:solidFill>
                  <a:srgbClr val="FF0000"/>
                </a:solidFill>
                <a:latin typeface="Comic Sans MS" panose="030F0702030302020204" pitchFamily="66" charset="0"/>
              </a:rPr>
              <a:t>Absorbansın birimi yoktur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altLang="tr-TR" smtClean="0"/>
              <a:t>                        A = </a:t>
            </a:r>
            <a:r>
              <a:rPr lang="el-GR" altLang="tr-TR" smtClean="0">
                <a:cs typeface="Tahoma" panose="020B0604030504040204" pitchFamily="34" charset="0"/>
              </a:rPr>
              <a:t>ε</a:t>
            </a:r>
            <a:r>
              <a:rPr lang="tr-TR" altLang="tr-TR" smtClean="0">
                <a:cs typeface="Tahoma" panose="020B0604030504040204" pitchFamily="34" charset="0"/>
              </a:rPr>
              <a:t>. b. C.</a:t>
            </a:r>
          </a:p>
          <a:p>
            <a:pPr eaLnBrk="1" hangingPunct="1">
              <a:buFontTx/>
              <a:buNone/>
            </a:pPr>
            <a:endParaRPr lang="tr-TR" altLang="tr-TR" smtClean="0">
              <a:cs typeface="Tahoma" panose="020B0604030504040204" pitchFamily="34" charset="0"/>
            </a:endParaRPr>
          </a:p>
          <a:p>
            <a:pPr eaLnBrk="1" hangingPunct="1">
              <a:buFontTx/>
              <a:buNone/>
            </a:pPr>
            <a:r>
              <a:rPr lang="tr-TR" altLang="tr-TR" smtClean="0">
                <a:cs typeface="Tahoma" panose="020B0604030504040204" pitchFamily="34" charset="0"/>
              </a:rPr>
              <a:t>			A = (M</a:t>
            </a:r>
            <a:r>
              <a:rPr lang="tr-TR" altLang="tr-TR" baseline="30000" smtClean="0">
                <a:cs typeface="Tahoma" panose="020B0604030504040204" pitchFamily="34" charset="0"/>
              </a:rPr>
              <a:t>-1</a:t>
            </a:r>
            <a:r>
              <a:rPr lang="tr-TR" altLang="tr-TR" smtClean="0">
                <a:cs typeface="Tahoma" panose="020B0604030504040204" pitchFamily="34" charset="0"/>
              </a:rPr>
              <a:t>. cm</a:t>
            </a:r>
            <a:r>
              <a:rPr lang="tr-TR" altLang="tr-TR" baseline="30000" smtClean="0">
                <a:cs typeface="Tahoma" panose="020B0604030504040204" pitchFamily="34" charset="0"/>
              </a:rPr>
              <a:t>-1</a:t>
            </a:r>
            <a:r>
              <a:rPr lang="tr-TR" altLang="tr-TR" smtClean="0">
                <a:cs typeface="Tahoma" panose="020B0604030504040204" pitchFamily="34" charset="0"/>
              </a:rPr>
              <a:t>) x cm x M</a:t>
            </a:r>
          </a:p>
          <a:p>
            <a:pPr eaLnBrk="1" hangingPunct="1">
              <a:buFontTx/>
              <a:buNone/>
            </a:pPr>
            <a:endParaRPr lang="tr-TR" altLang="tr-TR" smtClean="0">
              <a:cs typeface="Tahoma" panose="020B0604030504040204" pitchFamily="34" charset="0"/>
            </a:endParaRPr>
          </a:p>
          <a:p>
            <a:pPr eaLnBrk="1" hangingPunct="1">
              <a:buFontTx/>
              <a:buNone/>
            </a:pPr>
            <a:r>
              <a:rPr lang="tr-TR" altLang="tr-TR" smtClean="0">
                <a:cs typeface="Tahoma" panose="020B0604030504040204" pitchFamily="34" charset="0"/>
              </a:rPr>
              <a:t>			 A = (M</a:t>
            </a:r>
            <a:r>
              <a:rPr lang="tr-TR" altLang="tr-TR" baseline="30000" smtClean="0">
                <a:cs typeface="Tahoma" panose="020B0604030504040204" pitchFamily="34" charset="0"/>
              </a:rPr>
              <a:t>-1</a:t>
            </a:r>
            <a:r>
              <a:rPr lang="tr-TR" altLang="tr-TR" smtClean="0">
                <a:cs typeface="Tahoma" panose="020B0604030504040204" pitchFamily="34" charset="0"/>
              </a:rPr>
              <a:t>. cm</a:t>
            </a:r>
            <a:r>
              <a:rPr lang="tr-TR" altLang="tr-TR" baseline="30000" smtClean="0">
                <a:cs typeface="Tahoma" panose="020B0604030504040204" pitchFamily="34" charset="0"/>
              </a:rPr>
              <a:t>-1</a:t>
            </a:r>
            <a:r>
              <a:rPr lang="tr-TR" altLang="tr-TR" smtClean="0">
                <a:cs typeface="Tahoma" panose="020B0604030504040204" pitchFamily="34" charset="0"/>
              </a:rPr>
              <a:t>) x cm x M</a:t>
            </a:r>
            <a:endParaRPr lang="en-US" altLang="tr-TR" smtClean="0">
              <a:cs typeface="Tahoma" panose="020B0604030504040204" pitchFamily="34" charset="0"/>
            </a:endParaRP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 flipH="1">
            <a:off x="3419475" y="3789363"/>
            <a:ext cx="86360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H="1">
            <a:off x="5910263" y="3735388"/>
            <a:ext cx="86360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6" name="Line 6"/>
          <p:cNvSpPr>
            <a:spLocks noChangeShapeType="1"/>
          </p:cNvSpPr>
          <p:nvPr/>
        </p:nvSpPr>
        <p:spPr bwMode="auto">
          <a:xfrm>
            <a:off x="4716463" y="3716338"/>
            <a:ext cx="504825" cy="9350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7" name="Line 7"/>
          <p:cNvSpPr>
            <a:spLocks noChangeShapeType="1"/>
          </p:cNvSpPr>
          <p:nvPr/>
        </p:nvSpPr>
        <p:spPr bwMode="auto">
          <a:xfrm>
            <a:off x="5405438" y="3786188"/>
            <a:ext cx="504825" cy="9350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600" smtClean="0">
                <a:solidFill>
                  <a:srgbClr val="FF0000"/>
                </a:solidFill>
                <a:latin typeface="Comic Sans MS" panose="030F0702030302020204" pitchFamily="66" charset="0"/>
              </a:rPr>
              <a:t>Spektrofotometrik Tayinlerde Kullanılan Çözeltiler</a:t>
            </a:r>
            <a:endParaRPr lang="en-US" altLang="tr-TR" sz="3600" smtClean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FF0000"/>
                </a:solidFill>
                <a:latin typeface="Comic Sans MS" panose="030F0702030302020204" pitchFamily="66" charset="0"/>
              </a:rPr>
              <a:t>Kör (blank)</a:t>
            </a:r>
            <a:r>
              <a:rPr lang="tr-TR" altLang="tr-TR" smtClean="0">
                <a:latin typeface="Comic Sans MS" panose="030F0702030302020204" pitchFamily="66" charset="0"/>
              </a:rPr>
              <a:t> : Kullanılan  reaktiflerin ölçümleri etkilemesini önlemek amacı ile  analitik bir cihazı sıfırlamak için kullanılan çözeltilerdir.</a:t>
            </a:r>
          </a:p>
          <a:p>
            <a:pPr eaLnBrk="1" hangingPunct="1"/>
            <a:r>
              <a:rPr lang="tr-TR" altLang="tr-TR" smtClean="0">
                <a:solidFill>
                  <a:srgbClr val="FF0000"/>
                </a:solidFill>
                <a:latin typeface="Comic Sans MS" panose="030F0702030302020204" pitchFamily="66" charset="0"/>
              </a:rPr>
              <a:t>Standart çözelti:</a:t>
            </a:r>
            <a:r>
              <a:rPr lang="tr-TR" altLang="tr-TR" smtClean="0">
                <a:latin typeface="Comic Sans MS" panose="030F0702030302020204" pitchFamily="66" charset="0"/>
              </a:rPr>
              <a:t> Bir maddenin bilinen konsantrasyondaki çözeltisidir.</a:t>
            </a:r>
          </a:p>
          <a:p>
            <a:pPr eaLnBrk="1" hangingPunct="1"/>
            <a:r>
              <a:rPr lang="tr-TR" altLang="tr-TR" smtClean="0">
                <a:solidFill>
                  <a:srgbClr val="FF0000"/>
                </a:solidFill>
                <a:latin typeface="Comic Sans MS" panose="030F0702030302020204" pitchFamily="66" charset="0"/>
              </a:rPr>
              <a:t>Örnek çözelti:</a:t>
            </a:r>
            <a:r>
              <a:rPr lang="tr-TR" altLang="tr-TR" smtClean="0">
                <a:latin typeface="Comic Sans MS" panose="030F0702030302020204" pitchFamily="66" charset="0"/>
              </a:rPr>
              <a:t> Konsantrasyonu saptanacak olan çözeltidir.</a:t>
            </a:r>
            <a:endParaRPr lang="en-US" altLang="tr-TR" smtClean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Kenar Çizgili">
  <a:themeElements>
    <a:clrScheme name="Kenar Çizgili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Kenar Çizgili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Kenar Çizgili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nar Çizgili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nar Çizgili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nar Çizgili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nar Çizgili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nar Çizgili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nar Çizgili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enar Çizgili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enar Çizgili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2949</TotalTime>
  <Words>885</Words>
  <Application>Microsoft Macintosh PowerPoint</Application>
  <PresentationFormat>On-screen Show (4:3)</PresentationFormat>
  <Paragraphs>192</Paragraphs>
  <Slides>28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Kenar Çizgili</vt:lpstr>
      <vt:lpstr>Serumda açlık kan şekeri ve kalsiyum tayini</vt:lpstr>
      <vt:lpstr>SPEKTROFOTOMETRE</vt:lpstr>
      <vt:lpstr>PowerPoint Presentation</vt:lpstr>
      <vt:lpstr>Transmittans ve Absorbans</vt:lpstr>
      <vt:lpstr>PowerPoint Presentation</vt:lpstr>
      <vt:lpstr>PowerPoint Presentation</vt:lpstr>
      <vt:lpstr>Beer Yasası</vt:lpstr>
      <vt:lpstr>Absorbansın birimi yoktur</vt:lpstr>
      <vt:lpstr>Spektrofotometrik Tayinlerde Kullanılan Çözeltiler</vt:lpstr>
      <vt:lpstr>PowerPoint Presentation</vt:lpstr>
      <vt:lpstr>PowerPoint Presentation</vt:lpstr>
      <vt:lpstr> Açlık Kan Şekeri</vt:lpstr>
      <vt:lpstr> Diabetes Mellitus</vt:lpstr>
      <vt:lpstr>PowerPoint Presentation</vt:lpstr>
      <vt:lpstr>Kalsiyum</vt:lpstr>
      <vt:lpstr>PowerPoint Presentation</vt:lpstr>
      <vt:lpstr> Plazma Kalsiyumu</vt:lpstr>
      <vt:lpstr>PowerPoint Presentation</vt:lpstr>
      <vt:lpstr>PowerPoint Presentation</vt:lpstr>
      <vt:lpstr>PowerPoint Presentation</vt:lpstr>
      <vt:lpstr>Kan Glukoz Tayini (Glukoz Oksidaz Yöntemi) </vt:lpstr>
      <vt:lpstr>PowerPoint Presentation</vt:lpstr>
      <vt:lpstr>PowerPoint Presentation</vt:lpstr>
      <vt:lpstr>PowerPoint Presentation</vt:lpstr>
      <vt:lpstr>Serumda kalsiyum tayini (Clark-Collip yöntemi)</vt:lpstr>
      <vt:lpstr>Deneyin yapılışı</vt:lpstr>
      <vt:lpstr>Hesaplamalar</vt:lpstr>
      <vt:lpstr>Kaynaklar</vt:lpstr>
    </vt:vector>
  </TitlesOfParts>
  <Company>Ankara Üniversitesi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 PRATİK</dc:title>
  <dc:creator>Filiz</dc:creator>
  <cp:lastModifiedBy>ecem kaya</cp:lastModifiedBy>
  <cp:revision>75</cp:revision>
  <cp:lastPrinted>2019-03-01T12:50:04Z</cp:lastPrinted>
  <dcterms:created xsi:type="dcterms:W3CDTF">2007-02-24T11:01:59Z</dcterms:created>
  <dcterms:modified xsi:type="dcterms:W3CDTF">2020-05-04T19:57:10Z</dcterms:modified>
</cp:coreProperties>
</file>