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9" r:id="rId3"/>
    <p:sldId id="323" r:id="rId4"/>
    <p:sldId id="324" r:id="rId5"/>
    <p:sldId id="325" r:id="rId6"/>
    <p:sldId id="326" r:id="rId7"/>
    <p:sldId id="331" r:id="rId8"/>
    <p:sldId id="328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49" r:id="rId17"/>
    <p:sldId id="339" r:id="rId18"/>
    <p:sldId id="318" r:id="rId19"/>
    <p:sldId id="330" r:id="rId20"/>
    <p:sldId id="329" r:id="rId21"/>
    <p:sldId id="340" r:id="rId22"/>
    <p:sldId id="341" r:id="rId23"/>
    <p:sldId id="342" r:id="rId24"/>
    <p:sldId id="306" r:id="rId25"/>
    <p:sldId id="307" r:id="rId26"/>
    <p:sldId id="343" r:id="rId27"/>
    <p:sldId id="309" r:id="rId28"/>
    <p:sldId id="310" r:id="rId29"/>
    <p:sldId id="344" r:id="rId30"/>
    <p:sldId id="345" r:id="rId31"/>
    <p:sldId id="346" r:id="rId32"/>
    <p:sldId id="347" r:id="rId33"/>
    <p:sldId id="366" r:id="rId34"/>
    <p:sldId id="368" r:id="rId35"/>
    <p:sldId id="351" r:id="rId36"/>
    <p:sldId id="352" r:id="rId37"/>
    <p:sldId id="369" r:id="rId38"/>
    <p:sldId id="353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87" r:id="rId57"/>
    <p:sldId id="388" r:id="rId58"/>
    <p:sldId id="389" r:id="rId59"/>
    <p:sldId id="390" r:id="rId60"/>
    <p:sldId id="391" r:id="rId61"/>
    <p:sldId id="392" r:id="rId62"/>
    <p:sldId id="393" r:id="rId63"/>
    <p:sldId id="394" r:id="rId64"/>
    <p:sldId id="395" r:id="rId65"/>
    <p:sldId id="396" r:id="rId66"/>
    <p:sldId id="397" r:id="rId67"/>
    <p:sldId id="398" r:id="rId68"/>
    <p:sldId id="399" r:id="rId6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C5C5"/>
    <a:srgbClr val="EBE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08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gi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446" y="0"/>
            <a:ext cx="7181850" cy="4800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" y="5321624"/>
            <a:ext cx="12191999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rgbClr val="7030A0"/>
                </a:solidFill>
              </a:rPr>
              <a:t>MSS 432</a:t>
            </a:r>
          </a:p>
          <a:p>
            <a:pPr algn="ctr"/>
            <a:r>
              <a:rPr lang="tr-TR" sz="4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İŞ </a:t>
            </a:r>
            <a:r>
              <a:rPr lang="tr-TR" sz="4000" b="1" dirty="0">
                <a:solidFill>
                  <a:srgbClr val="7030A0"/>
                </a:solidFill>
                <a:latin typeface="Arial" panose="020B0604020202020204" pitchFamily="34" charset="0"/>
              </a:rPr>
              <a:t>SAĞLIĞI VE GÜVENLİĞİ</a:t>
            </a:r>
          </a:p>
        </p:txBody>
      </p: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328612"/>
            <a:ext cx="10658475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21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37" y="166687"/>
            <a:ext cx="85439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39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37" y="385762"/>
            <a:ext cx="1052512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1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287" y="309562"/>
            <a:ext cx="987742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23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077" y="254531"/>
            <a:ext cx="9269260" cy="64435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635347" y="363348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92032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404812"/>
            <a:ext cx="9648825" cy="6048375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2141951" y="4722312"/>
            <a:ext cx="3607496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8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975959" cy="1325563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**Eğitim Yetersizliği: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Az tehlikeli iş yerinde </a:t>
            </a:r>
            <a:r>
              <a:rPr lang="tr-TR" b="1" dirty="0">
                <a:solidFill>
                  <a:srgbClr val="FF0000"/>
                </a:solidFill>
              </a:rPr>
              <a:t>3 yılda bir 8 saat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Tehlikeli iş yerinde </a:t>
            </a:r>
            <a:r>
              <a:rPr lang="tr-TR" b="1" dirty="0">
                <a:solidFill>
                  <a:srgbClr val="FF0000"/>
                </a:solidFill>
              </a:rPr>
              <a:t>2 yılda bir 12 saat</a:t>
            </a:r>
            <a:r>
              <a:rPr lang="tr-TR" b="1" dirty="0"/>
              <a:t> </a:t>
            </a:r>
            <a:r>
              <a:rPr lang="tr-TR" dirty="0"/>
              <a:t>eğitim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Çok tehlikeli iş yerinde </a:t>
            </a:r>
            <a:r>
              <a:rPr lang="tr-TR" b="1" dirty="0">
                <a:solidFill>
                  <a:srgbClr val="FF0000"/>
                </a:solidFill>
              </a:rPr>
              <a:t>yılda bir 16 saat </a:t>
            </a:r>
            <a:r>
              <a:rPr lang="tr-TR" dirty="0"/>
              <a:t>eğitim verme zorunluluğu vardır!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369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25" y="137785"/>
            <a:ext cx="9068683" cy="51962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4590" y="5058469"/>
            <a:ext cx="11745239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SONUÇ OLARAK;</a:t>
            </a:r>
          </a:p>
          <a:p>
            <a:pPr>
              <a:lnSpc>
                <a:spcPct val="150000"/>
              </a:lnSpc>
            </a:pPr>
            <a:endParaRPr lang="tr-TR" b="1" dirty="0"/>
          </a:p>
          <a:p>
            <a:pPr>
              <a:lnSpc>
                <a:spcPct val="150000"/>
              </a:lnSpc>
            </a:pPr>
            <a:r>
              <a:rPr lang="tr-TR" b="1" u="sng" dirty="0"/>
              <a:t>İş kazalarının önlenmesi </a:t>
            </a:r>
            <a:r>
              <a:rPr lang="tr-TR" dirty="0"/>
              <a:t>yönünde yapılacak çalışmalarda istenilen sonuca ulaşılması ve kalıcı çözümler sağlanabilmesi </a:t>
            </a:r>
            <a:r>
              <a:rPr lang="tr-TR" b="1" u="sng" dirty="0"/>
              <a:t>için</a:t>
            </a:r>
            <a:r>
              <a:rPr lang="tr-TR" dirty="0"/>
              <a:t>, </a:t>
            </a:r>
            <a:r>
              <a:rPr lang="tr-TR" b="1" u="sng" dirty="0">
                <a:solidFill>
                  <a:srgbClr val="FF0000"/>
                </a:solidFill>
              </a:rPr>
              <a:t>direk nedenlerin</a:t>
            </a:r>
            <a:r>
              <a:rPr lang="tr-TR" dirty="0"/>
              <a:t> </a:t>
            </a:r>
            <a:r>
              <a:rPr lang="tr-TR" b="1" u="sng" dirty="0">
                <a:solidFill>
                  <a:srgbClr val="FF0000"/>
                </a:solidFill>
              </a:rPr>
              <a:t>temelinde yatan sorunların</a:t>
            </a:r>
            <a:r>
              <a:rPr lang="tr-TR" dirty="0"/>
              <a:t>, yani </a:t>
            </a:r>
            <a:r>
              <a:rPr lang="tr-TR" b="1" u="sng" dirty="0">
                <a:solidFill>
                  <a:srgbClr val="FF0000"/>
                </a:solidFill>
              </a:rPr>
              <a:t>temel nedenlerin o</a:t>
            </a:r>
            <a:r>
              <a:rPr lang="tr-TR" dirty="0"/>
              <a:t>rtadan kaldırılması gerekir.</a:t>
            </a:r>
          </a:p>
        </p:txBody>
      </p:sp>
    </p:spTree>
    <p:extLst>
      <p:ext uri="{BB962C8B-B14F-4D97-AF65-F5344CB8AC3E}">
        <p14:creationId xmlns:p14="http://schemas.microsoft.com/office/powerpoint/2010/main" val="815943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797468" y="176463"/>
            <a:ext cx="8100511" cy="8823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65" y="314489"/>
            <a:ext cx="2330885" cy="1325563"/>
          </a:xfrm>
        </p:spPr>
        <p:txBody>
          <a:bodyPr>
            <a:normAutofit/>
          </a:bodyPr>
          <a:lstStyle/>
          <a:p>
            <a:r>
              <a:rPr lang="tr-TR" sz="2800" b="1" dirty="0"/>
              <a:t>Direkt Nedenler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67211" y="361321"/>
            <a:ext cx="7404100" cy="615950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Tehlikeli Durum + Tehlikeli Davranış = İŞ KAZASI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68" y="1511712"/>
            <a:ext cx="8533647" cy="504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74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472" y="3099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Heinrich kazaların çoğunlukla </a:t>
            </a:r>
            <a:r>
              <a:rPr lang="tr-TR" b="1" dirty="0"/>
              <a:t>Tehlikeli Durumlar </a:t>
            </a:r>
            <a:r>
              <a:rPr lang="tr-TR" dirty="0"/>
              <a:t>ile </a:t>
            </a:r>
            <a:r>
              <a:rPr lang="tr-TR" b="1" dirty="0"/>
              <a:t>Tehlikeli Hareketler </a:t>
            </a:r>
            <a:r>
              <a:rPr lang="tr-TR" dirty="0"/>
              <a:t>neticesinde meydana geldiğini belirtirken kazaların </a:t>
            </a:r>
            <a:r>
              <a:rPr lang="tr-TR" b="1" dirty="0"/>
              <a:t>Direkt Nedenlerini </a:t>
            </a:r>
            <a:r>
              <a:rPr lang="tr-TR" dirty="0"/>
              <a:t>belirlemiştir.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337" y="1521062"/>
            <a:ext cx="9550006" cy="521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95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0225" y="1020174"/>
            <a:ext cx="7271550" cy="53938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8093" y="223531"/>
            <a:ext cx="8213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000000"/>
                </a:solidFill>
                <a:latin typeface="Arial" panose="020B0604020202020204" pitchFamily="34" charset="0"/>
              </a:rPr>
              <a:t>KAZA VE İŞ KAZASI KAVRAMLARI</a:t>
            </a:r>
            <a:endParaRPr lang="tr-TR" sz="3600" b="1" dirty="0">
              <a:latin typeface="Arial" panose="020B0604020202020204" pitchFamily="34" charset="0"/>
            </a:endParaRPr>
          </a:p>
        </p:txBody>
      </p:sp>
      <p:pic>
        <p:nvPicPr>
          <p:cNvPr id="2" name="Recorded Sound" descr="Recorded Sound">
            <a:hlinkClick r:id="" action="ppaction://media"/>
            <a:extLst>
              <a:ext uri="{FF2B5EF4-FFF2-40B4-BE49-F238E27FC236}">
                <a16:creationId xmlns:a16="http://schemas.microsoft.com/office/drawing/2014/main" xmlns="" id="{4CD86DA5-C694-DC4E-9510-6B71B46AAE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1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055" y="474205"/>
            <a:ext cx="10515600" cy="435133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Finlandiya’da ölümle sonuçlanan tüm kazalar soruşturulmuş ve aşağıdaki dağılım tespit edilmiştir: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• Teknik ve fiziksel faktörler % 33, </a:t>
            </a:r>
          </a:p>
          <a:p>
            <a:pPr marL="0" indent="0">
              <a:buNone/>
            </a:pPr>
            <a:r>
              <a:rPr lang="tr-TR" dirty="0"/>
              <a:t>• İnsanların eylemleriyle ilgili faktörler % 12, </a:t>
            </a:r>
          </a:p>
          <a:p>
            <a:pPr marL="0" indent="0">
              <a:buNone/>
            </a:pPr>
            <a:r>
              <a:rPr lang="tr-TR" dirty="0"/>
              <a:t>• Organizasyonel faktörler % 49.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159" y="2239840"/>
            <a:ext cx="5253736" cy="362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86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396"/>
            <a:ext cx="8722094" cy="6236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46207" y="267396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620610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461962"/>
            <a:ext cx="1048702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0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331" y="251919"/>
            <a:ext cx="7753611" cy="61801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26002" y="251919"/>
            <a:ext cx="206188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                  </a:t>
            </a:r>
          </a:p>
          <a:p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0158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6404" y="1"/>
            <a:ext cx="2719192" cy="701458"/>
          </a:xfrm>
        </p:spPr>
        <p:txBody>
          <a:bodyPr/>
          <a:lstStyle/>
          <a:p>
            <a:r>
              <a:rPr lang="tr-TR" b="1" dirty="0">
                <a:solidFill>
                  <a:srgbClr val="00B050"/>
                </a:solidFill>
              </a:rPr>
              <a:t>İş Kazaları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04" y="701459"/>
            <a:ext cx="11899726" cy="5945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İş kazalarının yaklaşık yüzde 75’i gün içerisinde </a:t>
            </a:r>
            <a:r>
              <a:rPr lang="tr-TR" sz="2400" b="1" u="sng" dirty="0"/>
              <a:t>08.00-18.00 saatleri </a:t>
            </a:r>
            <a:r>
              <a:rPr lang="tr-TR" sz="2400" b="1" dirty="0"/>
              <a:t>arasında gerçekleşmekte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Ülkemizde her 6 dakikada 1 iş kazası olmakta, </a:t>
            </a:r>
          </a:p>
          <a:p>
            <a:pPr marL="0" indent="0">
              <a:buNone/>
            </a:pPr>
            <a:r>
              <a:rPr lang="tr-TR" sz="2400" dirty="0"/>
              <a:t>Her 5–6 saatte de 1 işçimiz hayatını kaybetmektedir. </a:t>
            </a:r>
          </a:p>
          <a:p>
            <a:pPr marL="0" indent="0">
              <a:buNone/>
            </a:pPr>
            <a:r>
              <a:rPr lang="tr-TR" sz="2400" dirty="0"/>
              <a:t>Sabah evlerinden çıkan ve çalışmaya giden 4–5 işçimizin akşamları evlerine dönememeleri anlamına gelmektedir.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İş kazaları istatistiklerinde Avrupa’da ilk sırayı, dünyada ise 3. sırayı almaktayız.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Yapılan araştırmalar sonucu iş kazalarının </a:t>
            </a:r>
            <a:r>
              <a:rPr lang="tr-TR" sz="2400" u="sng" dirty="0">
                <a:solidFill>
                  <a:srgbClr val="FF0000"/>
                </a:solidFill>
              </a:rPr>
              <a:t>% 50 sinin kolaylıkla önlenebilecek </a:t>
            </a:r>
            <a:r>
              <a:rPr lang="tr-TR" sz="2400" dirty="0"/>
              <a:t>kazalar olduğu, </a:t>
            </a:r>
          </a:p>
          <a:p>
            <a:pPr marL="0" indent="0">
              <a:buNone/>
            </a:pPr>
            <a:r>
              <a:rPr lang="tr-TR" sz="2400" u="sng" dirty="0">
                <a:solidFill>
                  <a:srgbClr val="FF0000"/>
                </a:solidFill>
              </a:rPr>
              <a:t>% 48 inin sistemli bir çalışma ile </a:t>
            </a:r>
            <a:r>
              <a:rPr lang="tr-TR" sz="2400" dirty="0"/>
              <a:t>önlenebileceği, </a:t>
            </a:r>
          </a:p>
          <a:p>
            <a:pPr marL="0" indent="0">
              <a:buNone/>
            </a:pPr>
            <a:r>
              <a:rPr lang="tr-TR" sz="2400" dirty="0"/>
              <a:t>sadece </a:t>
            </a:r>
            <a:r>
              <a:rPr lang="tr-TR" sz="2400" u="sng" dirty="0">
                <a:solidFill>
                  <a:srgbClr val="FF0000"/>
                </a:solidFill>
              </a:rPr>
              <a:t>% 2 sinin önlenemez </a:t>
            </a:r>
            <a:r>
              <a:rPr lang="tr-TR" sz="2400" dirty="0"/>
              <a:t>olduğu ortaya çıkmıştır.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4" name="Right Brace 3"/>
          <p:cNvSpPr/>
          <p:nvPr/>
        </p:nvSpPr>
        <p:spPr>
          <a:xfrm>
            <a:off x="6951945" y="1603332"/>
            <a:ext cx="338203" cy="951978"/>
          </a:xfrm>
          <a:prstGeom prst="rightBrace">
            <a:avLst>
              <a:gd name="adj1" fmla="val 8333"/>
              <a:gd name="adj2" fmla="val 53077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9218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01" y="149789"/>
            <a:ext cx="8924076" cy="654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82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181" y="365125"/>
            <a:ext cx="8435236" cy="627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28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485" y="5305516"/>
            <a:ext cx="300883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ölüme yol açan sektör?</a:t>
            </a:r>
          </a:p>
          <a:p>
            <a:endParaRPr lang="tr-TR" dirty="0"/>
          </a:p>
          <a:p>
            <a:r>
              <a:rPr lang="tr-TR" dirty="0"/>
              <a:t> İnşaat ve maden.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71169" y="216752"/>
            <a:ext cx="8579575" cy="5176446"/>
            <a:chOff x="2347782" y="973833"/>
            <a:chExt cx="8579575" cy="517644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7782" y="973833"/>
              <a:ext cx="8579575" cy="5176446"/>
            </a:xfrm>
            <a:prstGeom prst="rect">
              <a:avLst/>
            </a:prstGeom>
          </p:spPr>
        </p:pic>
        <p:cxnSp>
          <p:nvCxnSpPr>
            <p:cNvPr id="4" name="Straight Connector 3"/>
            <p:cNvCxnSpPr/>
            <p:nvPr/>
          </p:nvCxnSpPr>
          <p:spPr>
            <a:xfrm>
              <a:off x="2492679" y="6137753"/>
              <a:ext cx="827970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8491352" y="5305516"/>
            <a:ext cx="362137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* </a:t>
            </a:r>
            <a:r>
              <a:rPr lang="tr-TR" b="1" u="sng" dirty="0"/>
              <a:t>Soru:</a:t>
            </a:r>
          </a:p>
          <a:p>
            <a:endParaRPr lang="tr-TR" b="1" u="sng" dirty="0"/>
          </a:p>
          <a:p>
            <a:r>
              <a:rPr lang="tr-TR" dirty="0"/>
              <a:t>En çok uzuv kaybına yol açan sektör?</a:t>
            </a:r>
          </a:p>
          <a:p>
            <a:endParaRPr lang="tr-TR" dirty="0"/>
          </a:p>
          <a:p>
            <a:r>
              <a:rPr lang="tr-TR" dirty="0"/>
              <a:t> Metal iş kolu</a:t>
            </a:r>
          </a:p>
        </p:txBody>
      </p:sp>
    </p:spTree>
    <p:extLst>
      <p:ext uri="{BB962C8B-B14F-4D97-AF65-F5344CB8AC3E}">
        <p14:creationId xmlns:p14="http://schemas.microsoft.com/office/powerpoint/2010/main" val="137345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471487"/>
            <a:ext cx="79724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5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383" y="179481"/>
            <a:ext cx="8486579" cy="60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2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065" y="247761"/>
            <a:ext cx="100166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</a:rPr>
              <a:t>6331 sayılı İş Sağlığı ve Güvenliği Kanunu Md.3- İş kazası: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sz="2400" b="1" dirty="0">
              <a:solidFill>
                <a:srgbClr val="001F5F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rgbClr val="C00000"/>
                </a:solidFill>
              </a:rPr>
              <a:t>İşyerinde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işin yürütümü nedeniyle meydana gelen</a:t>
            </a:r>
            <a:r>
              <a:rPr lang="tr-TR" sz="2400" dirty="0">
                <a:solidFill>
                  <a:srgbClr val="001F5F"/>
                </a:solidFill>
              </a:rPr>
              <a:t>, </a:t>
            </a:r>
            <a:r>
              <a:rPr lang="tr-TR" sz="2400" dirty="0">
                <a:solidFill>
                  <a:srgbClr val="C00000"/>
                </a:solidFill>
              </a:rPr>
              <a:t>ölüme sebebiyet veren </a:t>
            </a:r>
            <a:r>
              <a:rPr lang="tr-TR" sz="2400" dirty="0">
                <a:solidFill>
                  <a:srgbClr val="001F5F"/>
                </a:solidFill>
              </a:rPr>
              <a:t>veya </a:t>
            </a:r>
            <a:r>
              <a:rPr lang="tr-TR" sz="2400" dirty="0">
                <a:solidFill>
                  <a:srgbClr val="C00000"/>
                </a:solidFill>
              </a:rPr>
              <a:t>vücut bütünlüğünü ruhen </a:t>
            </a:r>
            <a:r>
              <a:rPr lang="tr-TR" sz="2400" dirty="0">
                <a:solidFill>
                  <a:srgbClr val="001F5F"/>
                </a:solidFill>
              </a:rPr>
              <a:t>ya da </a:t>
            </a:r>
            <a:r>
              <a:rPr lang="tr-TR" sz="2400" dirty="0">
                <a:solidFill>
                  <a:srgbClr val="C00000"/>
                </a:solidFill>
              </a:rPr>
              <a:t>bedenen engelli hâle getiren </a:t>
            </a:r>
            <a:r>
              <a:rPr lang="tr-TR" sz="2400" dirty="0">
                <a:solidFill>
                  <a:srgbClr val="001F5F"/>
                </a:solidFill>
              </a:rPr>
              <a:t>olayı ifade eder.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34" y="3042922"/>
            <a:ext cx="4423950" cy="3502829"/>
          </a:xfrm>
          <a:prstGeom prst="rect">
            <a:avLst/>
          </a:prstGeom>
        </p:spPr>
      </p:pic>
      <p:sp>
        <p:nvSpPr>
          <p:cNvPr id="6" name="5-Point Star 5"/>
          <p:cNvSpPr/>
          <p:nvPr/>
        </p:nvSpPr>
        <p:spPr>
          <a:xfrm>
            <a:off x="3118981" y="4008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5-Point Star 6"/>
          <p:cNvSpPr/>
          <p:nvPr/>
        </p:nvSpPr>
        <p:spPr>
          <a:xfrm>
            <a:off x="3271381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-Point Star 7"/>
          <p:cNvSpPr/>
          <p:nvPr/>
        </p:nvSpPr>
        <p:spPr>
          <a:xfrm>
            <a:off x="3561567" y="553233"/>
            <a:ext cx="275572" cy="40083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3271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395" y="99811"/>
            <a:ext cx="9451605" cy="658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97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88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79" y="157320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77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:\İŞ GÜVENLİĞİ RESİMLERİ\exam1-210x300.gif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66" y="406672"/>
            <a:ext cx="91440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18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2558282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45057" y="3170590"/>
            <a:ext cx="497763" cy="4759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93939" y="505615"/>
            <a:ext cx="1037990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Hangisi/hangileri iş kazası sayılmaz?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iş yerinde bulunduğu sırada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İşveren tarafından yürütülmekte olan iş nedeniyle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Sigortalının yıllık ücretli izin için iş yeri dışında olduğu dönemde gerçekleşen kaza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</a:rPr>
              <a:t>Bir işveren bağlı olarak çalışan sigortalının, görevli olarak iş yeri dışında başka bir yere gönderilmesi nedeniyle asıl işini yapmaksızın geçen zamanlarda gerçekleşen kaza</a:t>
            </a:r>
          </a:p>
        </p:txBody>
      </p:sp>
    </p:spTree>
    <p:extLst>
      <p:ext uri="{BB962C8B-B14F-4D97-AF65-F5344CB8AC3E}">
        <p14:creationId xmlns:p14="http://schemas.microsoft.com/office/powerpoint/2010/main" val="3167939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9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363" y="1125971"/>
            <a:ext cx="8456048" cy="39267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329553" y="4544088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40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10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004" y="1059688"/>
            <a:ext cx="7781991" cy="54944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00004" y="5679036"/>
            <a:ext cx="497763" cy="47598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1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105" y="123215"/>
            <a:ext cx="120625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5510 sayılı Sosyal Sigortalar ve Genel Sağlık Sigortası Kanunu Md.13-</a:t>
            </a:r>
          </a:p>
          <a:p>
            <a:r>
              <a:rPr lang="tr-TR" sz="2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 kazası; </a:t>
            </a: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b="1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İşveren tarafından </a:t>
            </a:r>
            <a:r>
              <a:rPr lang="tr-T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yürütülmekte olan iş </a:t>
            </a:r>
            <a:r>
              <a:rPr lang="tr-TR" sz="2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nedeniyle, </a:t>
            </a: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işverene bağlı olarak çalışan sigortalının,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görevli olarak işyeri dışında başka bir yere gönderilmesi nedeniyle asıl işini yapmaksızın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geçen zamanlarda, </a:t>
            </a: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Emziren kadın sigortalının, iş mevzuatı gereğince 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çocuğuna süt vermek için ayrılan zamanlarda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solidFill>
                <a:srgbClr val="001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165" y="632498"/>
            <a:ext cx="2770807" cy="20746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209" y="3493368"/>
            <a:ext cx="3070633" cy="2068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7816" y="3719990"/>
            <a:ext cx="1997022" cy="19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293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93939" y="505615"/>
            <a:ext cx="103799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4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Kaza sonrası yapılacaklar: </a:t>
            </a:r>
          </a:p>
          <a:p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İş Kazalarının İncelenmesi</a:t>
            </a:r>
            <a:r>
              <a:rPr lang="tr-TR" sz="4400" dirty="0">
                <a:solidFill>
                  <a:srgbClr val="001F5F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tr-TR" sz="4400" dirty="0">
                <a:solidFill>
                  <a:srgbClr val="C00000"/>
                </a:solidFill>
                <a:latin typeface="Wingdings" panose="05000000000000000000" pitchFamily="2" charset="2"/>
              </a:rPr>
              <a:t> 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Yasal soruşturma (</a:t>
            </a:r>
            <a:r>
              <a:rPr lang="tr-TR" sz="4400" b="1" dirty="0">
                <a:solidFill>
                  <a:srgbClr val="00AF50"/>
                </a:solidFill>
                <a:latin typeface="Arial" panose="020B0604020202020204" pitchFamily="34" charset="0"/>
              </a:rPr>
              <a:t>Adli Süreç</a:t>
            </a:r>
            <a:r>
              <a:rPr lang="tr-TR" sz="4400" b="1" dirty="0">
                <a:solidFill>
                  <a:srgbClr val="001F5F"/>
                </a:solidFill>
                <a:latin typeface="Arial" panose="020B0604020202020204" pitchFamily="34" charset="0"/>
              </a:rPr>
              <a:t>). </a:t>
            </a:r>
            <a:endParaRPr lang="tr-TR" sz="4400" dirty="0">
              <a:solidFill>
                <a:srgbClr val="001F5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5516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904" y="116238"/>
            <a:ext cx="9339392" cy="662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904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506" y="500062"/>
            <a:ext cx="6288066" cy="1325563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B050"/>
                </a:solidFill>
              </a:rPr>
              <a:t>İş Kazalarını Önlemek için;</a:t>
            </a:r>
            <a:br>
              <a:rPr lang="tr-TR" b="1" dirty="0">
                <a:solidFill>
                  <a:srgbClr val="00B050"/>
                </a:solidFill>
              </a:rPr>
            </a:b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2209800" y="2693987"/>
            <a:ext cx="7772400" cy="14700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Standartlara ihtiyacımız var.</a:t>
            </a:r>
          </a:p>
          <a:p>
            <a:pPr eaLnBrk="1" hangingPunct="1"/>
            <a:r>
              <a:rPr lang="tr-TR" altLang="tr-TR" sz="4800" b="1" dirty="0">
                <a:solidFill>
                  <a:schemeClr val="bg1"/>
                </a:solidFill>
              </a:rPr>
              <a:t>Neden?</a:t>
            </a:r>
            <a:endParaRPr lang="it-IT" altLang="tr-TR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05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981075"/>
            <a:ext cx="8229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En üst düzey standartların kullanımı;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-ürün,hizmet ve çalışan güvenilirliği ile ilgili yasal konularla başa çıkabilmek için imkan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	- rakiplerine kıyasla daha fazla kazanma şansı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 b="1"/>
              <a:t>sağlar.  </a:t>
            </a:r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endParaRPr lang="tr-TR" altLang="tr-TR" sz="2400" b="1"/>
          </a:p>
          <a:p>
            <a:pPr marL="0" indent="0" algn="just">
              <a:lnSpc>
                <a:spcPct val="150000"/>
              </a:lnSpc>
              <a:buFont typeface="Arial" charset="0"/>
              <a:buNone/>
            </a:pPr>
            <a:r>
              <a:rPr lang="tr-TR" altLang="tr-TR" sz="2400"/>
              <a:t>Bu standartların bilinmesi, uygulanması ve belgelenmesi  </a:t>
            </a:r>
            <a:r>
              <a:rPr lang="tr-TR" altLang="tr-TR" sz="2400" b="1">
                <a:solidFill>
                  <a:srgbClr val="FF0000"/>
                </a:solidFill>
              </a:rPr>
              <a:t>zorunludur</a:t>
            </a:r>
            <a:r>
              <a:rPr lang="en-US" altLang="tr-TR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902188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178034" y="456406"/>
            <a:ext cx="9134475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200 yıl önce  yaşam nasıldı?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pic>
        <p:nvPicPr>
          <p:cNvPr id="5" name="Picture 4" descr="http://aktuelresim.com/resim/abakus_abakus_nedir__genel_bl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999" y="4632477"/>
            <a:ext cx="172243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img809.imageshack.us/img809/4016/stockphotopro547763luq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61" y="2927502"/>
            <a:ext cx="1857375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2.gstatic.com/images?q=tbn:ANd9GcRsIwgkO2mlrD7PxHtdN_Srcf_i1CHv0YGtLbvkDxBxBwDWrB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61" y="2008340"/>
            <a:ext cx="201930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permakulturplatformu.org/wp-content/uploads/toprak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74" y="2021040"/>
            <a:ext cx="24765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s://encrypted-tbn1.gstatic.com/images?q=tbn:ANd9GcRjVM3THEHzJ4cNc_wOwfoAermGDHpP5l-05XLJYD0r5grK-Fn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36" y="4448327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1262857" y="6033348"/>
            <a:ext cx="84645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>
                <a:solidFill>
                  <a:prstClr val="black"/>
                </a:solidFill>
                <a:cs typeface="+mn-cs"/>
              </a:rPr>
              <a:t>Basit araç ve gereçler, Teknolojik imkanlar yok denecek kadar az! 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5752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 bwMode="auto">
          <a:xfrm>
            <a:off x="1498948" y="189456"/>
            <a:ext cx="9144000" cy="1143001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800">
                <a:solidFill>
                  <a:schemeClr val="bg1"/>
                </a:solidFill>
              </a:rPr>
              <a:t>Şimdi yaşam nasıl ? </a:t>
            </a:r>
            <a:endParaRPr lang="it-IT" altLang="tr-TR" sz="2800">
              <a:solidFill>
                <a:schemeClr val="bg1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663677" y="5747402"/>
            <a:ext cx="84645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000" b="1" u="sng" dirty="0">
                <a:solidFill>
                  <a:prstClr val="black"/>
                </a:solidFill>
                <a:cs typeface="+mn-cs"/>
              </a:rPr>
              <a:t>Teknoloji: 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Çok ve karmaşık gereçler</a:t>
            </a:r>
            <a:r>
              <a:rPr lang="en-US" altLang="tr-TR" sz="2000" dirty="0">
                <a:solidFill>
                  <a:prstClr val="black"/>
                </a:solidFill>
                <a:cs typeface="+mn-cs"/>
              </a:rPr>
              <a:t>,</a:t>
            </a:r>
            <a:r>
              <a:rPr lang="tr-TR" altLang="tr-TR" sz="2000" dirty="0">
                <a:solidFill>
                  <a:prstClr val="black"/>
                </a:solidFill>
                <a:cs typeface="+mn-cs"/>
              </a:rPr>
              <a:t> karmaşık teknolojiler, ara bağlantılar </a:t>
            </a:r>
            <a:endParaRPr lang="it-IT" altLang="tr-TR" sz="2000" dirty="0">
              <a:solidFill>
                <a:prstClr val="black"/>
              </a:solidFill>
              <a:cs typeface="+mn-cs"/>
            </a:endParaRPr>
          </a:p>
        </p:txBody>
      </p:sp>
      <p:pic>
        <p:nvPicPr>
          <p:cNvPr id="6" name="Picture 5" descr="https://encrypted-tbn0.gstatic.com/images?q=tbn:ANd9GcTtXp2cjdDzgUZ4C2azQdKqE4XJsExphBmIdm53Yqkc4CNy9z2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215" y="3912252"/>
            <a:ext cx="2362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encrypted-tbn1.gstatic.com/images?q=tbn:ANd9GcSGE3ryOc8IYI4XED4Pez87diwu8xSEvB4rYDJFMHgA25F3fxphU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27" y="168022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s://encrypted-tbn3.gstatic.com/images?q=tbn:ANd9GcS08t7RH_fLT8oi3UfHk7s6UepVFKhCtGvPbxLu0ipMj0KDhJq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02" y="1785002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www.casusceptelefonu.pro/resim/iphone-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40" y="3674127"/>
            <a:ext cx="1912937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http://arimbil.com/wp-content/uploads/2013/02/bilgisayar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690" y="3945589"/>
            <a:ext cx="2276475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www.centralcontracts.com/news/wp-content/uploads/ferrari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52" y="1848502"/>
            <a:ext cx="2819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6875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idx="1"/>
          </p:nvPr>
        </p:nvSpPr>
        <p:spPr bwMode="auto">
          <a:xfrm>
            <a:off x="863252" y="209767"/>
            <a:ext cx="10515600" cy="118062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4000" dirty="0">
                <a:solidFill>
                  <a:schemeClr val="bg1"/>
                </a:solidFill>
              </a:rPr>
              <a:t>Ancak; Teknolojilerin bir dezavantajı var. Arıza yaparlar!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552630" y="2231069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O Halde arızaların insanlara ve varlıklarına zarar vermesinin önceden nasıl engelleneceği üzerinde durmak  daha pratik bir hedeftir.  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551042" y="4563107"/>
            <a:ext cx="8737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Teknik standartlar çerçevesinde resmiyete kavuşturulmuş iyi mühendislik ve organizasyon uygulamalarını kullanmak gerekir.  </a:t>
            </a:r>
          </a:p>
          <a:p>
            <a:pPr algn="just" eaLnBrk="1" hangingPunct="1">
              <a:lnSpc>
                <a:spcPct val="200000"/>
              </a:lnSpc>
            </a:pPr>
            <a:endParaRPr lang="en-US" altLang="tr-TR" sz="220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551042" y="1223007"/>
            <a:ext cx="87376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200">
                <a:solidFill>
                  <a:prstClr val="black"/>
                </a:solidFill>
                <a:cs typeface="+mn-cs"/>
              </a:rPr>
              <a:t> Teknolojilerden vazgeçmek mantıklı değildir. </a:t>
            </a:r>
            <a:endParaRPr lang="it-IT" altLang="tr-TR" sz="22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6188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tr-TR" altLang="tr-TR" sz="2400">
                <a:solidFill>
                  <a:prstClr val="black"/>
                </a:solidFill>
                <a:cs typeface="+mn-cs"/>
              </a:rPr>
              <a:t>Standartlar artık tartışma konusu değildir, uygulanmalıdırlar ! 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834389" y="2879617"/>
            <a:ext cx="5068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just" eaLnBrk="1" hangingPunct="1">
              <a:lnSpc>
                <a:spcPct val="200000"/>
              </a:lnSpc>
            </a:pPr>
            <a:r>
              <a:rPr lang="tr-TR" altLang="tr-TR" sz="2400">
                <a:solidFill>
                  <a:prstClr val="black"/>
                </a:solidFill>
                <a:cs typeface="+mn-cs"/>
              </a:rPr>
              <a:t>S</a:t>
            </a:r>
            <a:r>
              <a:rPr lang="en-US" altLang="tr-TR" sz="2400">
                <a:solidFill>
                  <a:prstClr val="black"/>
                </a:solidFill>
                <a:cs typeface="+mn-cs"/>
              </a:rPr>
              <a:t>tandartlar</a:t>
            </a:r>
            <a:r>
              <a:rPr lang="tr-TR" altLang="tr-TR" sz="2400">
                <a:solidFill>
                  <a:prstClr val="black"/>
                </a:solidFill>
                <a:cs typeface="+mn-cs"/>
              </a:rPr>
              <a:t> akıllıca uygulanmalıdır !</a:t>
            </a:r>
            <a:endParaRPr lang="it-IT" altLang="tr-TR" sz="2400">
              <a:solidFill>
                <a:prstClr val="black"/>
              </a:solidFill>
              <a:cs typeface="+mn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839" y="3784492"/>
            <a:ext cx="34417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ccia a destra 2"/>
          <p:cNvSpPr/>
          <p:nvPr/>
        </p:nvSpPr>
        <p:spPr>
          <a:xfrm>
            <a:off x="3812414" y="5364055"/>
            <a:ext cx="2232025" cy="5762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Freccia a inversione 3"/>
          <p:cNvSpPr/>
          <p:nvPr/>
        </p:nvSpPr>
        <p:spPr>
          <a:xfrm>
            <a:off x="1286701" y="3567005"/>
            <a:ext cx="6705600" cy="1368425"/>
          </a:xfrm>
          <a:prstGeom prst="uturnArrow">
            <a:avLst>
              <a:gd name="adj1" fmla="val 19096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529464" y="4938605"/>
            <a:ext cx="32496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</a:pPr>
            <a:r>
              <a:rPr lang="tr-TR" altLang="tr-TR" sz="1600">
                <a:solidFill>
                  <a:prstClr val="black"/>
                </a:solidFill>
                <a:cs typeface="+mn-cs"/>
              </a:rPr>
              <a:t>Standart dışı davranışlar veya kestirme yollar </a:t>
            </a:r>
            <a:r>
              <a:rPr lang="tr-TR" altLang="tr-TR" sz="1600">
                <a:solidFill>
                  <a:prstClr val="white"/>
                </a:solidFill>
                <a:cs typeface="+mn-cs"/>
              </a:rPr>
              <a:t>i</a:t>
            </a:r>
            <a:r>
              <a:rPr lang="tr-TR" altLang="tr-TR" sz="1600">
                <a:solidFill>
                  <a:prstClr val="black"/>
                </a:solidFill>
                <a:cs typeface="+mn-cs"/>
              </a:rPr>
              <a:t>sürprizler getirebilir!</a:t>
            </a:r>
            <a:endParaRPr lang="it-IT" altLang="tr-TR" sz="1600">
              <a:solidFill>
                <a:prstClr val="black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120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981200" y="607219"/>
            <a:ext cx="7772400" cy="14700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tr-TR" altLang="tr-TR" sz="4000" dirty="0"/>
              <a:t>S</a:t>
            </a:r>
            <a:r>
              <a:rPr lang="en-US" altLang="tr-TR" sz="4000" dirty="0" err="1"/>
              <a:t>tandartlar</a:t>
            </a:r>
            <a:r>
              <a:rPr lang="tr-TR" altLang="tr-TR" sz="4000" dirty="0"/>
              <a:t> neden uygulanmalı?</a:t>
            </a:r>
            <a:endParaRPr lang="it-IT" altLang="tr-TR" sz="40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81200" y="2415381"/>
            <a:ext cx="822960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-İnsani faaliyetlerin hiçbiri risksiz değildir. 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en-US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 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r>
              <a:rPr lang="tr-TR" altLang="tr-TR" sz="2800">
                <a:solidFill>
                  <a:prstClr val="black"/>
                </a:solidFill>
                <a:latin typeface="Calibri" pitchFamily="34" charset="0"/>
                <a:cs typeface="+mn-cs"/>
              </a:rPr>
              <a:t>-Karmaşık dünyamızda dikkate alınması gereken birçok kısıtlamalar vardır: </a:t>
            </a:r>
            <a:endParaRPr lang="it-IT" altLang="tr-TR" sz="28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onomi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 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(Kimse fazla harcamak istemez)</a:t>
            </a: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Emniyet 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(</a:t>
            </a: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kimse yaralanmak istemez</a:t>
            </a:r>
            <a:r>
              <a:rPr lang="en-US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lvl="1">
              <a:spcBef>
                <a:spcPct val="20000"/>
              </a:spcBef>
              <a:buClr>
                <a:srgbClr val="C0504D"/>
              </a:buClr>
              <a:buSzPct val="80000"/>
              <a:buFont typeface="Wingdings" pitchFamily="2" charset="2"/>
              <a:buChar char="¨"/>
            </a:pPr>
            <a:r>
              <a:rPr lang="tr-TR" altLang="tr-TR" sz="2400">
                <a:solidFill>
                  <a:prstClr val="black"/>
                </a:solidFill>
                <a:latin typeface="Calibri" pitchFamily="34" charset="0"/>
                <a:cs typeface="+mn-cs"/>
              </a:rPr>
              <a:t>Yasal yükümlülük (Kimse ceza almak istemez)</a:t>
            </a:r>
            <a:endParaRPr lang="it-IT" altLang="tr-TR" sz="2400">
              <a:solidFill>
                <a:prstClr val="black"/>
              </a:solidFill>
              <a:latin typeface="Calibri" pitchFamily="34" charset="0"/>
              <a:cs typeface="+mn-cs"/>
            </a:endParaRPr>
          </a:p>
          <a:p>
            <a:pPr algn="just">
              <a:spcBef>
                <a:spcPct val="20000"/>
              </a:spcBef>
              <a:buClr>
                <a:srgbClr val="EEECE1"/>
              </a:buClr>
              <a:buSzPct val="75000"/>
              <a:buFont typeface="Wingdings" pitchFamily="2" charset="2"/>
              <a:buNone/>
            </a:pPr>
            <a:endParaRPr lang="it-IT" altLang="tr-TR" sz="2000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20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38575" y="2405062"/>
            <a:ext cx="3000376" cy="2384424"/>
            <a:chOff x="384" y="1440"/>
            <a:chExt cx="1776" cy="2160"/>
          </a:xfrm>
        </p:grpSpPr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 rot="3874468">
              <a:off x="664" y="1160"/>
              <a:ext cx="950" cy="1510"/>
            </a:xfrm>
            <a:prstGeom prst="curvedRightArrow">
              <a:avLst>
                <a:gd name="adj1" fmla="val 31789"/>
                <a:gd name="adj2" fmla="val 63579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rot="-5588326">
              <a:off x="792" y="2376"/>
              <a:ext cx="1152" cy="1296"/>
            </a:xfrm>
            <a:prstGeom prst="curvedRightArrow">
              <a:avLst>
                <a:gd name="adj1" fmla="val 22500"/>
                <a:gd name="adj2" fmla="val 45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endParaRPr lang="en-AU" altLang="tr-TR" sz="24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 rot="10231301">
              <a:off x="1680" y="1488"/>
              <a:ext cx="480" cy="1344"/>
            </a:xfrm>
            <a:prstGeom prst="curvedRightArrow">
              <a:avLst>
                <a:gd name="adj1" fmla="val 56000"/>
                <a:gd name="adj2" fmla="val 112000"/>
                <a:gd name="adj3" fmla="val 33333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800">
                <a:solidFill>
                  <a:srgbClr val="FFFF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624388" y="4262438"/>
            <a:ext cx="19050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ISO</a:t>
            </a:r>
            <a:endParaRPr lang="tr-TR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900</a:t>
            </a:r>
            <a:r>
              <a:rPr lang="tr-TR" altLang="tr-TR" sz="5400" b="1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endParaRPr lang="en-US" altLang="tr-TR" sz="5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 rot="16200000">
            <a:off x="6640513" y="2032000"/>
            <a:ext cx="1846262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OHSAS </a:t>
            </a:r>
            <a:endParaRPr lang="tr-TR" altLang="tr-TR" sz="54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tr-TR" sz="5400" b="1">
                <a:solidFill>
                  <a:srgbClr val="0070C0"/>
                </a:solidFill>
                <a:latin typeface="Times New Roman" panose="02020603050405020304" pitchFamily="18" charset="0"/>
              </a:rPr>
              <a:t>18001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2838450" y="2762250"/>
            <a:ext cx="19177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</a:pPr>
            <a:r>
              <a:rPr lang="tr-TR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5400" b="1">
                <a:solidFill>
                  <a:srgbClr val="00FF00"/>
                </a:solidFill>
                <a:latin typeface="Times New Roman" panose="02020603050405020304" pitchFamily="18" charset="0"/>
              </a:rPr>
              <a:t>ISO 14001</a:t>
            </a:r>
          </a:p>
        </p:txBody>
      </p:sp>
      <p:sp>
        <p:nvSpPr>
          <p:cNvPr id="8" name="Rectangle 7"/>
          <p:cNvSpPr>
            <a:spLocks noGrp="1" noChangeArrowheads="1"/>
          </p:cNvSpPr>
          <p:nvPr/>
        </p:nvSpPr>
        <p:spPr bwMode="auto">
          <a:xfrm>
            <a:off x="2152650" y="50112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tr-TR" altLang="tr-TR" sz="4000" b="1" dirty="0">
                <a:solidFill>
                  <a:srgbClr val="002060"/>
                </a:solidFill>
                <a:latin typeface="+mn-lt"/>
              </a:rPr>
              <a:t> YÖNETİM SİSTEMLERİ</a:t>
            </a:r>
          </a:p>
        </p:txBody>
      </p:sp>
    </p:spTree>
    <p:extLst>
      <p:ext uri="{BB962C8B-B14F-4D97-AF65-F5344CB8AC3E}">
        <p14:creationId xmlns:p14="http://schemas.microsoft.com/office/powerpoint/2010/main" val="233568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5215" y="235234"/>
            <a:ext cx="1108135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Sigortalıların,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işverence sağlanan bir taşıtla işin yapıldığı yere gidiş gelişi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sırasında, meydana gelen ve sigortalıyı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sonradan bedenen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ruhen engelli hâle getiren </a:t>
            </a:r>
            <a:r>
              <a:rPr lang="tr-TR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olaydır.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744" y="1998797"/>
            <a:ext cx="8034300" cy="41881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9436" y="0"/>
            <a:ext cx="4843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9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endParaRPr lang="tr-TR" sz="900" dirty="0">
              <a:latin typeface="Wingdings" panose="05000000000000000000" pitchFamily="2" charset="2"/>
            </a:endParaRPr>
          </a:p>
          <a:p>
            <a:r>
              <a:rPr lang="tr-TR" dirty="0">
                <a:solidFill>
                  <a:srgbClr val="00AF50"/>
                </a:solidFill>
                <a:latin typeface="Wingdings" panose="05000000000000000000" pitchFamily="2" charset="2"/>
              </a:rPr>
              <a:t></a:t>
            </a:r>
            <a:endParaRPr lang="tr-TR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001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kaliten.com/wp-content/uploads/2012/12/Kaynak-Y%C3%B6netim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802" y="191902"/>
            <a:ext cx="6236256" cy="6563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>
            <a:spLocks noChangeArrowheads="1"/>
          </p:cNvSpPr>
          <p:nvPr/>
        </p:nvSpPr>
        <p:spPr bwMode="auto">
          <a:xfrm>
            <a:off x="736871" y="2634414"/>
            <a:ext cx="110250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4000" b="1" dirty="0">
                <a:solidFill>
                  <a:srgbClr val="FF0000"/>
                </a:solidFill>
                <a:latin typeface="Arial" panose="020B0604020202020204" pitchFamily="34" charset="0"/>
              </a:rPr>
              <a:t>TS-EN- ISO 9001 Kalite Yönetim Standardıdır</a:t>
            </a:r>
            <a:r>
              <a:rPr lang="tr-TR" altLang="tr-TR" sz="4000" b="1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4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772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62" y="0"/>
            <a:ext cx="10137731" cy="670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602772" y="462952"/>
            <a:ext cx="36215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ISO EN 9000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743" y="5155440"/>
            <a:ext cx="15430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1927" y="1377926"/>
            <a:ext cx="53694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tr-TR" altLang="tr-TR" sz="2400" i="1" dirty="0">
                <a:solidFill>
                  <a:srgbClr val="002060"/>
                </a:solidFill>
                <a:latin typeface="Arial" panose="020B0604020202020204" pitchFamily="34" charset="0"/>
              </a:rPr>
              <a:t>Kalite Yönetimi ve Kalite Güvencesi Standartları</a:t>
            </a: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nın seçimi ve kullanımı için bir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rehberdir.</a:t>
            </a:r>
          </a:p>
        </p:txBody>
      </p:sp>
      <p:sp>
        <p:nvSpPr>
          <p:cNvPr id="8" name="Rectangle 7"/>
          <p:cNvSpPr/>
          <p:nvPr/>
        </p:nvSpPr>
        <p:spPr>
          <a:xfrm>
            <a:off x="1319407" y="40012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Politikası,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Sistemi,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Yönetimi, 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Kontrol,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Kalite Güvencesi’ni      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</a:rPr>
              <a:t>                                   tanımlar.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33555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79" y="104188"/>
            <a:ext cx="9992713" cy="660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:\İŞ GÜVENLİĞİ RESİMLERİ\Resim1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579" y="5229639"/>
            <a:ext cx="1598613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1 Dikdörtgen"/>
          <p:cNvSpPr>
            <a:spLocks noChangeArrowheads="1"/>
          </p:cNvSpPr>
          <p:nvPr/>
        </p:nvSpPr>
        <p:spPr bwMode="auto">
          <a:xfrm>
            <a:off x="4093368" y="3105944"/>
            <a:ext cx="40052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>
                <a:solidFill>
                  <a:srgbClr val="FF0000"/>
                </a:solidFill>
                <a:latin typeface="Arial" panose="020B0604020202020204" pitchFamily="34" charset="0"/>
              </a:rPr>
              <a:t>TS ISO EN 14001 </a:t>
            </a:r>
          </a:p>
        </p:txBody>
      </p:sp>
      <p:sp>
        <p:nvSpPr>
          <p:cNvPr id="7" name="Rectangle 6"/>
          <p:cNvSpPr/>
          <p:nvPr/>
        </p:nvSpPr>
        <p:spPr>
          <a:xfrm>
            <a:off x="3470129" y="4263507"/>
            <a:ext cx="5305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3600" b="1" dirty="0">
                <a:solidFill>
                  <a:srgbClr val="002060"/>
                </a:solidFill>
                <a:latin typeface="Arial" panose="020B0604020202020204" pitchFamily="34" charset="0"/>
              </a:rPr>
              <a:t>Çevre Yönetim Sistemi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519894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174" y="0"/>
            <a:ext cx="5587652" cy="1325563"/>
          </a:xfrm>
        </p:spPr>
        <p:txBody>
          <a:bodyPr/>
          <a:lstStyle/>
          <a:p>
            <a:r>
              <a:rPr lang="tr-TR" b="1" dirty="0">
                <a:latin typeface="+mn-lt"/>
              </a:rPr>
              <a:t>ISO 14001 STANDARDI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319" y="924729"/>
            <a:ext cx="12017681" cy="5037659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b="1" dirty="0">
                <a:solidFill>
                  <a:srgbClr val="FF0000"/>
                </a:solidFill>
              </a:rPr>
              <a:t>Kuruluşların çevreye olabilecek muhtemel etkilerinin en az seviyede tutulmasını ve çevreyi korumayı hedefleyen yönetim sistemidir.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/>
              <a:t>Temel felsefesi: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Çevreye gerçekçi yaklaşım ve koruyucu önlemlerin alınması </a:t>
            </a:r>
          </a:p>
          <a:p>
            <a:pPr marL="0" indent="0">
              <a:buNone/>
            </a:pPr>
            <a:r>
              <a:rPr lang="tr-TR" dirty="0"/>
              <a:t>İSG koruyucu önlemlerinin alınması </a:t>
            </a:r>
          </a:p>
          <a:p>
            <a:pPr marL="0" indent="0">
              <a:buNone/>
            </a:pPr>
            <a:r>
              <a:rPr lang="tr-TR" dirty="0"/>
              <a:t>Atık ve enerji yönetimi </a:t>
            </a:r>
          </a:p>
          <a:p>
            <a:pPr marL="0" indent="0">
              <a:buNone/>
            </a:pPr>
            <a:r>
              <a:rPr lang="tr-TR" dirty="0"/>
              <a:t>Bilgilendirme, iletişim ve eğitimin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1886212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99" y="0"/>
            <a:ext cx="10367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Dikdörtgen"/>
          <p:cNvSpPr>
            <a:spLocks noChangeArrowheads="1"/>
          </p:cNvSpPr>
          <p:nvPr/>
        </p:nvSpPr>
        <p:spPr bwMode="auto">
          <a:xfrm>
            <a:off x="6385942" y="2633743"/>
            <a:ext cx="3929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TS OHSAS 18001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098" y="5276849"/>
            <a:ext cx="26289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324336" y="3537414"/>
            <a:ext cx="97517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762000" fontAlgn="t">
              <a:defRPr/>
            </a:pPr>
            <a:r>
              <a:rPr lang="tr-TR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İş Sağlığı ve Güvenliği Yönetim Sistemi</a:t>
            </a:r>
          </a:p>
        </p:txBody>
      </p:sp>
    </p:spTree>
    <p:extLst>
      <p:ext uri="{BB962C8B-B14F-4D97-AF65-F5344CB8AC3E}">
        <p14:creationId xmlns:p14="http://schemas.microsoft.com/office/powerpoint/2010/main" val="3240552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Rot="1" noChangeArrowheads="1"/>
          </p:cNvSpPr>
          <p:nvPr/>
        </p:nvSpPr>
        <p:spPr bwMode="auto">
          <a:xfrm>
            <a:off x="121084" y="97979"/>
            <a:ext cx="11966532" cy="11255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3200" dirty="0">
                <a:solidFill>
                  <a:schemeClr val="bg1"/>
                </a:solidFill>
                <a:latin typeface="Arial" charset="0"/>
              </a:rPr>
              <a:t>OHSAS 18001 İSG </a:t>
            </a:r>
            <a:r>
              <a:rPr lang="tr-TR" altLang="tr-TR" sz="3200">
                <a:solidFill>
                  <a:schemeClr val="bg1"/>
                </a:solidFill>
                <a:latin typeface="Arial" charset="0"/>
              </a:rPr>
              <a:t>Yönetim Sistemi Nedir?</a:t>
            </a:r>
            <a:endParaRPr lang="tr-TR" altLang="tr-TR" sz="32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Grp="1" noRot="1" noChangeArrowheads="1"/>
          </p:cNvSpPr>
          <p:nvPr/>
        </p:nvSpPr>
        <p:spPr bwMode="auto">
          <a:xfrm>
            <a:off x="1883568" y="1481932"/>
            <a:ext cx="84248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3600" b="1">
                <a:solidFill>
                  <a:schemeClr val="hlink"/>
                </a:solidFill>
              </a:rPr>
              <a:t>O</a:t>
            </a:r>
            <a:r>
              <a:rPr lang="tr-TR" altLang="tr-TR" sz="2400"/>
              <a:t>ccupational </a:t>
            </a:r>
            <a:r>
              <a:rPr lang="tr-TR" altLang="tr-TR" sz="3600" b="1">
                <a:solidFill>
                  <a:schemeClr val="hlink"/>
                </a:solidFill>
              </a:rPr>
              <a:t>H</a:t>
            </a:r>
            <a:r>
              <a:rPr lang="tr-TR" altLang="tr-TR" sz="2400"/>
              <a:t>ealth and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afety </a:t>
            </a:r>
            <a:r>
              <a:rPr lang="tr-TR" altLang="tr-TR" sz="3600" b="1">
                <a:solidFill>
                  <a:schemeClr val="hlink"/>
                </a:solidFill>
              </a:rPr>
              <a:t>A</a:t>
            </a:r>
            <a:r>
              <a:rPr lang="tr-TR" altLang="tr-TR" sz="2400"/>
              <a:t>ssessment </a:t>
            </a:r>
            <a:r>
              <a:rPr lang="tr-TR" altLang="tr-TR" sz="3600" b="1">
                <a:solidFill>
                  <a:schemeClr val="hlink"/>
                </a:solidFill>
              </a:rPr>
              <a:t>S</a:t>
            </a:r>
            <a:r>
              <a:rPr lang="tr-TR" altLang="tr-TR" sz="2400"/>
              <a:t>eries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400"/>
              <a:t>İş Sağlığı ve Güvenliği (İSG)Değerlendirme Serisi</a:t>
            </a:r>
          </a:p>
        </p:txBody>
      </p:sp>
      <p:sp>
        <p:nvSpPr>
          <p:cNvPr id="6" name="Dikdörtgen 1"/>
          <p:cNvSpPr>
            <a:spLocks noChangeArrowheads="1"/>
          </p:cNvSpPr>
          <p:nvPr/>
        </p:nvSpPr>
        <p:spPr bwMode="auto">
          <a:xfrm>
            <a:off x="1901031" y="3539332"/>
            <a:ext cx="8407400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tr-TR" altLang="tr-TR" b="1" dirty="0">
              <a:solidFill>
                <a:prstClr val="black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tr-TR" altLang="tr-TR" b="1" dirty="0">
                <a:solidFill>
                  <a:prstClr val="black"/>
                </a:solidFill>
              </a:rPr>
              <a:t>OHSAS 18001 ve OHSAS 18002:</a:t>
            </a:r>
          </a:p>
          <a:p>
            <a:pPr algn="just" eaLnBrk="1" hangingPunct="1">
              <a:lnSpc>
                <a:spcPct val="110000"/>
              </a:lnSpc>
            </a:pPr>
            <a:r>
              <a:rPr lang="tr-TR" altLang="tr-TR" dirty="0">
                <a:solidFill>
                  <a:prstClr val="black"/>
                </a:solidFill>
              </a:rPr>
              <a:t>Müşterilerin ulusal ve uluslararası İSG beklentilerini karşılamak amacıyla hazırlanan  bu standardlar ve böyle bir standartın uygulamasına kılavuzluk edebilecek, tanınabilir, dokümante edilebilir, sürdürülebilir bir İSG yönetim sistemi hakkındaki isteklere cevaben geliştirilmiştir.</a:t>
            </a:r>
          </a:p>
        </p:txBody>
      </p:sp>
      <p:sp>
        <p:nvSpPr>
          <p:cNvPr id="2" name="Rectangle 1"/>
          <p:cNvSpPr/>
          <p:nvPr/>
        </p:nvSpPr>
        <p:spPr>
          <a:xfrm>
            <a:off x="308673" y="6125320"/>
            <a:ext cx="10551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b="1" dirty="0">
                <a:solidFill>
                  <a:prstClr val="black"/>
                </a:solidFill>
              </a:rPr>
              <a:t>OHSAS 18002: İSG Yönetim sisteminin uygulama rehberidir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769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408" y="122437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u="sng" dirty="0">
                <a:solidFill>
                  <a:srgbClr val="FF0000"/>
                </a:solidFill>
              </a:rPr>
              <a:t>OHSAS 18001: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/>
              <a:t>İşyerlerinde uygulanan iş sağlığı ve güvenliği yönetim sisteminin genel prensiplerini ortaya koyan verimliliği artırmak amacıyla tasarlanmış bir </a:t>
            </a:r>
            <a:r>
              <a:rPr lang="tr-TR" u="sng" dirty="0">
                <a:solidFill>
                  <a:srgbClr val="FF0000"/>
                </a:solidFill>
              </a:rPr>
              <a:t>yönetim sistemidir.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1371598" y="172190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5-Point Star 4"/>
          <p:cNvSpPr/>
          <p:nvPr/>
        </p:nvSpPr>
        <p:spPr>
          <a:xfrm>
            <a:off x="701454" y="698283"/>
            <a:ext cx="463463" cy="52609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451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 bwMode="auto">
          <a:xfrm>
            <a:off x="676404" y="2907138"/>
            <a:ext cx="10885118" cy="2454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OHSAS 18001, iş sağlığı ve güvenliği konusundaki gereklilikleri belirlemesi ile birlikte ayrıca </a:t>
            </a:r>
            <a:r>
              <a:rPr lang="tr-TR" altLang="tr-TR" b="1" dirty="0"/>
              <a:t>kalite ve çevre standartları </a:t>
            </a:r>
            <a:r>
              <a:rPr lang="tr-TR" altLang="tr-TR" dirty="0"/>
              <a:t>ile uyumlu uluslararası bir standarttır. </a:t>
            </a:r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  <a:p>
            <a:pPr marL="0" indent="0">
              <a:lnSpc>
                <a:spcPct val="150000"/>
              </a:lnSpc>
              <a:buNone/>
            </a:pPr>
            <a:endParaRPr lang="tr-TR" altLang="tr-TR" dirty="0"/>
          </a:p>
        </p:txBody>
      </p:sp>
      <p:sp>
        <p:nvSpPr>
          <p:cNvPr id="5" name="Başlık 1"/>
          <p:cNvSpPr>
            <a:spLocks noGrp="1"/>
          </p:cNvSpPr>
          <p:nvPr/>
        </p:nvSpPr>
        <p:spPr bwMode="auto">
          <a:xfrm>
            <a:off x="1616900" y="1041226"/>
            <a:ext cx="93924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18001, TS ISO 9001 ve TS14001</a:t>
            </a:r>
            <a:endParaRPr lang="tr-TR" altLang="tr-TR" dirty="0"/>
          </a:p>
        </p:txBody>
      </p:sp>
      <p:sp>
        <p:nvSpPr>
          <p:cNvPr id="6" name="İçerik Yer Tutucusu 2"/>
          <p:cNvSpPr>
            <a:spLocks noGrp="1"/>
          </p:cNvSpPr>
          <p:nvPr/>
        </p:nvSpPr>
        <p:spPr bwMode="auto">
          <a:xfrm>
            <a:off x="488514" y="227034"/>
            <a:ext cx="11649206" cy="47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sz="1800" dirty="0"/>
              <a:t>ISO: Uluslararası Standardizasyon Organizasyonu. Merkezi Cenevre.</a:t>
            </a:r>
          </a:p>
          <a:p>
            <a:pPr marL="0" indent="0">
              <a:buNone/>
            </a:pPr>
            <a:endParaRPr lang="tr-TR" altLang="tr-TR" sz="1800" dirty="0"/>
          </a:p>
          <a:p>
            <a:pPr marL="0" indent="0">
              <a:buNone/>
            </a:pP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1318262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/>
        </p:nvSpPr>
        <p:spPr bwMode="auto">
          <a:xfrm>
            <a:off x="1413560" y="9965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b="1" dirty="0">
                <a:solidFill>
                  <a:srgbClr val="FF0000"/>
                </a:solidFill>
              </a:rPr>
              <a:t>OHSAS 18001</a:t>
            </a:r>
            <a:endParaRPr lang="tr-TR" altLang="tr-TR" dirty="0"/>
          </a:p>
        </p:txBody>
      </p:sp>
      <p:sp>
        <p:nvSpPr>
          <p:cNvPr id="5" name="İçerik Yer Tutucusu 2"/>
          <p:cNvSpPr>
            <a:spLocks noGrp="1"/>
          </p:cNvSpPr>
          <p:nvPr/>
        </p:nvSpPr>
        <p:spPr bwMode="auto">
          <a:xfrm>
            <a:off x="1809804" y="1418192"/>
            <a:ext cx="8229600" cy="520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tr-TR" dirty="0"/>
              <a:t>Bu standart yardımıyla;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iş sağlığı ve güvenliği risklerinin belirlendiği,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analiz edildiği,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önlemlerle asgari seviyeye indirildiği,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yasal mevzuata uyumlu,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 iş sağlığı ve güvenliği ile ilgili hedeflerin bulunduğu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tr-TR" dirty="0"/>
              <a:t>bunların gerçekleştirilmesi için uygulamaların hayata geçirildiği </a:t>
            </a:r>
          </a:p>
          <a:p>
            <a:pPr marL="457200" lvl="1" indent="0">
              <a:buFont typeface="Arial" pitchFamily="34" charset="0"/>
              <a:buNone/>
              <a:defRPr/>
            </a:pPr>
            <a:r>
              <a:rPr lang="tr-TR" b="1" dirty="0"/>
              <a:t>bir yönetim sistemi kurmak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3969927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Dikdörtgen"/>
          <p:cNvSpPr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337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ISO 9001 – 14000 – 18001 Ortak Yönleri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endParaRPr lang="tr-TR" altLang="tr-TR" sz="2800" dirty="0">
              <a:solidFill>
                <a:srgbClr val="002060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Çevrenin Korunması,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Proses Güvenliği, 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</a:rPr>
              <a:t>İş Sağlığı ve Güvenliği,</a:t>
            </a:r>
          </a:p>
          <a:p>
            <a:pPr lvl="3"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romanUcPeriod"/>
            </a:pPr>
            <a:r>
              <a:rPr lang="tr-TR" altLang="tr-TR" sz="2800" dirty="0">
                <a:solidFill>
                  <a:srgbClr val="00206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Acil Durumlar, </a:t>
            </a:r>
          </a:p>
        </p:txBody>
      </p:sp>
    </p:spTree>
    <p:extLst>
      <p:ext uri="{BB962C8B-B14F-4D97-AF65-F5344CB8AC3E}">
        <p14:creationId xmlns:p14="http://schemas.microsoft.com/office/powerpoint/2010/main" val="188487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2377" y="87682"/>
            <a:ext cx="1096862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i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Bir Olayın İş Kazası Sayılması İçin: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1- Kazaya uğrayanın sigortalı olması,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2- Kazalının hemen veya sonradan bedenen veya ruhen engelli hale gelmesi, </a:t>
            </a: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3- Sigortalının uğradığı kazanın, yer ve zaman itibariyle 5510 sayılı kanunun 13. maddesinde belirtilen hususlardan birinde meydana gelmesi, 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4468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OHSAS 18001: BİR YÖNETİM SİSTEMİdir.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Sürekli iyileştirme temel döngüsü</a:t>
            </a:r>
          </a:p>
        </p:txBody>
      </p:sp>
      <p:sp>
        <p:nvSpPr>
          <p:cNvPr id="7" name="Rectangle 6"/>
          <p:cNvSpPr/>
          <p:nvPr/>
        </p:nvSpPr>
        <p:spPr>
          <a:xfrm>
            <a:off x="697282" y="6242161"/>
            <a:ext cx="106565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222222"/>
                </a:solidFill>
                <a:latin typeface="Tahoma" panose="020B0604030504040204" pitchFamily="34" charset="0"/>
              </a:rPr>
              <a:t>PUKO adım – adım plan yaparak sonuca ulaşmakta kullanılan sistematik bir yaklaşımdır.</a:t>
            </a:r>
            <a:endParaRPr lang="tr-TR" dirty="0"/>
          </a:p>
        </p:txBody>
      </p:sp>
      <p:pic>
        <p:nvPicPr>
          <p:cNvPr id="1028" name="Picture 4" descr="https://industryolog.com/wp-content/uploads/2017/02/puk%C3%B6-1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85" y="1325563"/>
            <a:ext cx="6069860" cy="45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4905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Dikdörtgen"/>
          <p:cNvSpPr/>
          <p:nvPr/>
        </p:nvSpPr>
        <p:spPr>
          <a:xfrm>
            <a:off x="5387301" y="261720"/>
            <a:ext cx="6299483" cy="50783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PLANLA</a:t>
            </a:r>
          </a:p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b="1" dirty="0">
                <a:solidFill>
                  <a:srgbClr val="FF0000"/>
                </a:solidFill>
              </a:rPr>
              <a:t>NE</a:t>
            </a:r>
            <a:r>
              <a:rPr lang="tr-TR" dirty="0">
                <a:solidFill>
                  <a:srgbClr val="FF0000"/>
                </a:solidFill>
              </a:rPr>
              <a:t> yapmak gerektiğini ve</a:t>
            </a:r>
            <a:r>
              <a:rPr lang="tr-TR" b="1" dirty="0">
                <a:solidFill>
                  <a:srgbClr val="FF0000"/>
                </a:solidFill>
              </a:rPr>
              <a:t> NASIL</a:t>
            </a:r>
            <a:r>
              <a:rPr lang="tr-TR" dirty="0">
                <a:solidFill>
                  <a:srgbClr val="FF0000"/>
                </a:solidFill>
              </a:rPr>
              <a:t> yapılacağını belirleme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Hedeflerin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Mevcut durumu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</a:t>
            </a:r>
            <a:r>
              <a:rPr lang="tr-TR" dirty="0">
                <a:latin typeface="Arial" charset="0"/>
                <a:cs typeface="Arial" charset="0"/>
              </a:rPr>
              <a:t> etme,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Kayıtların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analizi,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Tehlikelerin Belirlenmesi</a:t>
            </a:r>
            <a:r>
              <a:rPr lang="tr-TR" dirty="0">
                <a:latin typeface="Arial" charset="0"/>
                <a:cs typeface="Arial" charset="0"/>
              </a:rPr>
              <a:t>,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Risk değerlendirme metodlarının belirlenmesi</a:t>
            </a:r>
            <a:r>
              <a:rPr lang="tr-TR" dirty="0">
                <a:latin typeface="Arial" charset="0"/>
                <a:cs typeface="Arial" charset="0"/>
              </a:rPr>
              <a:t>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Detaylı plan hazırlaması ( uygulama planı ),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İç talimatlar hazırlama,</a:t>
            </a: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403" y="261720"/>
            <a:ext cx="5405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b="1" dirty="0">
                <a:solidFill>
                  <a:srgbClr val="000066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”Biz şu anda neredeyiz?”</a:t>
            </a:r>
            <a:r>
              <a:rPr lang="tr-TR" altLang="tr-TR" dirty="0">
                <a:latin typeface="Verdana" panose="020B0604030504040204" pitchFamily="34" charset="0"/>
                <a:ea typeface="ＭＳ Ｐゴシック" panose="020B0600070205080204" pitchFamily="34" charset="-128"/>
              </a:rPr>
              <a:t> sorusuna cevap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4403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89534" y="859397"/>
            <a:ext cx="71106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b="1" dirty="0">
                <a:solidFill>
                  <a:srgbClr val="FF0000"/>
                </a:solidFill>
                <a:latin typeface="Arial" charset="0"/>
                <a:cs typeface="Arial" charset="0"/>
              </a:rPr>
              <a:t>UYGULA </a:t>
            </a:r>
          </a:p>
          <a:p>
            <a:pPr>
              <a:defRPr/>
            </a:pPr>
            <a:endParaRPr lang="tr-TR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Risklerin kabul edilebilir olup olmadığına karar verme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Kontrol Önlemlerinin seçimi ve uygulaması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Her bölümdeki </a:t>
            </a: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İlgili kişileri bilgilendirme, eğitme ve katılımını sağlama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Faaliyet planını izleme ve gerçekleştirme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marL="363538" indent="-363538">
              <a:buFont typeface="Arial" pitchFamily="34" charset="0"/>
              <a:buChar char="•"/>
              <a:defRPr/>
            </a:pPr>
            <a:r>
              <a:rPr lang="tr-TR" dirty="0">
                <a:solidFill>
                  <a:srgbClr val="FF0000"/>
                </a:solidFill>
                <a:latin typeface="Arial" charset="0"/>
                <a:cs typeface="Arial" charset="0"/>
              </a:rPr>
              <a:t>Uygulama sonuçlarını yakın takip etme </a:t>
            </a:r>
          </a:p>
        </p:txBody>
      </p:sp>
      <p:pic>
        <p:nvPicPr>
          <p:cNvPr id="5" name="Picture 4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94" y="1244968"/>
            <a:ext cx="2947987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39928" y="490065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ikinci aşama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6704485" y="674731"/>
            <a:ext cx="3433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Planı gerçekleştirecek aktiviteler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26559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928" y="765174"/>
            <a:ext cx="2928938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198558" y="1515649"/>
            <a:ext cx="457200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b="1" dirty="0">
                <a:solidFill>
                  <a:srgbClr val="FF0000"/>
                </a:solidFill>
                <a:latin typeface="Arial" panose="020B0604020202020204" pitchFamily="34" charset="0"/>
              </a:rPr>
              <a:t>KONTROL  ET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nn-NO" dirty="0"/>
              <a:t>Sonuçları değerlendirmek ve varsa sapma nedenlerini anlamak</a:t>
            </a: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Hedef veya hedeflere ulaşıldı mı?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İç talimatlar ve yönergeleri gözden geçirme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solidFill>
                  <a:srgbClr val="FF0000"/>
                </a:solidFill>
                <a:latin typeface="Arial" panose="020B0604020202020204" pitchFamily="34" charset="0"/>
              </a:rPr>
              <a:t>Olası sapmaları tespit etme ve kaydetme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İlgili kişileri bilgilendirme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36076" y="3637700"/>
            <a:ext cx="46513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</a:rPr>
              <a:t>ÖNLEM AL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Kalıcı bir denetleme/izleme sistemi kurma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solidFill>
                  <a:srgbClr val="FF0000"/>
                </a:solidFill>
                <a:latin typeface="Arial" panose="020B0604020202020204" pitchFamily="34" charset="0"/>
              </a:rPr>
              <a:t>Etkili önlemleri standartlaştırma</a:t>
            </a:r>
            <a:r>
              <a:rPr lang="tr-TR" altLang="tr-TR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tr-TR" altLang="tr-TR" dirty="0"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tr-TR" altLang="tr-TR" dirty="0">
                <a:latin typeface="Arial" panose="020B0604020202020204" pitchFamily="34" charset="0"/>
              </a:rPr>
              <a:t>Gerekli eğitim ve yönlendirmeleri sağlama 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5735" y="213035"/>
            <a:ext cx="1643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222222"/>
                </a:solidFill>
                <a:latin typeface="Tahoma" panose="020B0604030504040204" pitchFamily="34" charset="0"/>
              </a:rPr>
              <a:t>üçüncü aşama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8196308" y="2517824"/>
            <a:ext cx="2930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dördüncü</a:t>
            </a:r>
            <a:r>
              <a:rPr lang="es-ES" dirty="0">
                <a:solidFill>
                  <a:srgbClr val="222222"/>
                </a:solidFill>
                <a:latin typeface="Tahoma" panose="020B0604030504040204" pitchFamily="34" charset="0"/>
              </a:rPr>
              <a:t> ve en son </a:t>
            </a:r>
            <a:r>
              <a:rPr lang="es-ES" dirty="0" err="1">
                <a:solidFill>
                  <a:srgbClr val="222222"/>
                </a:solidFill>
                <a:latin typeface="Tahoma" panose="020B0604030504040204" pitchFamily="34" charset="0"/>
              </a:rPr>
              <a:t>aşama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1288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/>
        </p:nvSpPr>
        <p:spPr>
          <a:xfrm>
            <a:off x="1685764" y="656692"/>
            <a:ext cx="8820472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/>
              <a:t>	 </a:t>
            </a:r>
            <a:r>
              <a:rPr lang="tr-TR" b="1" dirty="0"/>
              <a:t>PUKÖ metodolojisi, bütün proseslere uygulanabilir. </a:t>
            </a:r>
            <a:br>
              <a:rPr lang="tr-TR" b="1" dirty="0"/>
            </a:br>
            <a:endParaRPr lang="tr-TR" b="1" dirty="0"/>
          </a:p>
          <a:p>
            <a:pPr marL="0" indent="0">
              <a:buNone/>
            </a:pPr>
            <a:r>
              <a:rPr lang="tr-TR" sz="4700" b="1" dirty="0">
                <a:hlinkClick r:id="rId2" action="ppaction://hlinksldjump"/>
              </a:rPr>
              <a:t>P</a:t>
            </a:r>
            <a:r>
              <a:rPr lang="tr-TR" b="1" dirty="0">
                <a:hlinkClick r:id="rId2" action="ppaction://hlinksldjump"/>
              </a:rPr>
              <a:t>lanla	:</a:t>
            </a:r>
            <a:r>
              <a:rPr lang="tr-TR" dirty="0"/>
              <a:t> Müşteri şartlarına ve kuruluşun politikasına uygun sonuçların ortaya çıkması için gerekli hedefleri ve prosesleri oluştur.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U</a:t>
            </a:r>
            <a:r>
              <a:rPr lang="tr-TR" b="1" dirty="0">
                <a:hlinkClick r:id="" action="ppaction://noaction"/>
              </a:rPr>
              <a:t>ygula: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uygula.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" action="ppaction://noaction"/>
              </a:rPr>
              <a:t>K</a:t>
            </a:r>
            <a:r>
              <a:rPr lang="tr-TR" b="1" dirty="0">
                <a:hlinkClick r:id="" action="ppaction://noaction"/>
              </a:rPr>
              <a:t>ontrol et:</a:t>
            </a:r>
            <a:r>
              <a:rPr lang="tr-TR" dirty="0">
                <a:hlinkClick r:id="" action="ppaction://noaction"/>
              </a:rPr>
              <a:t> </a:t>
            </a:r>
            <a:r>
              <a:rPr lang="tr-TR" dirty="0"/>
              <a:t>Prosesleri ve ürünü; </a:t>
            </a:r>
          </a:p>
          <a:p>
            <a:pPr marL="0" indent="0">
              <a:buNone/>
            </a:pPr>
            <a:r>
              <a:rPr lang="tr-TR" dirty="0"/>
              <a:t>politikalara, hedeflere ve ürün şartlarına göre izle, ölç ve sonuçları rapor et.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sz="4700" b="1" dirty="0">
                <a:hlinkClick r:id="rId3" action="ppaction://hlinksldjump"/>
              </a:rPr>
              <a:t>Ö</a:t>
            </a:r>
            <a:r>
              <a:rPr lang="tr-TR" b="1" dirty="0">
                <a:hlinkClick r:id="rId3" action="ppaction://hlinksldjump"/>
              </a:rPr>
              <a:t>nlem al:</a:t>
            </a:r>
            <a:r>
              <a:rPr lang="tr-TR" dirty="0"/>
              <a:t> Proses performansını sürekli iyileştirmek için tedbirler al.</a:t>
            </a:r>
          </a:p>
        </p:txBody>
      </p:sp>
    </p:spTree>
    <p:extLst>
      <p:ext uri="{BB962C8B-B14F-4D97-AF65-F5344CB8AC3E}">
        <p14:creationId xmlns:p14="http://schemas.microsoft.com/office/powerpoint/2010/main" val="33051708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26"/>
          <a:stretch>
            <a:fillRect/>
          </a:stretch>
        </p:blipFill>
        <p:spPr bwMode="auto">
          <a:xfrm>
            <a:off x="1524000" y="2276475"/>
            <a:ext cx="9144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CA1ZNX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2997200"/>
            <a:ext cx="56515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Grp="1"/>
          </p:cNvSpPr>
          <p:nvPr/>
        </p:nvSpPr>
        <p:spPr>
          <a:xfrm>
            <a:off x="4007719" y="577526"/>
            <a:ext cx="61926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b="1" dirty="0">
                <a:solidFill>
                  <a:srgbClr val="0070C0"/>
                </a:solidFill>
              </a:rPr>
              <a:t>İşyerlerinde acil durum planları hazırlanacak.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81200" y="2682875"/>
            <a:ext cx="5905500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 Planlarının hazırlanması,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8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r>
              <a:rPr lang="tr-TR" altLang="tr-TR" sz="2800" dirty="0">
                <a:solidFill>
                  <a:schemeClr val="bg1"/>
                </a:solidFill>
                <a:latin typeface="Arial" charset="0"/>
              </a:rPr>
              <a:t>Acil durumlarla ilgili eğitimli yeterli sayıda kişinin görevlendirilmesi.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tr-TR" altLang="tr-TR" sz="2400" dirty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endParaRPr lang="tr-TR" altLang="tr-TR" sz="2400" dirty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" name="Picture 7" descr="http://www.connectiontour.com/media/11429/toplanti_08%20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217455" cy="2313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915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685764" y="4183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İşveren tüm çalışanlarını, iş sağlığı ve güvenliği ile çalışma hayatına dair hak ve sorumlulukları hakkında bilgilendirecek. 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685764" y="3349251"/>
            <a:ext cx="2617135" cy="2391424"/>
          </a:xfrm>
          <a:prstGeom prst="rect">
            <a:avLst/>
          </a:prstGeom>
          <a:solidFill>
            <a:srgbClr val="FFFFCC"/>
          </a:solidFill>
          <a:ln w="76200" cap="rnd" cmpd="tri">
            <a:solidFill>
              <a:srgbClr val="FF6915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Riskler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Tedbirler</a:t>
            </a:r>
            <a:r>
              <a:rPr lang="tr-TR" dirty="0">
                <a:solidFill>
                  <a:srgbClr val="013A81"/>
                </a:solidFill>
              </a:rPr>
              <a:t> </a:t>
            </a:r>
            <a:endParaRPr lang="tr-TR" b="1" dirty="0">
              <a:solidFill>
                <a:srgbClr val="013A8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Hak ve sorumluluklar</a:t>
            </a:r>
          </a:p>
          <a:p>
            <a:pPr>
              <a:lnSpc>
                <a:spcPct val="17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İSG kayıtlarına erişim</a:t>
            </a:r>
          </a:p>
        </p:txBody>
      </p:sp>
      <p:pic>
        <p:nvPicPr>
          <p:cNvPr id="6" name="Picture 5" descr="http://www.afyonhaber.com/wp-content/uploads/2011/10/Petkim-i%C5%9Fba%C5%9F%C4%B1-e%C4%9Fitim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461" y="2650282"/>
            <a:ext cx="594677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7507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/>
        </p:nvSpPr>
        <p:spPr>
          <a:xfrm>
            <a:off x="1982986" y="2047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Çalışanlar işyerlerindeki iş sağlığı ve güvenliği faaliyetlerine aktif katılım sağlayacak.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784" y="2581349"/>
            <a:ext cx="774065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604565" y="1860624"/>
            <a:ext cx="2484438" cy="18938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41275" cap="rnd" cmpd="tri">
            <a:solidFill>
              <a:srgbClr val="013A81"/>
            </a:solidFill>
            <a:prstDash val="sysDash"/>
            <a:beve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Eğitim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Görüşlerin alınması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Katılımlarının sağlanması</a:t>
            </a:r>
          </a:p>
          <a:p>
            <a:pPr>
              <a:spcBef>
                <a:spcPct val="50000"/>
              </a:spcBef>
              <a:buFontTx/>
              <a:buBlip>
                <a:blip r:embed="rId4"/>
              </a:buBlip>
              <a:defRPr/>
            </a:pPr>
            <a:r>
              <a:rPr lang="tr-TR" b="1" dirty="0">
                <a:solidFill>
                  <a:srgbClr val="013A8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Temsil edilme</a:t>
            </a:r>
          </a:p>
        </p:txBody>
      </p:sp>
    </p:spTree>
    <p:extLst>
      <p:ext uri="{BB962C8B-B14F-4D97-AF65-F5344CB8AC3E}">
        <p14:creationId xmlns:p14="http://schemas.microsoft.com/office/powerpoint/2010/main" val="36729200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is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47" y="507597"/>
            <a:ext cx="4861969" cy="599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Grp="1"/>
          </p:cNvSpPr>
          <p:nvPr/>
        </p:nvSpPr>
        <p:spPr>
          <a:xfrm>
            <a:off x="1043921" y="1905522"/>
            <a:ext cx="4392290" cy="28167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600" b="1" dirty="0">
                <a:solidFill>
                  <a:srgbClr val="0070C0"/>
                </a:solidFill>
              </a:rPr>
              <a:t>Çalışan, ciddi ve yakın tehlikeyle karşı karşıya kaldığında çalışmaktan kaçınma hakkını kullanabilecek.</a:t>
            </a:r>
          </a:p>
        </p:txBody>
      </p:sp>
    </p:spTree>
    <p:extLst>
      <p:ext uri="{BB962C8B-B14F-4D97-AF65-F5344CB8AC3E}">
        <p14:creationId xmlns:p14="http://schemas.microsoft.com/office/powerpoint/2010/main" val="420540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7067" y="91641"/>
            <a:ext cx="10515600" cy="1051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b="1" dirty="0">
              <a:solidFill>
                <a:srgbClr val="00B050"/>
              </a:solidFill>
            </a:endParaRPr>
          </a:p>
          <a:p>
            <a:r>
              <a:rPr lang="tr-TR" b="1" dirty="0">
                <a:solidFill>
                  <a:srgbClr val="00B050"/>
                </a:solidFill>
              </a:rPr>
              <a:t>Kaza Nedenleri İle İlgili Yanlış Görüşler: </a:t>
            </a:r>
            <a:br>
              <a:rPr lang="tr-TR" b="1" dirty="0">
                <a:solidFill>
                  <a:srgbClr val="00B050"/>
                </a:solidFill>
              </a:rPr>
            </a:br>
            <a:r>
              <a:rPr lang="tr-TR" b="1" dirty="0">
                <a:solidFill>
                  <a:srgbClr val="00B050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67" y="1381059"/>
            <a:ext cx="104489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38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085" y="1114425"/>
            <a:ext cx="8505825" cy="5743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086" y="454394"/>
            <a:ext cx="7743825" cy="638175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5010411" y="87682"/>
            <a:ext cx="463463" cy="450937"/>
          </a:xfrm>
          <a:prstGeom prst="star5">
            <a:avLst/>
          </a:prstGeom>
          <a:solidFill>
            <a:srgbClr val="EBEB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135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442912"/>
            <a:ext cx="10048875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1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1196</Words>
  <Application>Microsoft Office PowerPoint</Application>
  <PresentationFormat>Widescreen</PresentationFormat>
  <Paragraphs>274</Paragraphs>
  <Slides>68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ＭＳ Ｐゴシック</vt:lpstr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**Eğitim Yetersizliği:</vt:lpstr>
      <vt:lpstr>PowerPoint Presentation</vt:lpstr>
      <vt:lpstr>Direkt Nedenler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Kazaları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İş Kazalarını Önlemek için; </vt:lpstr>
      <vt:lpstr>PowerPoint Presentation</vt:lpstr>
      <vt:lpstr>PowerPoint Presentation</vt:lpstr>
      <vt:lpstr>PowerPoint Presentation</vt:lpstr>
      <vt:lpstr>PowerPoint Presentation</vt:lpstr>
      <vt:lpstr>Standartlar artık tartışma konusu değildir, uygulanmalıdırlar !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ISO 14001 STANDARDI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OHSAS 18001: BİR YÖNETİM SİSTEMİdir. Sürekli iyileştirme temel döngüsü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80</cp:revision>
  <dcterms:created xsi:type="dcterms:W3CDTF">2018-10-02T08:05:55Z</dcterms:created>
  <dcterms:modified xsi:type="dcterms:W3CDTF">2020-05-07T11:56:12Z</dcterms:modified>
</cp:coreProperties>
</file>