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6" r:id="rId15"/>
    <p:sldId id="274" r:id="rId16"/>
    <p:sldId id="273" r:id="rId17"/>
    <p:sldId id="275" r:id="rId18"/>
    <p:sldId id="277" r:id="rId19"/>
    <p:sldId id="278" r:id="rId20"/>
    <p:sldId id="293" r:id="rId21"/>
    <p:sldId id="294" r:id="rId22"/>
    <p:sldId id="295" r:id="rId23"/>
    <p:sldId id="296" r:id="rId24"/>
    <p:sldId id="297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35D83-6D45-4E4C-8FCF-65751159EB74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7AF2AB2-1312-404C-8911-DC3E8ACBB45C}">
      <dgm:prSet phldrT="[Metin]"/>
      <dgm:spPr>
        <a:solidFill>
          <a:srgbClr val="495AF9"/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b="1" smtClean="0"/>
            <a:t>Ergenliğin Doğası</a:t>
          </a:r>
          <a:endParaRPr lang="tr-TR" b="1"/>
        </a:p>
      </dgm:t>
    </dgm:pt>
    <dgm:pt modelId="{C1B1247B-09B8-4D30-8ECA-EE3C3AD02EEE}" type="parTrans" cxnId="{9E7815C9-4658-4BC6-9DA6-1DADFB13D871}">
      <dgm:prSet/>
      <dgm:spPr/>
      <dgm:t>
        <a:bodyPr/>
        <a:lstStyle/>
        <a:p>
          <a:endParaRPr lang="tr-TR"/>
        </a:p>
      </dgm:t>
    </dgm:pt>
    <dgm:pt modelId="{4D3E67C9-B956-4177-A5D4-CB6A5677DFA5}" type="sibTrans" cxnId="{9E7815C9-4658-4BC6-9DA6-1DADFB13D871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tr-TR"/>
        </a:p>
      </dgm:t>
    </dgm:pt>
    <dgm:pt modelId="{7C90C9EE-7B3E-4BEC-B75E-33287FA4EECE}">
      <dgm:prSet phldrT="[Metin]"/>
      <dgm:spPr>
        <a:solidFill>
          <a:srgbClr val="00B0F0"/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b="1" smtClean="0"/>
            <a:t>Fiziksel Değişiklikler</a:t>
          </a:r>
          <a:endParaRPr lang="tr-TR" b="1"/>
        </a:p>
      </dgm:t>
    </dgm:pt>
    <dgm:pt modelId="{DFEE8BED-7EF6-4B19-A819-DCD224A6367B}" type="parTrans" cxnId="{F16B7327-92AC-4A67-B3F2-002990524129}">
      <dgm:prSet/>
      <dgm:spPr/>
      <dgm:t>
        <a:bodyPr/>
        <a:lstStyle/>
        <a:p>
          <a:endParaRPr lang="tr-TR"/>
        </a:p>
      </dgm:t>
    </dgm:pt>
    <dgm:pt modelId="{80E89DA4-F9D3-4DBF-9644-5C47AC175EAF}" type="sibTrans" cxnId="{F16B7327-92AC-4A67-B3F2-002990524129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tr-TR"/>
        </a:p>
      </dgm:t>
    </dgm:pt>
    <dgm:pt modelId="{576BC198-BEE1-4A3D-8DEB-73350400E419}">
      <dgm:prSet phldrT="[Metin]"/>
      <dgm:spPr>
        <a:solidFill>
          <a:srgbClr val="0070C0"/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b="1" smtClean="0"/>
            <a:t>Ergenlikteki Sağlık Sorunları</a:t>
          </a:r>
          <a:endParaRPr lang="tr-TR" b="1"/>
        </a:p>
      </dgm:t>
    </dgm:pt>
    <dgm:pt modelId="{2BE361C8-F6FC-45BB-A801-D5642B97466F}" type="parTrans" cxnId="{5B7F2DF9-FF9A-42B7-83EC-FAE23232E1E6}">
      <dgm:prSet/>
      <dgm:spPr/>
      <dgm:t>
        <a:bodyPr/>
        <a:lstStyle/>
        <a:p>
          <a:endParaRPr lang="tr-TR"/>
        </a:p>
      </dgm:t>
    </dgm:pt>
    <dgm:pt modelId="{58808CBA-AC88-4D31-A40A-03F25729525D}" type="sibTrans" cxnId="{5B7F2DF9-FF9A-42B7-83EC-FAE23232E1E6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tr-TR"/>
        </a:p>
      </dgm:t>
    </dgm:pt>
    <dgm:pt modelId="{D4E76E8A-D9A8-49E3-92F5-E8EC785D5CCD}">
      <dgm:prSet phldrT="[Metin]"/>
      <dgm:spPr>
        <a:solidFill>
          <a:schemeClr val="tx2">
            <a:lumMod val="75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b="1" smtClean="0"/>
            <a:t>Ergen Bilişi (Zihni)</a:t>
          </a:r>
          <a:endParaRPr lang="tr-TR" b="1"/>
        </a:p>
      </dgm:t>
    </dgm:pt>
    <dgm:pt modelId="{F758359A-65FB-4BF0-A0D3-3DB75F243F90}" type="parTrans" cxnId="{DA5C586C-7E72-4440-8FF6-B3E3DBA68920}">
      <dgm:prSet/>
      <dgm:spPr/>
      <dgm:t>
        <a:bodyPr/>
        <a:lstStyle/>
        <a:p>
          <a:endParaRPr lang="tr-TR"/>
        </a:p>
      </dgm:t>
    </dgm:pt>
    <dgm:pt modelId="{D47D4E97-53E1-4138-8969-82350E10D44F}" type="sibTrans" cxnId="{DA5C586C-7E72-4440-8FF6-B3E3DBA68920}">
      <dgm:prSet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tr-TR"/>
        </a:p>
      </dgm:t>
    </dgm:pt>
    <dgm:pt modelId="{386AE36C-C377-4CD7-BE2C-C10C28686A1B}">
      <dgm:prSet phldrT="[Metin]"/>
      <dgm:spPr>
        <a:solidFill>
          <a:schemeClr val="tx2">
            <a:lumMod val="50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tr-TR" b="1" smtClean="0"/>
            <a:t>Okullar</a:t>
          </a:r>
          <a:endParaRPr lang="tr-TR" b="1"/>
        </a:p>
      </dgm:t>
    </dgm:pt>
    <dgm:pt modelId="{79E32528-D43C-4066-A8CA-4F9E49D62BD2}" type="parTrans" cxnId="{B493A0CD-C396-429F-A115-7DBF5DE6F5CF}">
      <dgm:prSet/>
      <dgm:spPr/>
      <dgm:t>
        <a:bodyPr/>
        <a:lstStyle/>
        <a:p>
          <a:endParaRPr lang="tr-TR"/>
        </a:p>
      </dgm:t>
    </dgm:pt>
    <dgm:pt modelId="{9F353711-5471-4433-B876-F127078EB9CE}" type="sibTrans" cxnId="{B493A0CD-C396-429F-A115-7DBF5DE6F5CF}">
      <dgm:prSet/>
      <dgm:spPr/>
      <dgm:t>
        <a:bodyPr/>
        <a:lstStyle/>
        <a:p>
          <a:endParaRPr lang="tr-TR"/>
        </a:p>
      </dgm:t>
    </dgm:pt>
    <dgm:pt modelId="{356C8844-7F8D-4D53-8BF3-4192E3674AF3}" type="pres">
      <dgm:prSet presAssocID="{11B35D83-6D45-4E4C-8FCF-65751159EB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3118B18-6FDB-47C5-8557-DF154742ED82}" type="pres">
      <dgm:prSet presAssocID="{57AF2AB2-1312-404C-8911-DC3E8ACBB45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14A201-BFB1-4CDD-B4DC-4F26426A2F40}" type="pres">
      <dgm:prSet presAssocID="{4D3E67C9-B956-4177-A5D4-CB6A5677DFA5}" presName="sibTrans" presStyleLbl="sibTrans1D1" presStyleIdx="0" presStyleCnt="4"/>
      <dgm:spPr/>
      <dgm:t>
        <a:bodyPr/>
        <a:lstStyle/>
        <a:p>
          <a:endParaRPr lang="tr-TR"/>
        </a:p>
      </dgm:t>
    </dgm:pt>
    <dgm:pt modelId="{407F8BF0-7BB9-4B49-B7EB-865D64B849BB}" type="pres">
      <dgm:prSet presAssocID="{4D3E67C9-B956-4177-A5D4-CB6A5677DFA5}" presName="connectorText" presStyleLbl="sibTrans1D1" presStyleIdx="0" presStyleCnt="4"/>
      <dgm:spPr/>
      <dgm:t>
        <a:bodyPr/>
        <a:lstStyle/>
        <a:p>
          <a:endParaRPr lang="tr-TR"/>
        </a:p>
      </dgm:t>
    </dgm:pt>
    <dgm:pt modelId="{66DA674B-FFCC-4A8B-A504-8F71151CE6A4}" type="pres">
      <dgm:prSet presAssocID="{7C90C9EE-7B3E-4BEC-B75E-33287FA4EEC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91504B-73DE-43CF-8ADC-A576DF9A5A73}" type="pres">
      <dgm:prSet presAssocID="{80E89DA4-F9D3-4DBF-9644-5C47AC175EAF}" presName="sibTrans" presStyleLbl="sibTrans1D1" presStyleIdx="1" presStyleCnt="4"/>
      <dgm:spPr/>
      <dgm:t>
        <a:bodyPr/>
        <a:lstStyle/>
        <a:p>
          <a:endParaRPr lang="tr-TR"/>
        </a:p>
      </dgm:t>
    </dgm:pt>
    <dgm:pt modelId="{ADC7E450-FBF9-40A9-9922-EA821B52C1E5}" type="pres">
      <dgm:prSet presAssocID="{80E89DA4-F9D3-4DBF-9644-5C47AC175EAF}" presName="connectorText" presStyleLbl="sibTrans1D1" presStyleIdx="1" presStyleCnt="4"/>
      <dgm:spPr/>
      <dgm:t>
        <a:bodyPr/>
        <a:lstStyle/>
        <a:p>
          <a:endParaRPr lang="tr-TR"/>
        </a:p>
      </dgm:t>
    </dgm:pt>
    <dgm:pt modelId="{17E30BBE-8712-4951-AE86-9E5A6239DDBF}" type="pres">
      <dgm:prSet presAssocID="{576BC198-BEE1-4A3D-8DEB-73350400E41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DD3099-F0A8-468F-A63F-DAD7AF04B06B}" type="pres">
      <dgm:prSet presAssocID="{58808CBA-AC88-4D31-A40A-03F25729525D}" presName="sibTrans" presStyleLbl="sibTrans1D1" presStyleIdx="2" presStyleCnt="4"/>
      <dgm:spPr/>
      <dgm:t>
        <a:bodyPr/>
        <a:lstStyle/>
        <a:p>
          <a:endParaRPr lang="tr-TR"/>
        </a:p>
      </dgm:t>
    </dgm:pt>
    <dgm:pt modelId="{42A942B6-06C1-4956-8861-A949E317168D}" type="pres">
      <dgm:prSet presAssocID="{58808CBA-AC88-4D31-A40A-03F25729525D}" presName="connectorText" presStyleLbl="sibTrans1D1" presStyleIdx="2" presStyleCnt="4"/>
      <dgm:spPr/>
      <dgm:t>
        <a:bodyPr/>
        <a:lstStyle/>
        <a:p>
          <a:endParaRPr lang="tr-TR"/>
        </a:p>
      </dgm:t>
    </dgm:pt>
    <dgm:pt modelId="{7A356FBA-63B3-4C76-814C-5C6C5971E2B0}" type="pres">
      <dgm:prSet presAssocID="{D4E76E8A-D9A8-49E3-92F5-E8EC785D5C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7B9553-2207-479F-98E8-49AE7CC7E9A7}" type="pres">
      <dgm:prSet presAssocID="{D47D4E97-53E1-4138-8969-82350E10D44F}" presName="sibTrans" presStyleLbl="sibTrans1D1" presStyleIdx="3" presStyleCnt="4"/>
      <dgm:spPr/>
      <dgm:t>
        <a:bodyPr/>
        <a:lstStyle/>
        <a:p>
          <a:endParaRPr lang="tr-TR"/>
        </a:p>
      </dgm:t>
    </dgm:pt>
    <dgm:pt modelId="{E8B1728C-6446-42FD-BA54-FF1877C24E27}" type="pres">
      <dgm:prSet presAssocID="{D47D4E97-53E1-4138-8969-82350E10D44F}" presName="connectorText" presStyleLbl="sibTrans1D1" presStyleIdx="3" presStyleCnt="4"/>
      <dgm:spPr/>
      <dgm:t>
        <a:bodyPr/>
        <a:lstStyle/>
        <a:p>
          <a:endParaRPr lang="tr-TR"/>
        </a:p>
      </dgm:t>
    </dgm:pt>
    <dgm:pt modelId="{1F99AAC8-FEF3-4B74-BE0C-277F220FC44D}" type="pres">
      <dgm:prSet presAssocID="{386AE36C-C377-4CD7-BE2C-C10C28686A1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42B1978-8149-4B1F-9D6A-BB259D66DDBD}" type="presOf" srcId="{4D3E67C9-B956-4177-A5D4-CB6A5677DFA5}" destId="{407F8BF0-7BB9-4B49-B7EB-865D64B849BB}" srcOrd="1" destOrd="0" presId="urn:microsoft.com/office/officeart/2005/8/layout/bProcess3"/>
    <dgm:cxn modelId="{F1F12205-3C61-4ECE-8760-1C2B508D2356}" type="presOf" srcId="{58808CBA-AC88-4D31-A40A-03F25729525D}" destId="{42A942B6-06C1-4956-8861-A949E317168D}" srcOrd="1" destOrd="0" presId="urn:microsoft.com/office/officeart/2005/8/layout/bProcess3"/>
    <dgm:cxn modelId="{5027F01B-B49C-4A04-BE46-B083F2F04DA1}" type="presOf" srcId="{7C90C9EE-7B3E-4BEC-B75E-33287FA4EECE}" destId="{66DA674B-FFCC-4A8B-A504-8F71151CE6A4}" srcOrd="0" destOrd="0" presId="urn:microsoft.com/office/officeart/2005/8/layout/bProcess3"/>
    <dgm:cxn modelId="{18B92CC5-3643-44D9-96F4-8DD28A5DD627}" type="presOf" srcId="{D4E76E8A-D9A8-49E3-92F5-E8EC785D5CCD}" destId="{7A356FBA-63B3-4C76-814C-5C6C5971E2B0}" srcOrd="0" destOrd="0" presId="urn:microsoft.com/office/officeart/2005/8/layout/bProcess3"/>
    <dgm:cxn modelId="{59837403-4472-45CC-B972-6D7D4F30D2A8}" type="presOf" srcId="{58808CBA-AC88-4D31-A40A-03F25729525D}" destId="{00DD3099-F0A8-468F-A63F-DAD7AF04B06B}" srcOrd="0" destOrd="0" presId="urn:microsoft.com/office/officeart/2005/8/layout/bProcess3"/>
    <dgm:cxn modelId="{FB7677C7-FD8F-4AE3-AA92-7D081E86892F}" type="presOf" srcId="{11B35D83-6D45-4E4C-8FCF-65751159EB74}" destId="{356C8844-7F8D-4D53-8BF3-4192E3674AF3}" srcOrd="0" destOrd="0" presId="urn:microsoft.com/office/officeart/2005/8/layout/bProcess3"/>
    <dgm:cxn modelId="{DA5C586C-7E72-4440-8FF6-B3E3DBA68920}" srcId="{11B35D83-6D45-4E4C-8FCF-65751159EB74}" destId="{D4E76E8A-D9A8-49E3-92F5-E8EC785D5CCD}" srcOrd="3" destOrd="0" parTransId="{F758359A-65FB-4BF0-A0D3-3DB75F243F90}" sibTransId="{D47D4E97-53E1-4138-8969-82350E10D44F}"/>
    <dgm:cxn modelId="{2B6DCA73-D3F3-4C63-972F-3597F8BDAD02}" type="presOf" srcId="{80E89DA4-F9D3-4DBF-9644-5C47AC175EAF}" destId="{8E91504B-73DE-43CF-8ADC-A576DF9A5A73}" srcOrd="0" destOrd="0" presId="urn:microsoft.com/office/officeart/2005/8/layout/bProcess3"/>
    <dgm:cxn modelId="{9E7815C9-4658-4BC6-9DA6-1DADFB13D871}" srcId="{11B35D83-6D45-4E4C-8FCF-65751159EB74}" destId="{57AF2AB2-1312-404C-8911-DC3E8ACBB45C}" srcOrd="0" destOrd="0" parTransId="{C1B1247B-09B8-4D30-8ECA-EE3C3AD02EEE}" sibTransId="{4D3E67C9-B956-4177-A5D4-CB6A5677DFA5}"/>
    <dgm:cxn modelId="{B493A0CD-C396-429F-A115-7DBF5DE6F5CF}" srcId="{11B35D83-6D45-4E4C-8FCF-65751159EB74}" destId="{386AE36C-C377-4CD7-BE2C-C10C28686A1B}" srcOrd="4" destOrd="0" parTransId="{79E32528-D43C-4066-A8CA-4F9E49D62BD2}" sibTransId="{9F353711-5471-4433-B876-F127078EB9CE}"/>
    <dgm:cxn modelId="{5B7F2DF9-FF9A-42B7-83EC-FAE23232E1E6}" srcId="{11B35D83-6D45-4E4C-8FCF-65751159EB74}" destId="{576BC198-BEE1-4A3D-8DEB-73350400E419}" srcOrd="2" destOrd="0" parTransId="{2BE361C8-F6FC-45BB-A801-D5642B97466F}" sibTransId="{58808CBA-AC88-4D31-A40A-03F25729525D}"/>
    <dgm:cxn modelId="{050D5F4D-F3D1-4C63-B682-C52C3F6094F0}" type="presOf" srcId="{57AF2AB2-1312-404C-8911-DC3E8ACBB45C}" destId="{43118B18-6FDB-47C5-8557-DF154742ED82}" srcOrd="0" destOrd="0" presId="urn:microsoft.com/office/officeart/2005/8/layout/bProcess3"/>
    <dgm:cxn modelId="{006C658F-D272-4FBB-8264-6FEE4E1F27F6}" type="presOf" srcId="{D47D4E97-53E1-4138-8969-82350E10D44F}" destId="{E8B1728C-6446-42FD-BA54-FF1877C24E27}" srcOrd="1" destOrd="0" presId="urn:microsoft.com/office/officeart/2005/8/layout/bProcess3"/>
    <dgm:cxn modelId="{F16B7327-92AC-4A67-B3F2-002990524129}" srcId="{11B35D83-6D45-4E4C-8FCF-65751159EB74}" destId="{7C90C9EE-7B3E-4BEC-B75E-33287FA4EECE}" srcOrd="1" destOrd="0" parTransId="{DFEE8BED-7EF6-4B19-A819-DCD224A6367B}" sibTransId="{80E89DA4-F9D3-4DBF-9644-5C47AC175EAF}"/>
    <dgm:cxn modelId="{572BC17F-65B8-488E-B237-8C26BA8669A5}" type="presOf" srcId="{80E89DA4-F9D3-4DBF-9644-5C47AC175EAF}" destId="{ADC7E450-FBF9-40A9-9922-EA821B52C1E5}" srcOrd="1" destOrd="0" presId="urn:microsoft.com/office/officeart/2005/8/layout/bProcess3"/>
    <dgm:cxn modelId="{DCB6CF16-36E6-4508-98B9-1A87B14BC960}" type="presOf" srcId="{4D3E67C9-B956-4177-A5D4-CB6A5677DFA5}" destId="{5F14A201-BFB1-4CDD-B4DC-4F26426A2F40}" srcOrd="0" destOrd="0" presId="urn:microsoft.com/office/officeart/2005/8/layout/bProcess3"/>
    <dgm:cxn modelId="{7161F1DC-7A4B-4E86-9ACE-8FB7828459DC}" type="presOf" srcId="{386AE36C-C377-4CD7-BE2C-C10C28686A1B}" destId="{1F99AAC8-FEF3-4B74-BE0C-277F220FC44D}" srcOrd="0" destOrd="0" presId="urn:microsoft.com/office/officeart/2005/8/layout/bProcess3"/>
    <dgm:cxn modelId="{AB866BB7-3547-4407-AC64-741FE70D8125}" type="presOf" srcId="{D47D4E97-53E1-4138-8969-82350E10D44F}" destId="{127B9553-2207-479F-98E8-49AE7CC7E9A7}" srcOrd="0" destOrd="0" presId="urn:microsoft.com/office/officeart/2005/8/layout/bProcess3"/>
    <dgm:cxn modelId="{A71A6B18-6927-464A-869B-5BF3207F9061}" type="presOf" srcId="{576BC198-BEE1-4A3D-8DEB-73350400E419}" destId="{17E30BBE-8712-4951-AE86-9E5A6239DDBF}" srcOrd="0" destOrd="0" presId="urn:microsoft.com/office/officeart/2005/8/layout/bProcess3"/>
    <dgm:cxn modelId="{0CF41D65-A968-4D14-9A90-5DA844C8EC3A}" type="presParOf" srcId="{356C8844-7F8D-4D53-8BF3-4192E3674AF3}" destId="{43118B18-6FDB-47C5-8557-DF154742ED82}" srcOrd="0" destOrd="0" presId="urn:microsoft.com/office/officeart/2005/8/layout/bProcess3"/>
    <dgm:cxn modelId="{E4957BA2-AB2B-45BC-80BD-42CA67A61578}" type="presParOf" srcId="{356C8844-7F8D-4D53-8BF3-4192E3674AF3}" destId="{5F14A201-BFB1-4CDD-B4DC-4F26426A2F40}" srcOrd="1" destOrd="0" presId="urn:microsoft.com/office/officeart/2005/8/layout/bProcess3"/>
    <dgm:cxn modelId="{2B3CA65A-2D03-4225-AE0D-52DDEFAACE82}" type="presParOf" srcId="{5F14A201-BFB1-4CDD-B4DC-4F26426A2F40}" destId="{407F8BF0-7BB9-4B49-B7EB-865D64B849BB}" srcOrd="0" destOrd="0" presId="urn:microsoft.com/office/officeart/2005/8/layout/bProcess3"/>
    <dgm:cxn modelId="{69A8E8D9-0708-45B9-916E-3A2FCAD26854}" type="presParOf" srcId="{356C8844-7F8D-4D53-8BF3-4192E3674AF3}" destId="{66DA674B-FFCC-4A8B-A504-8F71151CE6A4}" srcOrd="2" destOrd="0" presId="urn:microsoft.com/office/officeart/2005/8/layout/bProcess3"/>
    <dgm:cxn modelId="{8E1944FB-F960-415F-91A3-BE7152D3739D}" type="presParOf" srcId="{356C8844-7F8D-4D53-8BF3-4192E3674AF3}" destId="{8E91504B-73DE-43CF-8ADC-A576DF9A5A73}" srcOrd="3" destOrd="0" presId="urn:microsoft.com/office/officeart/2005/8/layout/bProcess3"/>
    <dgm:cxn modelId="{8A519525-E029-44EE-B470-268E710A34C0}" type="presParOf" srcId="{8E91504B-73DE-43CF-8ADC-A576DF9A5A73}" destId="{ADC7E450-FBF9-40A9-9922-EA821B52C1E5}" srcOrd="0" destOrd="0" presId="urn:microsoft.com/office/officeart/2005/8/layout/bProcess3"/>
    <dgm:cxn modelId="{E20B83AA-B890-4B14-8C58-B6490C90FABB}" type="presParOf" srcId="{356C8844-7F8D-4D53-8BF3-4192E3674AF3}" destId="{17E30BBE-8712-4951-AE86-9E5A6239DDBF}" srcOrd="4" destOrd="0" presId="urn:microsoft.com/office/officeart/2005/8/layout/bProcess3"/>
    <dgm:cxn modelId="{F74BE21A-6BEC-4EC8-AE73-FF9964EEA2F3}" type="presParOf" srcId="{356C8844-7F8D-4D53-8BF3-4192E3674AF3}" destId="{00DD3099-F0A8-468F-A63F-DAD7AF04B06B}" srcOrd="5" destOrd="0" presId="urn:microsoft.com/office/officeart/2005/8/layout/bProcess3"/>
    <dgm:cxn modelId="{32DD7696-2F80-4F54-9D3D-CECBEF5ED9C1}" type="presParOf" srcId="{00DD3099-F0A8-468F-A63F-DAD7AF04B06B}" destId="{42A942B6-06C1-4956-8861-A949E317168D}" srcOrd="0" destOrd="0" presId="urn:microsoft.com/office/officeart/2005/8/layout/bProcess3"/>
    <dgm:cxn modelId="{97FC85D2-3B72-4D9B-B3AC-D586D3180F95}" type="presParOf" srcId="{356C8844-7F8D-4D53-8BF3-4192E3674AF3}" destId="{7A356FBA-63B3-4C76-814C-5C6C5971E2B0}" srcOrd="6" destOrd="0" presId="urn:microsoft.com/office/officeart/2005/8/layout/bProcess3"/>
    <dgm:cxn modelId="{ACABA9C1-CB34-48D3-A7A5-296F54C01F83}" type="presParOf" srcId="{356C8844-7F8D-4D53-8BF3-4192E3674AF3}" destId="{127B9553-2207-479F-98E8-49AE7CC7E9A7}" srcOrd="7" destOrd="0" presId="urn:microsoft.com/office/officeart/2005/8/layout/bProcess3"/>
    <dgm:cxn modelId="{8CB0A49D-F1F8-49FD-B98E-B401C1BEDB15}" type="presParOf" srcId="{127B9553-2207-479F-98E8-49AE7CC7E9A7}" destId="{E8B1728C-6446-42FD-BA54-FF1877C24E27}" srcOrd="0" destOrd="0" presId="urn:microsoft.com/office/officeart/2005/8/layout/bProcess3"/>
    <dgm:cxn modelId="{F2FB7A35-3CE9-4B8E-BCAC-4BAAA37928E8}" type="presParOf" srcId="{356C8844-7F8D-4D53-8BF3-4192E3674AF3}" destId="{1F99AAC8-FEF3-4B74-BE0C-277F220FC44D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4A201-BFB1-4CDD-B4DC-4F26426A2F40}">
      <dsp:nvSpPr>
        <dsp:cNvPr id="0" name=""/>
        <dsp:cNvSpPr/>
      </dsp:nvSpPr>
      <dsp:spPr>
        <a:xfrm>
          <a:off x="2581721" y="1693271"/>
          <a:ext cx="562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203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2847923" y="1736027"/>
        <a:ext cx="29631" cy="5926"/>
      </dsp:txXfrm>
    </dsp:sp>
    <dsp:sp modelId="{43118B18-6FDB-47C5-8557-DF154742ED82}">
      <dsp:nvSpPr>
        <dsp:cNvPr id="0" name=""/>
        <dsp:cNvSpPr/>
      </dsp:nvSpPr>
      <dsp:spPr>
        <a:xfrm>
          <a:off x="6844" y="965988"/>
          <a:ext cx="2576676" cy="1546006"/>
        </a:xfrm>
        <a:prstGeom prst="rect">
          <a:avLst/>
        </a:prstGeom>
        <a:solidFill>
          <a:srgbClr val="495AF9"/>
        </a:solidFill>
        <a:ln w="25400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smtClean="0"/>
            <a:t>Ergenliğin Doğası</a:t>
          </a:r>
          <a:endParaRPr lang="tr-TR" sz="2700" b="1" kern="1200"/>
        </a:p>
      </dsp:txBody>
      <dsp:txXfrm>
        <a:off x="6844" y="965988"/>
        <a:ext cx="2576676" cy="1546006"/>
      </dsp:txXfrm>
    </dsp:sp>
    <dsp:sp modelId="{8E91504B-73DE-43CF-8ADC-A576DF9A5A73}">
      <dsp:nvSpPr>
        <dsp:cNvPr id="0" name=""/>
        <dsp:cNvSpPr/>
      </dsp:nvSpPr>
      <dsp:spPr>
        <a:xfrm>
          <a:off x="5751034" y="1693271"/>
          <a:ext cx="562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203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6017236" y="1736027"/>
        <a:ext cx="29631" cy="5926"/>
      </dsp:txXfrm>
    </dsp:sp>
    <dsp:sp modelId="{66DA674B-FFCC-4A8B-A504-8F71151CE6A4}">
      <dsp:nvSpPr>
        <dsp:cNvPr id="0" name=""/>
        <dsp:cNvSpPr/>
      </dsp:nvSpPr>
      <dsp:spPr>
        <a:xfrm>
          <a:off x="3176157" y="965988"/>
          <a:ext cx="2576676" cy="1546006"/>
        </a:xfrm>
        <a:prstGeom prst="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smtClean="0"/>
            <a:t>Fiziksel Değişiklikler</a:t>
          </a:r>
          <a:endParaRPr lang="tr-TR" sz="2700" b="1" kern="1200"/>
        </a:p>
      </dsp:txBody>
      <dsp:txXfrm>
        <a:off x="3176157" y="965988"/>
        <a:ext cx="2576676" cy="1546006"/>
      </dsp:txXfrm>
    </dsp:sp>
    <dsp:sp modelId="{00DD3099-F0A8-468F-A63F-DAD7AF04B06B}">
      <dsp:nvSpPr>
        <dsp:cNvPr id="0" name=""/>
        <dsp:cNvSpPr/>
      </dsp:nvSpPr>
      <dsp:spPr>
        <a:xfrm>
          <a:off x="1295183" y="2510194"/>
          <a:ext cx="6338625" cy="562035"/>
        </a:xfrm>
        <a:custGeom>
          <a:avLst/>
          <a:gdLst/>
          <a:ahLst/>
          <a:cxnLst/>
          <a:rect l="0" t="0" r="0" b="0"/>
          <a:pathLst>
            <a:path>
              <a:moveTo>
                <a:pt x="6338625" y="0"/>
              </a:moveTo>
              <a:lnTo>
                <a:pt x="6338625" y="298117"/>
              </a:lnTo>
              <a:lnTo>
                <a:pt x="0" y="298117"/>
              </a:lnTo>
              <a:lnTo>
                <a:pt x="0" y="56203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305339" y="2788248"/>
        <a:ext cx="318313" cy="5926"/>
      </dsp:txXfrm>
    </dsp:sp>
    <dsp:sp modelId="{17E30BBE-8712-4951-AE86-9E5A6239DDBF}">
      <dsp:nvSpPr>
        <dsp:cNvPr id="0" name=""/>
        <dsp:cNvSpPr/>
      </dsp:nvSpPr>
      <dsp:spPr>
        <a:xfrm>
          <a:off x="6345470" y="965988"/>
          <a:ext cx="2576676" cy="1546006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smtClean="0"/>
            <a:t>Ergenlikteki Sağlık Sorunları</a:t>
          </a:r>
          <a:endParaRPr lang="tr-TR" sz="2700" b="1" kern="1200"/>
        </a:p>
      </dsp:txBody>
      <dsp:txXfrm>
        <a:off x="6345470" y="965988"/>
        <a:ext cx="2576676" cy="1546006"/>
      </dsp:txXfrm>
    </dsp:sp>
    <dsp:sp modelId="{127B9553-2207-479F-98E8-49AE7CC7E9A7}">
      <dsp:nvSpPr>
        <dsp:cNvPr id="0" name=""/>
        <dsp:cNvSpPr/>
      </dsp:nvSpPr>
      <dsp:spPr>
        <a:xfrm>
          <a:off x="2581721" y="3831912"/>
          <a:ext cx="5620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203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2847923" y="3874669"/>
        <a:ext cx="29631" cy="5926"/>
      </dsp:txXfrm>
    </dsp:sp>
    <dsp:sp modelId="{7A356FBA-63B3-4C76-814C-5C6C5971E2B0}">
      <dsp:nvSpPr>
        <dsp:cNvPr id="0" name=""/>
        <dsp:cNvSpPr/>
      </dsp:nvSpPr>
      <dsp:spPr>
        <a:xfrm>
          <a:off x="6844" y="3104629"/>
          <a:ext cx="2576676" cy="1546006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smtClean="0"/>
            <a:t>Ergen Bilişi (Zihni)</a:t>
          </a:r>
          <a:endParaRPr lang="tr-TR" sz="2700" b="1" kern="1200"/>
        </a:p>
      </dsp:txBody>
      <dsp:txXfrm>
        <a:off x="6844" y="3104629"/>
        <a:ext cx="2576676" cy="1546006"/>
      </dsp:txXfrm>
    </dsp:sp>
    <dsp:sp modelId="{1F99AAC8-FEF3-4B74-BE0C-277F220FC44D}">
      <dsp:nvSpPr>
        <dsp:cNvPr id="0" name=""/>
        <dsp:cNvSpPr/>
      </dsp:nvSpPr>
      <dsp:spPr>
        <a:xfrm>
          <a:off x="3176157" y="3104629"/>
          <a:ext cx="2576676" cy="1546006"/>
        </a:xfrm>
        <a:prstGeom prst="rect">
          <a:avLst/>
        </a:prstGeom>
        <a:solidFill>
          <a:schemeClr val="tx2">
            <a:lumMod val="50000"/>
          </a:schemeClr>
        </a:solidFill>
        <a:ln w="25400" cap="flat" cmpd="sng" algn="ctr">
          <a:noFill/>
          <a:prstDash val="solid"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smtClean="0"/>
            <a:t>Okullar</a:t>
          </a:r>
          <a:endParaRPr lang="tr-TR" sz="2700" b="1" kern="1200"/>
        </a:p>
      </dsp:txBody>
      <dsp:txXfrm>
        <a:off x="3176157" y="3104629"/>
        <a:ext cx="2576676" cy="1546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5.04.2022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5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" y="1052736"/>
            <a:ext cx="914659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28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95536" y="915706"/>
            <a:ext cx="59207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smtClean="0"/>
              <a:t>Cinsel Olgunlaşma, Boy ve Ağırlık:  ?</a:t>
            </a:r>
            <a:endParaRPr lang="tr-TR" sz="3000" b="1"/>
          </a:p>
        </p:txBody>
      </p:sp>
      <p:sp>
        <p:nvSpPr>
          <p:cNvPr id="5" name="Dikdörtgen 4"/>
          <p:cNvSpPr/>
          <p:nvPr/>
        </p:nvSpPr>
        <p:spPr>
          <a:xfrm>
            <a:off x="395536" y="1923818"/>
            <a:ext cx="50739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/>
              <a:t>Hormonlardaki Değişiklikler</a:t>
            </a:r>
            <a:r>
              <a:rPr lang="tr-TR" sz="3000" b="1" smtClean="0"/>
              <a:t>:  ?</a:t>
            </a:r>
            <a:endParaRPr lang="tr-TR" sz="3000" b="1"/>
          </a:p>
        </p:txBody>
      </p:sp>
      <p:sp>
        <p:nvSpPr>
          <p:cNvPr id="6" name="Dikdörtgen 5"/>
          <p:cNvSpPr/>
          <p:nvPr/>
        </p:nvSpPr>
        <p:spPr>
          <a:xfrm>
            <a:off x="395536" y="2931930"/>
            <a:ext cx="62256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/>
              <a:t>Erinlikte Zamanlama ve Çeşitlilikler</a:t>
            </a:r>
            <a:r>
              <a:rPr lang="tr-TR" sz="3000" b="1" smtClean="0"/>
              <a:t>:  ?</a:t>
            </a:r>
            <a:endParaRPr lang="tr-TR" sz="3000" b="1"/>
          </a:p>
        </p:txBody>
      </p:sp>
      <p:sp>
        <p:nvSpPr>
          <p:cNvPr id="7" name="Dikdörtgen 6"/>
          <p:cNvSpPr/>
          <p:nvPr/>
        </p:nvSpPr>
        <p:spPr>
          <a:xfrm>
            <a:off x="396347" y="3940042"/>
            <a:ext cx="27822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/>
              <a:t>Beden İmgesi</a:t>
            </a:r>
            <a:r>
              <a:rPr lang="tr-TR" sz="3000" b="1" smtClean="0"/>
              <a:t>:  ?</a:t>
            </a:r>
            <a:endParaRPr lang="tr-TR" sz="3000" b="1"/>
          </a:p>
        </p:txBody>
      </p:sp>
      <p:sp>
        <p:nvSpPr>
          <p:cNvPr id="8" name="Dikdörtgen 7"/>
          <p:cNvSpPr/>
          <p:nvPr/>
        </p:nvSpPr>
        <p:spPr>
          <a:xfrm>
            <a:off x="395536" y="4891226"/>
            <a:ext cx="45426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/>
              <a:t>Erken ve geç olgunlaşma</a:t>
            </a:r>
            <a:r>
              <a:rPr lang="tr-TR" sz="3000" b="1" smtClean="0"/>
              <a:t>:  ?</a:t>
            </a:r>
            <a:endParaRPr lang="tr-TR" sz="3000" b="1"/>
          </a:p>
        </p:txBody>
      </p:sp>
    </p:spTree>
    <p:extLst>
      <p:ext uri="{BB962C8B-B14F-4D97-AF65-F5344CB8AC3E}">
        <p14:creationId xmlns:p14="http://schemas.microsoft.com/office/powerpoint/2010/main" val="316661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568" y="646524"/>
            <a:ext cx="170335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Beyin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1654636"/>
            <a:ext cx="885698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Beyin bedenin geri kalan kısmı ile birlikte ergenlikte değişir, fakat ergen </a:t>
            </a:r>
            <a:r>
              <a:rPr lang="tr-TR" sz="3500" smtClean="0"/>
              <a:t>beyninin gelişmesi </a:t>
            </a:r>
            <a:r>
              <a:rPr lang="tr-TR" sz="3500"/>
              <a:t>ile ilgili çalışmalar henüz bebeklik çağındadır. Teknoloji geliştikçe, </a:t>
            </a:r>
            <a:r>
              <a:rPr lang="tr-TR" sz="3500" smtClean="0"/>
              <a:t>ergen beynindeki </a:t>
            </a:r>
            <a:r>
              <a:rPr lang="tr-TR" sz="3500"/>
              <a:t>gelişimsel değişmeleri incelemek için önemli adımlar atılacaktır (</a:t>
            </a:r>
            <a:r>
              <a:rPr lang="tr-TR" sz="3500" smtClean="0"/>
              <a:t>Paus, 2009</a:t>
            </a:r>
            <a:r>
              <a:rPr lang="tr-TR" sz="3500"/>
              <a:t>; Steinberg, 2009). Peki, şimdi ne biliyoruz?</a:t>
            </a:r>
          </a:p>
        </p:txBody>
      </p:sp>
    </p:spTree>
    <p:extLst>
      <p:ext uri="{BB962C8B-B14F-4D97-AF65-F5344CB8AC3E}">
        <p14:creationId xmlns:p14="http://schemas.microsoft.com/office/powerpoint/2010/main" val="292662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17153"/>
            <a:ext cx="5615036" cy="642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2210069" y="6530096"/>
            <a:ext cx="1512168" cy="1875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24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645930"/>
            <a:ext cx="88569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Korpus Kallosum: </a:t>
            </a:r>
            <a:r>
              <a:rPr lang="tr-TR" sz="3500" smtClean="0"/>
              <a:t>Beynin </a:t>
            </a:r>
            <a:r>
              <a:rPr lang="tr-TR" sz="3500"/>
              <a:t>sol ve sağ yarıküresini</a:t>
            </a:r>
          </a:p>
          <a:p>
            <a:r>
              <a:rPr lang="tr-TR" sz="3500"/>
              <a:t>birleştiren ağların bulunduğu yer.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79512" y="3662154"/>
            <a:ext cx="729520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>
                <a:solidFill>
                  <a:schemeClr val="tx2">
                    <a:lumMod val="60000"/>
                    <a:lumOff val="40000"/>
                  </a:schemeClr>
                </a:solidFill>
              </a:rPr>
              <a:t>Amigdala: </a:t>
            </a:r>
            <a:r>
              <a:rPr lang="tr-TR" sz="3500"/>
              <a:t>Beyinde duyguların merkezi.</a:t>
            </a:r>
          </a:p>
        </p:txBody>
      </p:sp>
    </p:spTree>
    <p:extLst>
      <p:ext uri="{BB962C8B-B14F-4D97-AF65-F5344CB8AC3E}">
        <p14:creationId xmlns:p14="http://schemas.microsoft.com/office/powerpoint/2010/main" val="248405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579726"/>
            <a:ext cx="885698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Ergenlikte beyindeki değişmeler korpus kallasumun kalınlaşmasını. Amigdala ve (akıl</a:t>
            </a:r>
          </a:p>
          <a:p>
            <a:r>
              <a:rPr lang="tr-TR" sz="3500"/>
              <a:t>yürütme ve kendini kontrol etme ile ilgili olan) ön lop kortekslerinde </a:t>
            </a:r>
            <a:r>
              <a:rPr lang="tr-TR" sz="3500" smtClean="0"/>
              <a:t>olgunlaşma farklılıklarını </a:t>
            </a:r>
            <a:r>
              <a:rPr lang="tr-TR" sz="3500"/>
              <a:t>kapsar.</a:t>
            </a:r>
          </a:p>
        </p:txBody>
      </p:sp>
    </p:spTree>
    <p:extLst>
      <p:ext uri="{BB962C8B-B14F-4D97-AF65-F5344CB8AC3E}">
        <p14:creationId xmlns:p14="http://schemas.microsoft.com/office/powerpoint/2010/main" val="102731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955103"/>
            <a:ext cx="341266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c) Ergen Cinselliği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2011774"/>
            <a:ext cx="885698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Ergenlikte bir yanda fiziksel gelişimde önemli değişiklikler gerçekleşirken, </a:t>
            </a:r>
            <a:r>
              <a:rPr lang="tr-TR" sz="3500" smtClean="0"/>
              <a:t>diğer yanda </a:t>
            </a:r>
            <a:r>
              <a:rPr lang="tr-TR" sz="3500"/>
              <a:t>ergenlik, cinsel hayatı olmayan çocukluk dönemiyle cinsel hayatı olan yetişkinlik</a:t>
            </a:r>
          </a:p>
          <a:p>
            <a:r>
              <a:rPr lang="tr-TR" sz="3500"/>
              <a:t>arasında köprü vazifesi yapar.</a:t>
            </a:r>
          </a:p>
        </p:txBody>
      </p:sp>
    </p:spTree>
    <p:extLst>
      <p:ext uri="{BB962C8B-B14F-4D97-AF65-F5344CB8AC3E}">
        <p14:creationId xmlns:p14="http://schemas.microsoft.com/office/powerpoint/2010/main" val="406693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6" y="1484785"/>
            <a:ext cx="844744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47486" y="1844824"/>
            <a:ext cx="120058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92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795750"/>
            <a:ext cx="885698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Cinsel Kimlik Geliştirme</a:t>
            </a:r>
            <a:r>
              <a:rPr lang="tr-TR" sz="3500" b="1" smtClean="0"/>
              <a:t>: </a:t>
            </a:r>
            <a:r>
              <a:rPr lang="tr-TR" sz="3500"/>
              <a:t>Bu süreç </a:t>
            </a:r>
            <a:r>
              <a:rPr lang="tr-TR" sz="3500" smtClean="0"/>
              <a:t>cinsel duyguları </a:t>
            </a:r>
            <a:r>
              <a:rPr lang="tr-TR" sz="3500"/>
              <a:t>kontrol etmeyi (cinsel uyarım ve cinsel </a:t>
            </a:r>
            <a:r>
              <a:rPr lang="tr-TR" sz="3500" smtClean="0"/>
              <a:t>çekim gibi</a:t>
            </a:r>
            <a:r>
              <a:rPr lang="tr-TR" sz="3500"/>
              <a:t>), yeni yakınlıklar geliştirmeyi, kötü sonuçlardan </a:t>
            </a:r>
            <a:r>
              <a:rPr lang="tr-TR" sz="3500" smtClean="0"/>
              <a:t>kaçınmak için </a:t>
            </a:r>
            <a:r>
              <a:rPr lang="tr-TR" sz="3500"/>
              <a:t>cinsel davranışı kontrol edecek beceriler geliştirmeyi içerir.</a:t>
            </a:r>
          </a:p>
        </p:txBody>
      </p:sp>
    </p:spTree>
    <p:extLst>
      <p:ext uri="{BB962C8B-B14F-4D97-AF65-F5344CB8AC3E}">
        <p14:creationId xmlns:p14="http://schemas.microsoft.com/office/powerpoint/2010/main" val="13644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9276" y="1988840"/>
            <a:ext cx="89072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Ergenlerin Cinsel Davranışlarının </a:t>
            </a:r>
            <a:r>
              <a:rPr lang="tr-TR" sz="3500" b="1" smtClean="0"/>
              <a:t>Zamanlaması: </a:t>
            </a:r>
            <a:r>
              <a:rPr lang="tr-TR" sz="3500"/>
              <a:t>Cinsel ilişkinin </a:t>
            </a:r>
            <a:r>
              <a:rPr lang="tr-TR" sz="3500" smtClean="0"/>
              <a:t>başlama yaşı </a:t>
            </a:r>
            <a:r>
              <a:rPr lang="tr-TR" sz="3500"/>
              <a:t>ülkeden ülkeye, erkek ve kadın olmaya ve diğer sosyoekonomik </a:t>
            </a:r>
            <a:r>
              <a:rPr lang="tr-TR" sz="3500" smtClean="0"/>
              <a:t>etkenlere bağlı </a:t>
            </a:r>
            <a:r>
              <a:rPr lang="tr-TR" sz="3500"/>
              <a:t>olarak değişir.</a:t>
            </a:r>
          </a:p>
        </p:txBody>
      </p:sp>
    </p:spTree>
    <p:extLst>
      <p:ext uri="{BB962C8B-B14F-4D97-AF65-F5344CB8AC3E}">
        <p14:creationId xmlns:p14="http://schemas.microsoft.com/office/powerpoint/2010/main" val="19051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9" y="2851349"/>
            <a:ext cx="8683216" cy="115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2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46318" y="404664"/>
            <a:ext cx="726269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Uyuşturucu Kullanımı Ve Bağımlılığı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8" y="1843236"/>
            <a:ext cx="8780318" cy="389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95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624"/>
            <a:ext cx="5616624" cy="633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01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34170" y="1340768"/>
            <a:ext cx="401635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c) Yeme Bozuklukları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56348" y="2348880"/>
            <a:ext cx="88801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Bu bölümde ergenlikteki kızlarda ve erkeklerden daha çok görülen</a:t>
            </a:r>
            <a:r>
              <a:rPr lang="tr-TR" sz="3500" b="1"/>
              <a:t> iki </a:t>
            </a:r>
            <a:r>
              <a:rPr lang="tr-TR" sz="3500"/>
              <a:t>yeme </a:t>
            </a:r>
            <a:r>
              <a:rPr lang="tr-TR" sz="3500" smtClean="0"/>
              <a:t>problemi ele </a:t>
            </a:r>
            <a:r>
              <a:rPr lang="tr-TR" sz="3500"/>
              <a:t>alınacaktır-anoreksiya nevroza ve bulimia nevroza.</a:t>
            </a:r>
          </a:p>
        </p:txBody>
      </p:sp>
    </p:spTree>
    <p:extLst>
      <p:ext uri="{BB962C8B-B14F-4D97-AF65-F5344CB8AC3E}">
        <p14:creationId xmlns:p14="http://schemas.microsoft.com/office/powerpoint/2010/main" val="277866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2152888"/>
            <a:ext cx="892899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Anoreksiya Nevroza: </a:t>
            </a:r>
            <a:r>
              <a:rPr lang="tr-TR" sz="3500" smtClean="0"/>
              <a:t>Zayıflamak </a:t>
            </a:r>
            <a:r>
              <a:rPr lang="tr-TR" sz="3500"/>
              <a:t>için </a:t>
            </a:r>
            <a:r>
              <a:rPr lang="tr-TR" sz="3500" smtClean="0"/>
              <a:t>çabalamanın aç </a:t>
            </a:r>
            <a:r>
              <a:rPr lang="tr-TR" sz="3500"/>
              <a:t>kalarak devam ettirildiği bir yeme problemidir</a:t>
            </a:r>
            <a:r>
              <a:rPr lang="tr-TR" sz="3500" smtClean="0"/>
              <a:t>. Genelde kızlarda görülür.</a:t>
            </a:r>
            <a:endParaRPr lang="tr-TR" sz="3500"/>
          </a:p>
        </p:txBody>
      </p:sp>
    </p:spTree>
    <p:extLst>
      <p:ext uri="{BB962C8B-B14F-4D97-AF65-F5344CB8AC3E}">
        <p14:creationId xmlns:p14="http://schemas.microsoft.com/office/powerpoint/2010/main" val="36566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1934" y="2008872"/>
            <a:ext cx="887456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Bulimia Nevrosa: </a:t>
            </a:r>
            <a:r>
              <a:rPr lang="tr-TR" sz="3500" smtClean="0"/>
              <a:t>Bireyin </a:t>
            </a:r>
            <a:r>
              <a:rPr lang="tr-TR" sz="3500"/>
              <a:t>sürekli olarak yeme </a:t>
            </a:r>
            <a:r>
              <a:rPr lang="tr-TR" sz="3500" smtClean="0"/>
              <a:t>atakları ve </a:t>
            </a:r>
            <a:r>
              <a:rPr lang="tr-TR" sz="3500"/>
              <a:t>kusmasıyla oluşan bir örüntü gösterdiği </a:t>
            </a:r>
            <a:r>
              <a:rPr lang="tr-TR" sz="3500" smtClean="0"/>
              <a:t>yeme bozukluğu</a:t>
            </a:r>
            <a:r>
              <a:rPr lang="tr-TR" sz="35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3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" y="90876"/>
            <a:ext cx="9138350" cy="621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7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533412921"/>
              </p:ext>
            </p:extLst>
          </p:nvPr>
        </p:nvGraphicFramePr>
        <p:xfrm>
          <a:off x="107504" y="620688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547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4A201-BFB1-4CDD-B4DC-4F26426A2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F14A201-BFB1-4CDD-B4DC-4F26426A2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DA674B-FFCC-4A8B-A504-8F71151CE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66DA674B-FFCC-4A8B-A504-8F71151CE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91504B-73DE-43CF-8ADC-A576DF9A5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E91504B-73DE-43CF-8ADC-A576DF9A5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E30BBE-8712-4951-AE86-9E5A6239D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17E30BBE-8712-4951-AE86-9E5A6239D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DD3099-F0A8-468F-A63F-DAD7AF04B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0DD3099-F0A8-468F-A63F-DAD7AF04B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356FBA-63B3-4C76-814C-5C6C5971E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7A356FBA-63B3-4C76-814C-5C6C5971E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7B9553-2207-479F-98E8-49AE7CC7E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127B9553-2207-479F-98E8-49AE7CC7E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9AAC8-FEF3-4B74-BE0C-277F220FC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1F99AAC8-FEF3-4B74-BE0C-277F220FC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609069"/>
            <a:ext cx="387625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accent3">
                    <a:lumMod val="75000"/>
                  </a:schemeClr>
                </a:solidFill>
              </a:rPr>
              <a:t>A) Ergenliğin </a:t>
            </a:r>
            <a:r>
              <a:rPr lang="tr-TR" sz="3500" b="1">
                <a:solidFill>
                  <a:schemeClr val="accent3">
                    <a:lumMod val="75000"/>
                  </a:schemeClr>
                </a:solidFill>
              </a:rPr>
              <a:t>Doğası</a:t>
            </a:r>
            <a:endParaRPr lang="tr-TR" sz="35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91679" y="2049229"/>
            <a:ext cx="884481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Genetik ve çevresel-sosyal etkenler çocukluk </a:t>
            </a:r>
            <a:r>
              <a:rPr lang="tr-TR" sz="3500" smtClean="0"/>
              <a:t>döneminde olduğu </a:t>
            </a:r>
            <a:r>
              <a:rPr lang="tr-TR" sz="3500"/>
              <a:t>gibi, ergenlik döneminde de etkilidir. Çocukluk </a:t>
            </a:r>
            <a:r>
              <a:rPr lang="tr-TR" sz="3500" smtClean="0"/>
              <a:t>döneminde anne </a:t>
            </a:r>
            <a:r>
              <a:rPr lang="tr-TR" sz="3500"/>
              <a:t>babayla, yaşıtlarla ve öğretmenlerle çok </a:t>
            </a:r>
            <a:r>
              <a:rPr lang="tr-TR" sz="3500" smtClean="0"/>
              <a:t>zaman geçiren </a:t>
            </a:r>
            <a:r>
              <a:rPr lang="tr-TR" sz="3500"/>
              <a:t>ergen, şimdi önemli biyolojik değişiklikler, yeni</a:t>
            </a:r>
          </a:p>
          <a:p>
            <a:r>
              <a:rPr lang="tr-TR" sz="3500"/>
              <a:t>yaşantılar ve gelişim ödevleriyle karşı karşıyadır.</a:t>
            </a:r>
          </a:p>
        </p:txBody>
      </p:sp>
    </p:spTree>
    <p:extLst>
      <p:ext uri="{BB962C8B-B14F-4D97-AF65-F5344CB8AC3E}">
        <p14:creationId xmlns:p14="http://schemas.microsoft.com/office/powerpoint/2010/main" val="205847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045" y="44624"/>
            <a:ext cx="303146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60420" y="548680"/>
            <a:ext cx="56166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Geleneksel olarak ergenlerin ‘nasıl büyüyecekleri’ </a:t>
            </a:r>
            <a:r>
              <a:rPr lang="tr-TR" sz="3500" smtClean="0"/>
              <a:t>ile ilgili </a:t>
            </a:r>
            <a:r>
              <a:rPr lang="tr-TR" sz="3500"/>
              <a:t>endişeler vardır. 1904’te, G. Stanley Hall, ergenliğin </a:t>
            </a:r>
            <a:r>
              <a:rPr lang="tr-TR" sz="3500" smtClean="0"/>
              <a:t>çalkantılarla ve </a:t>
            </a:r>
            <a:r>
              <a:rPr lang="tr-TR" sz="3500"/>
              <a:t>iniş-çıkışlarla dolu </a:t>
            </a:r>
            <a:r>
              <a:rPr lang="tr-TR" sz="3500" smtClean="0"/>
              <a:t>bir ‘fırtına </a:t>
            </a:r>
            <a:r>
              <a:rPr lang="tr-TR" sz="3500"/>
              <a:t>ve stres’ dönemi </a:t>
            </a:r>
            <a:r>
              <a:rPr lang="tr-TR" sz="3500" smtClean="0"/>
              <a:t>olduğunu öne </a:t>
            </a:r>
            <a:r>
              <a:rPr lang="tr-TR" sz="3500"/>
              <a:t>sürmüştür.</a:t>
            </a:r>
          </a:p>
        </p:txBody>
      </p:sp>
    </p:spTree>
    <p:extLst>
      <p:ext uri="{BB962C8B-B14F-4D97-AF65-F5344CB8AC3E}">
        <p14:creationId xmlns:p14="http://schemas.microsoft.com/office/powerpoint/2010/main" val="7268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2" y="2204864"/>
            <a:ext cx="839407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95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95536" y="1000760"/>
            <a:ext cx="438241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accent3">
                    <a:lumMod val="75000"/>
                  </a:schemeClr>
                </a:solidFill>
              </a:rPr>
              <a:t>B) Fiziksel </a:t>
            </a:r>
            <a:r>
              <a:rPr lang="tr-TR" sz="3500" b="1">
                <a:solidFill>
                  <a:schemeClr val="accent3">
                    <a:lumMod val="75000"/>
                  </a:schemeClr>
                </a:solidFill>
              </a:rPr>
              <a:t>Değişiklikler</a:t>
            </a:r>
            <a:endParaRPr lang="tr-TR" sz="35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5932" y="2368912"/>
            <a:ext cx="886056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Bu bölümde erinlikle ilgili değişiklilerle birlikte, cinsellik ve </a:t>
            </a:r>
            <a:r>
              <a:rPr lang="tr-TR" sz="3500" smtClean="0"/>
              <a:t>beyinle ilgili </a:t>
            </a:r>
            <a:r>
              <a:rPr lang="tr-TR" sz="3500"/>
              <a:t>diğer fiziksel değişiklikleri inceleyeceğiz.</a:t>
            </a:r>
          </a:p>
        </p:txBody>
      </p:sp>
    </p:spTree>
    <p:extLst>
      <p:ext uri="{BB962C8B-B14F-4D97-AF65-F5344CB8AC3E}">
        <p14:creationId xmlns:p14="http://schemas.microsoft.com/office/powerpoint/2010/main" val="256718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1560" y="188640"/>
            <a:ext cx="181331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a) Erinlik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8876" y="1286338"/>
            <a:ext cx="88976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Erinlik ergenlikle karıştırılmamalıdır. Erinlik ergenliğin en önemli bir habercisi </a:t>
            </a:r>
            <a:r>
              <a:rPr lang="tr-TR" sz="3500" smtClean="0"/>
              <a:t>olsa da </a:t>
            </a:r>
            <a:r>
              <a:rPr lang="tr-TR" sz="3500"/>
              <a:t>çoğumuz için erinlik, ergenlik döneminin sona ermesinden önce tamamlanır.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38877" y="3789040"/>
            <a:ext cx="8897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Erinlik: </a:t>
            </a:r>
            <a:r>
              <a:rPr lang="tr-TR" sz="3500"/>
              <a:t>Öncelikli olarak erken ergenlikte </a:t>
            </a:r>
            <a:r>
              <a:rPr lang="tr-TR" sz="3500" smtClean="0"/>
              <a:t>meydana gelen</a:t>
            </a:r>
            <a:r>
              <a:rPr lang="tr-TR" sz="3500"/>
              <a:t>, hormonal ve bedensel değişiklikleri içeren </a:t>
            </a:r>
            <a:r>
              <a:rPr lang="tr-TR" sz="3500" smtClean="0"/>
              <a:t>bir hızlı </a:t>
            </a:r>
            <a:r>
              <a:rPr lang="tr-TR" sz="3500"/>
              <a:t>fiziksel olgunlaşma dönemi.</a:t>
            </a:r>
          </a:p>
        </p:txBody>
      </p:sp>
    </p:spTree>
    <p:extLst>
      <p:ext uri="{BB962C8B-B14F-4D97-AF65-F5344CB8AC3E}">
        <p14:creationId xmlns:p14="http://schemas.microsoft.com/office/powerpoint/2010/main" val="80158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436</Words>
  <Application>Microsoft Office PowerPoint</Application>
  <PresentationFormat>Ekran Gösterisi (4:3)</PresentationFormat>
  <Paragraphs>36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7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bugra</dc:creator>
  <cp:lastModifiedBy>Pc</cp:lastModifiedBy>
  <cp:revision>9</cp:revision>
  <dcterms:created xsi:type="dcterms:W3CDTF">2015-01-12T08:01:29Z</dcterms:created>
  <dcterms:modified xsi:type="dcterms:W3CDTF">2022-04-05T20:54:48Z</dcterms:modified>
</cp:coreProperties>
</file>