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63" r:id="rId3"/>
    <p:sldId id="274" r:id="rId4"/>
    <p:sldId id="280" r:id="rId5"/>
    <p:sldId id="278" r:id="rId6"/>
    <p:sldId id="264" r:id="rId7"/>
    <p:sldId id="275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64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668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378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925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36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150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86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13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829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475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4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989044" y="1962250"/>
            <a:ext cx="60228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tr-T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CHEMICAL </a:t>
            </a:r>
            <a:r>
              <a:rPr lang="tr-TR" sz="40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BONDING II</a:t>
            </a:r>
            <a:endParaRPr lang="tr-TR" sz="40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26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72095" y="1166843"/>
            <a:ext cx="90774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tr-TR" sz="24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T</a:t>
            </a:r>
            <a:r>
              <a:rPr lang="en-US" sz="2400" b="1" dirty="0" err="1">
                <a:solidFill>
                  <a:srgbClr val="FF0000"/>
                </a:solidFill>
                <a:latin typeface="Arial Rounded MT Bold" panose="020F0704030504030204" pitchFamily="34" charset="0"/>
              </a:rPr>
              <a:t>ypes</a:t>
            </a:r>
            <a:r>
              <a:rPr lang="en-US" sz="24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of chemical bonds</a:t>
            </a:r>
            <a:endParaRPr lang="tr-TR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fontAlgn="base">
              <a:lnSpc>
                <a:spcPct val="150000"/>
              </a:lnSpc>
            </a:pPr>
            <a:endParaRPr lang="en-US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algn="just" fontAlgn="base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Chemical </a:t>
            </a:r>
            <a:r>
              <a:rPr lang="tr-TR" sz="2400" dirty="0" err="1">
                <a:solidFill>
                  <a:prstClr val="black"/>
                </a:solidFill>
                <a:latin typeface="Arial Rounded MT Bold" panose="020F0704030504030204" pitchFamily="34" charset="0"/>
              </a:rPr>
              <a:t>bonding</a:t>
            </a:r>
            <a:r>
              <a:rPr lang="tr-TR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and interactions between </a:t>
            </a:r>
            <a:r>
              <a:rPr lang="tr-TR" sz="2400" dirty="0" err="1">
                <a:solidFill>
                  <a:prstClr val="black"/>
                </a:solidFill>
                <a:latin typeface="Arial Rounded MT Bold" panose="020F0704030504030204" pitchFamily="34" charset="0"/>
              </a:rPr>
              <a:t>atoms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 can be classified into a number of different types. For our purposes we will concentrate on two common types of chemical </a:t>
            </a:r>
            <a:r>
              <a:rPr lang="tr-TR" sz="2400" dirty="0" err="1">
                <a:solidFill>
                  <a:prstClr val="black"/>
                </a:solidFill>
                <a:latin typeface="Arial Rounded MT Bold" panose="020F0704030504030204" pitchFamily="34" charset="0"/>
              </a:rPr>
              <a:t>bonds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, namely covalent and ionic bonding.</a:t>
            </a:r>
          </a:p>
        </p:txBody>
      </p:sp>
    </p:spTree>
    <p:extLst>
      <p:ext uri="{BB962C8B-B14F-4D97-AF65-F5344CB8AC3E}">
        <p14:creationId xmlns:p14="http://schemas.microsoft.com/office/powerpoint/2010/main" val="894866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1"/>
          <p:cNvSpPr/>
          <p:nvPr/>
        </p:nvSpPr>
        <p:spPr>
          <a:xfrm>
            <a:off x="1172095" y="1166843"/>
            <a:ext cx="90774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Chemical </a:t>
            </a:r>
            <a:r>
              <a:rPr lang="tr-TR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bonding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and interactions between </a:t>
            </a:r>
            <a:r>
              <a:rPr lang="tr-TR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atoms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 can be classified into a number of different 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types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.</a:t>
            </a:r>
          </a:p>
          <a:p>
            <a:pPr lvl="0" fontAlgn="base">
              <a:lnSpc>
                <a:spcPct val="150000"/>
              </a:lnSpc>
            </a:pPr>
            <a:endParaRPr lang="tr-TR" sz="2400" dirty="0" smtClean="0">
              <a:solidFill>
                <a:prstClr val="black"/>
              </a:solidFill>
              <a:latin typeface="Arial Rounded MT Bold" panose="020F0704030504030204" pitchFamily="34" charset="0"/>
            </a:endParaRPr>
          </a:p>
          <a:p>
            <a:pPr lvl="0" fontAlgn="base">
              <a:lnSpc>
                <a:spcPct val="150000"/>
              </a:lnSpc>
            </a:pPr>
            <a:r>
              <a:rPr lang="tr-TR" sz="24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C</a:t>
            </a:r>
            <a:r>
              <a:rPr lang="en-US" sz="2400" b="1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hemical</a:t>
            </a:r>
            <a:r>
              <a:rPr lang="en-US" sz="24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bonds</a:t>
            </a:r>
            <a:endParaRPr lang="tr-TR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marL="457200" lvl="0" indent="-457200" fontAlgn="base">
              <a:lnSpc>
                <a:spcPct val="150000"/>
              </a:lnSpc>
              <a:buFont typeface="+mj-lt"/>
              <a:buAutoNum type="arabicPeriod"/>
            </a:pPr>
            <a:r>
              <a:rPr lang="tr-TR" sz="2400" b="1" dirty="0" smtClean="0">
                <a:latin typeface="Arial Rounded MT Bold" panose="020F0704030504030204" pitchFamily="34" charset="0"/>
              </a:rPr>
              <a:t>Covalent bonding</a:t>
            </a:r>
          </a:p>
          <a:p>
            <a:pPr marL="457200" lvl="0" indent="-457200" fontAlgn="base">
              <a:lnSpc>
                <a:spcPct val="150000"/>
              </a:lnSpc>
              <a:buFont typeface="+mj-lt"/>
              <a:buAutoNum type="arabicPeriod"/>
            </a:pPr>
            <a:r>
              <a:rPr lang="tr-TR" sz="2400" b="1" dirty="0" smtClean="0">
                <a:latin typeface="Arial Rounded MT Bold" panose="020F0704030504030204" pitchFamily="34" charset="0"/>
              </a:rPr>
              <a:t>Ionic bonding</a:t>
            </a:r>
            <a:endParaRPr lang="en-US" sz="24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946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56838" y="914595"/>
            <a:ext cx="9634451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Ion</a:t>
            </a:r>
            <a:r>
              <a:rPr lang="tr-TR" sz="2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s</a:t>
            </a:r>
          </a:p>
          <a:p>
            <a:pPr lvl="0" fontAlgn="base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Th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e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atoms that </a:t>
            </a:r>
            <a:r>
              <a:rPr lang="en-US" sz="2400" dirty="0" err="1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los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e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electrons 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have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a net positive charge and are called 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cations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.</a:t>
            </a:r>
          </a:p>
          <a:p>
            <a:pPr lvl="0" fontAlgn="base">
              <a:lnSpc>
                <a:spcPct val="150000"/>
              </a:lnSpc>
            </a:pP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The atoms 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that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have gained electrons 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have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a net negative charge and are referred to as anions.</a:t>
            </a:r>
            <a:endParaRPr lang="tr-TR" sz="2400" dirty="0" smtClean="0">
              <a:solidFill>
                <a:prstClr val="black"/>
              </a:solidFill>
              <a:latin typeface="Arial Rounded MT Bold" panose="020F0704030504030204" pitchFamily="34" charset="0"/>
            </a:endParaRPr>
          </a:p>
          <a:p>
            <a:pPr lvl="0" algn="just" fontAlgn="base">
              <a:lnSpc>
                <a:spcPct val="150000"/>
              </a:lnSpc>
            </a:pPr>
            <a:endParaRPr lang="tr-TR" sz="2400" dirty="0" smtClean="0">
              <a:solidFill>
                <a:prstClr val="black"/>
              </a:solidFill>
              <a:latin typeface="Arial Rounded MT Bold" panose="020F0704030504030204" pitchFamily="34" charset="0"/>
            </a:endParaRPr>
          </a:p>
          <a:p>
            <a:pPr lvl="0" algn="just" fontAlgn="base">
              <a:lnSpc>
                <a:spcPct val="150000"/>
              </a:lnSpc>
            </a:pP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			Na</a:t>
            </a:r>
            <a:r>
              <a:rPr lang="tr-TR" sz="2400" baseline="300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+				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Cl </a:t>
            </a:r>
            <a:r>
              <a:rPr lang="tr-TR" sz="2400" baseline="300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-</a:t>
            </a:r>
            <a:endParaRPr lang="tr-TR" sz="2400" baseline="30000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492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56838" y="914595"/>
            <a:ext cx="963445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Ionic </a:t>
            </a:r>
            <a:r>
              <a:rPr lang="en-US" sz="28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bonding</a:t>
            </a:r>
            <a:endParaRPr lang="tr-TR" sz="28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algn="just" fontAlgn="base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Ionic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 </a:t>
            </a:r>
            <a:r>
              <a:rPr lang="tr-TR" sz="2400" dirty="0" err="1">
                <a:solidFill>
                  <a:prstClr val="black"/>
                </a:solidFill>
                <a:latin typeface="Arial Rounded MT Bold" panose="020F0704030504030204" pitchFamily="34" charset="0"/>
              </a:rPr>
              <a:t>bonding</a:t>
            </a:r>
            <a:r>
              <a:rPr lang="tr-TR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 occurs when </a:t>
            </a:r>
            <a:r>
              <a:rPr lang="tr-TR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valence </a:t>
            </a:r>
            <a:r>
              <a:rPr lang="tr-TR" sz="2400" dirty="0" err="1">
                <a:solidFill>
                  <a:prstClr val="black"/>
                </a:solidFill>
                <a:latin typeface="Arial Rounded MT Bold" panose="020F0704030504030204" pitchFamily="34" charset="0"/>
              </a:rPr>
              <a:t>electrons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 are shared so unequally that they spend more time in the vicinity of their new neighbor than their original nuclei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.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</a:p>
          <a:p>
            <a:pPr lvl="0" algn="just" fontAlgn="base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  <a:p>
            <a:pPr lvl="0" algn="just" fontAlgn="base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Ionic bonds are bonds formed between ions with opposite charges. For instance, positively charged sodium ions and negatively charged chloride ions attract each other to make sodium 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chloride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. </a:t>
            </a:r>
            <a:endParaRPr lang="tr-TR" sz="2400" dirty="0" smtClean="0">
              <a:solidFill>
                <a:prstClr val="black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60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88473" y="1905506"/>
            <a:ext cx="8495607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en-US" sz="24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Covalent </a:t>
            </a:r>
            <a:r>
              <a:rPr lang="en-US" sz="24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bonding</a:t>
            </a:r>
            <a:endParaRPr lang="tr-TR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fontAlgn="base"/>
            <a:endParaRPr lang="en-US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algn="just" fontAlgn="base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As the name suggests, covalent </a:t>
            </a:r>
            <a:r>
              <a:rPr lang="tr-TR" sz="2400" dirty="0" err="1">
                <a:solidFill>
                  <a:prstClr val="black"/>
                </a:solidFill>
                <a:latin typeface="Arial Rounded MT Bold" panose="020F0704030504030204" pitchFamily="34" charset="0"/>
              </a:rPr>
              <a:t>bonding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 involves the sharing (</a:t>
            </a:r>
            <a:r>
              <a:rPr lang="en-US" sz="2400" i="1" dirty="0">
                <a:solidFill>
                  <a:prstClr val="black"/>
                </a:solidFill>
                <a:latin typeface="Arial Rounded MT Bold" panose="020F0704030504030204" pitchFamily="34" charset="0"/>
              </a:rPr>
              <a:t>co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, meaning </a:t>
            </a:r>
            <a:r>
              <a:rPr lang="en-US" sz="2400" i="1" dirty="0">
                <a:solidFill>
                  <a:prstClr val="black"/>
                </a:solidFill>
                <a:latin typeface="Arial Rounded MT Bold" panose="020F0704030504030204" pitchFamily="34" charset="0"/>
              </a:rPr>
              <a:t>joint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) of </a:t>
            </a:r>
            <a:r>
              <a:rPr lang="tr-TR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valence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 (outer shell) </a:t>
            </a:r>
            <a:r>
              <a:rPr lang="tr-TR" sz="2400" dirty="0" err="1">
                <a:solidFill>
                  <a:prstClr val="black"/>
                </a:solidFill>
                <a:latin typeface="Arial Rounded MT Bold" panose="020F0704030504030204" pitchFamily="34" charset="0"/>
              </a:rPr>
              <a:t>electrons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. </a:t>
            </a:r>
            <a:endParaRPr lang="tr-TR" sz="2400" dirty="0" smtClean="0">
              <a:solidFill>
                <a:prstClr val="black"/>
              </a:solidFill>
              <a:latin typeface="Arial Rounded MT Bold" panose="020F0704030504030204" pitchFamily="34" charset="0"/>
            </a:endParaRPr>
          </a:p>
          <a:p>
            <a:pPr lvl="0" algn="just" fontAlgn="base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3132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45341" y="956601"/>
            <a:ext cx="8495607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en-US" sz="24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Covalent </a:t>
            </a:r>
            <a:r>
              <a:rPr lang="en-US" sz="24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bonding</a:t>
            </a:r>
            <a:endParaRPr lang="tr-TR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fontAlgn="base"/>
            <a:endParaRPr lang="en-US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algn="just" fontAlgn="base">
              <a:lnSpc>
                <a:spcPct val="150000"/>
              </a:lnSpc>
            </a:pP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For example, 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two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hydrogen atoms come together 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and share a pair of electrons, hence form a covalent bonding. This chemical bonding 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form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s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a hydrogen molecule, 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H</a:t>
            </a:r>
            <a:r>
              <a:rPr lang="en-US" sz="2400" baseline="-250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2</a:t>
            </a:r>
            <a:endParaRPr lang="tr-TR" sz="2400" baseline="-25000" dirty="0" smtClean="0">
              <a:solidFill>
                <a:prstClr val="black"/>
              </a:solidFill>
              <a:latin typeface="Arial Rounded MT Bold" panose="020F0704030504030204" pitchFamily="34" charset="0"/>
            </a:endParaRPr>
          </a:p>
          <a:p>
            <a:pPr lvl="0" algn="just" fontAlgn="base">
              <a:lnSpc>
                <a:spcPct val="150000"/>
              </a:lnSpc>
            </a:pP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By forming a covalent bonding, both hidrogen atoms have a filled outer shell.</a:t>
            </a:r>
            <a:endParaRPr lang="tr-TR" sz="2400" baseline="-25000" dirty="0" smtClean="0">
              <a:solidFill>
                <a:prstClr val="black"/>
              </a:solidFill>
              <a:latin typeface="Arial Rounded MT Bold" panose="020F0704030504030204" pitchFamily="34" charset="0"/>
            </a:endParaRPr>
          </a:p>
          <a:p>
            <a:pPr lvl="0" algn="just" fontAlgn="base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483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106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Office Teması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Ceren Ertekin</cp:lastModifiedBy>
  <cp:revision>9</cp:revision>
  <dcterms:created xsi:type="dcterms:W3CDTF">2019-02-20T11:43:13Z</dcterms:created>
  <dcterms:modified xsi:type="dcterms:W3CDTF">2019-02-22T08:14:04Z</dcterms:modified>
</cp:coreProperties>
</file>