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94" r:id="rId4"/>
    <p:sldId id="295" r:id="rId5"/>
    <p:sldId id="266" r:id="rId6"/>
    <p:sldId id="291" r:id="rId7"/>
    <p:sldId id="268" r:id="rId8"/>
    <p:sldId id="283" r:id="rId9"/>
    <p:sldId id="285" r:id="rId10"/>
    <p:sldId id="286" r:id="rId11"/>
    <p:sldId id="287" r:id="rId12"/>
    <p:sldId id="288" r:id="rId13"/>
    <p:sldId id="289" r:id="rId14"/>
    <p:sldId id="282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Doç.Dr.Tarık</a:t>
            </a:r>
            <a:r>
              <a:rPr lang="tr-TR" dirty="0" smtClean="0"/>
              <a:t> Soydan</a:t>
            </a:r>
          </a:p>
          <a:p>
            <a:r>
              <a:rPr lang="tr-TR" dirty="0" smtClean="0"/>
              <a:t>Ankara Üniversitesi Eğitim Bilimleri Fakültesi Eğitim Yönetimi Anabilim Dalı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/>
              <a:t>Eğitimde İşgücü Planlaması Dersi Notları - </a:t>
            </a:r>
            <a:r>
              <a:rPr lang="tr-TR" sz="2200" b="1" dirty="0" smtClean="0"/>
              <a:t>2</a:t>
            </a:r>
            <a:endParaRPr lang="tr-TR" sz="2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301510"/>
            <a:ext cx="7772400" cy="1143000"/>
          </a:xfrm>
        </p:spPr>
        <p:txBody>
          <a:bodyPr>
            <a:normAutofit/>
          </a:bodyPr>
          <a:lstStyle/>
          <a:p>
            <a:pPr algn="just"/>
            <a:r>
              <a:rPr 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Etkili bir planlama yapmak için cevap aranacak sorular</a:t>
            </a:r>
            <a:endParaRPr lang="tr-TR" sz="2400" b="1" dirty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Ne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 yapılmak isteniyor? </a:t>
            </a:r>
          </a:p>
          <a:p>
            <a:pPr marL="0" indent="0"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2. Yapılmak istenen şey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ne zaman 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yapılacak?</a:t>
            </a:r>
          </a:p>
          <a:p>
            <a:pPr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3. Yapılmak istenen şey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nasıl 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yapılacak?</a:t>
            </a:r>
          </a:p>
          <a:p>
            <a:pPr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4. Yapılması istenen şeyi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kim(</a:t>
            </a:r>
            <a:r>
              <a:rPr lang="tr-TR" sz="2400" dirty="0" err="1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ler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)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 yapacak?</a:t>
            </a:r>
          </a:p>
          <a:p>
            <a:pPr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5. Yapılması istenen şey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nerede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 yapılacak?</a:t>
            </a:r>
          </a:p>
          <a:p>
            <a:pPr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6. Yapılması istenen şey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neden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 yapılacak?</a:t>
            </a:r>
          </a:p>
          <a:p>
            <a:pPr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7. Yapılması istenen şey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hangi maliyetle 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yapılacak?</a:t>
            </a:r>
          </a:p>
          <a:p>
            <a:pPr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8. Yapılması istenen şey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hangi sürede 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yapılacak?</a:t>
            </a:r>
          </a:p>
          <a:p>
            <a:pPr algn="just">
              <a:buNone/>
            </a:pPr>
            <a:endParaRPr lang="tr-TR" sz="2400" dirty="0">
              <a:latin typeface="Calibri" panose="020F050202020403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Daha basit ele alacak olursak,</a:t>
            </a:r>
          </a:p>
          <a:p>
            <a:pPr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Planlamada;</a:t>
            </a:r>
          </a:p>
          <a:p>
            <a:pPr marL="514350" indent="-514350" algn="just">
              <a:buAutoNum type="arabicPeriod"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Amaç</a:t>
            </a:r>
          </a:p>
          <a:p>
            <a:pPr marL="514350" indent="-514350" algn="just">
              <a:buAutoNum type="arabicPeriod"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Zaman</a:t>
            </a:r>
          </a:p>
          <a:p>
            <a:pPr marL="514350" indent="-514350" algn="just">
              <a:buAutoNum type="arabicPeriod"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Mekan </a:t>
            </a:r>
          </a:p>
          <a:p>
            <a:pPr marL="514350" indent="-514350" algn="just">
              <a:buAutoNum type="arabicPeriod"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Süre</a:t>
            </a:r>
          </a:p>
          <a:p>
            <a:pPr marL="514350" indent="-514350" algn="just">
              <a:buAutoNum type="arabicPeriod"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Kişi(</a:t>
            </a:r>
            <a:r>
              <a:rPr lang="tr-TR" sz="2400" dirty="0" err="1" smtClean="0">
                <a:latin typeface="Calibri" panose="020F0502020204030204" pitchFamily="34" charset="0"/>
                <a:cs typeface="Arial" pitchFamily="34" charset="0"/>
              </a:rPr>
              <a:t>ler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Kaynak</a:t>
            </a:r>
          </a:p>
          <a:p>
            <a:pPr marL="514350" indent="-514350"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           unsurları önem taşır.</a:t>
            </a:r>
          </a:p>
          <a:p>
            <a:pPr marL="514350" indent="-514350" algn="just">
              <a:buAutoNum type="arabicPeriod"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Planlamanın başlıca öğeleri (</a:t>
            </a:r>
            <a:r>
              <a:rPr lang="tr-TR" sz="24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Karakütük</a:t>
            </a:r>
            <a:r>
              <a:rPr lang="tr-TR" sz="2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, 2014, 29)</a:t>
            </a:r>
            <a:endParaRPr lang="tr-TR" sz="24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/>
              <a:t>- 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Önceden belirlenmiş </a:t>
            </a:r>
            <a:r>
              <a:rPr lang="tr-TR" sz="2400" dirty="0" err="1" smtClean="0">
                <a:latin typeface="Calibri" panose="020F0502020204030204" pitchFamily="34" charset="0"/>
                <a:cs typeface="Arial" pitchFamily="34" charset="0"/>
              </a:rPr>
              <a:t>sosyo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-ekonomik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amaçlar</a:t>
            </a:r>
          </a:p>
          <a:p>
            <a:pPr marL="514350" indent="-514350"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- Ulaşılmak istenen sayısallaştırılmış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hedefler</a:t>
            </a:r>
          </a:p>
          <a:p>
            <a:pPr marL="514350" indent="-514350"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- Hedeflere ulaşmak için önceden saptanan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araçlar</a:t>
            </a:r>
          </a:p>
          <a:p>
            <a:pPr marL="514350" indent="-514350"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- Belirli bir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dönem</a:t>
            </a:r>
          </a:p>
          <a:p>
            <a:pPr marL="514350" indent="-514350"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- Planlama süreci ile görevlendirilmiş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organlar</a:t>
            </a:r>
          </a:p>
          <a:p>
            <a:pPr marL="514350" indent="-514350"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- Planın uygulanacağı bir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yer.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İşgücü planlaması</a:t>
            </a:r>
            <a:endParaRPr lang="tr-TR" sz="2400" b="1" dirty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İlgili olduğu konu: </a:t>
            </a:r>
          </a:p>
          <a:p>
            <a:pPr algn="just">
              <a:buNone/>
            </a:pPr>
            <a:r>
              <a:rPr lang="tr-TR" dirty="0" smtClean="0">
                <a:latin typeface="Calibri" panose="020F0502020204030204" pitchFamily="34" charset="0"/>
                <a:cs typeface="Arial" pitchFamily="34" charset="0"/>
              </a:rPr>
              <a:t>   “Doğru sayıda kişiyi doğru zamanda, doğru işlerde, doğru beceri, tecrübe ve yeteneklerle işe almak ve çalıştırmak.”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* Neden işgücü planlamasına ihtiyaç vardır?</a:t>
            </a:r>
          </a:p>
          <a:p>
            <a:pPr>
              <a:buNone/>
            </a:pPr>
            <a:r>
              <a:rPr lang="tr-TR" dirty="0" smtClean="0">
                <a:latin typeface="Calibri" panose="020F0502020204030204" pitchFamily="34" charset="0"/>
                <a:cs typeface="Arial" pitchFamily="34" charset="0"/>
              </a:rPr>
              <a:t>   - Belirlenen amaçların gerçekleştirilebilmesi</a:t>
            </a:r>
          </a:p>
          <a:p>
            <a:pPr>
              <a:buNone/>
            </a:pPr>
            <a:r>
              <a:rPr lang="tr-TR" dirty="0" smtClean="0">
                <a:latin typeface="Calibri" panose="020F0502020204030204" pitchFamily="34" charset="0"/>
                <a:cs typeface="Arial" pitchFamily="34" charset="0"/>
              </a:rPr>
              <a:t>   - Kaynakların etkin ve tam olarak kullanılabilmesi</a:t>
            </a:r>
          </a:p>
          <a:p>
            <a:pPr>
              <a:buNone/>
            </a:pPr>
            <a:r>
              <a:rPr lang="tr-TR" dirty="0" smtClean="0">
                <a:latin typeface="Calibri" panose="020F0502020204030204" pitchFamily="34" charset="0"/>
                <a:cs typeface="Arial" pitchFamily="34" charset="0"/>
              </a:rPr>
              <a:t>   - Kaynakların etkili bir tarzda  kullanılabilmesi</a:t>
            </a:r>
          </a:p>
          <a:p>
            <a:pPr>
              <a:buNone/>
            </a:pPr>
            <a:r>
              <a:rPr lang="tr-TR" dirty="0" smtClean="0">
                <a:latin typeface="Calibri" panose="020F0502020204030204" pitchFamily="34" charset="0"/>
                <a:cs typeface="Arial" pitchFamily="34" charset="0"/>
              </a:rPr>
              <a:t>   - Çalışanların, çalışmak isteyenlerin ve hizmet alanların istemine karşılık verilebilmesi…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sz="3600" dirty="0" smtClean="0">
                <a:solidFill>
                  <a:srgbClr val="0070C0"/>
                </a:solidFill>
              </a:rPr>
              <a:t>Dinlediğiniz İçin Teşekkür Ederim!</a:t>
            </a:r>
          </a:p>
          <a:p>
            <a:pPr>
              <a:buNone/>
            </a:pPr>
            <a:r>
              <a:rPr lang="tr-TR" sz="3600" dirty="0" smtClean="0">
                <a:solidFill>
                  <a:srgbClr val="C00000"/>
                </a:solidFill>
              </a:rPr>
              <a:t>                                      Tarık Soydan</a:t>
            </a:r>
            <a:endParaRPr lang="tr-TR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27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Giriş</a:t>
            </a:r>
            <a:r>
              <a:rPr lang="tr-TR" sz="2700" b="1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tr-TR" sz="2700" b="1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tr-TR" sz="2700" b="1" dirty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400" dirty="0" smtClean="0">
                <a:latin typeface="Calibri" panose="020F0502020204030204" pitchFamily="34" charset="0"/>
                <a:cs typeface="Arial" panose="020B0604020202020204" pitchFamily="34" charset="0"/>
              </a:rPr>
              <a:t>Bir dersin örgütlenmesi bilimsel bir araştırma örgütlemekle benzer özellikler taşır. </a:t>
            </a:r>
          </a:p>
          <a:p>
            <a:pPr algn="just"/>
            <a:r>
              <a:rPr lang="tr-TR" sz="2400" dirty="0" smtClean="0">
                <a:latin typeface="Calibri" panose="020F0502020204030204" pitchFamily="34" charset="0"/>
                <a:cs typeface="Arial" panose="020B0604020202020204" pitchFamily="34" charset="0"/>
              </a:rPr>
              <a:t>Öncelikle dersin  sorunsalı, amaçları, önemi ve sınırlılıkları üzerinde durulur. Daha sonra ise ders kapsamında ele alınacak temel konulara ilişkin kavramsal ve kuramsal çerçeve oluşturulur. </a:t>
            </a:r>
          </a:p>
          <a:p>
            <a:pPr algn="just"/>
            <a:r>
              <a:rPr lang="tr-TR" sz="2400" dirty="0" smtClean="0">
                <a:latin typeface="Calibri" panose="020F0502020204030204" pitchFamily="34" charset="0"/>
                <a:cs typeface="Arial" panose="020B0604020202020204" pitchFamily="34" charset="0"/>
              </a:rPr>
              <a:t>Kavramlar düşünce taşıyıcılarıdır. Kuramlar ise düşünce geliştirmenin anahtarlarıdır. </a:t>
            </a:r>
          </a:p>
          <a:p>
            <a:pPr algn="just"/>
            <a:r>
              <a:rPr lang="tr-TR" sz="2400" dirty="0" smtClean="0">
                <a:latin typeface="Calibri" panose="020F0502020204030204" pitchFamily="34" charset="0"/>
                <a:cs typeface="Arial" panose="020B0604020202020204" pitchFamily="34" charset="0"/>
              </a:rPr>
              <a:t>Bu ders kapsamında öncelikle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işgücü</a:t>
            </a:r>
            <a:r>
              <a:rPr lang="tr-TR" sz="2400" dirty="0" smtClean="0">
                <a:solidFill>
                  <a:srgbClr val="0070C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latin typeface="Calibri" panose="020F0502020204030204" pitchFamily="34" charset="0"/>
                <a:cs typeface="Arial" panose="020B0604020202020204" pitchFamily="34" charset="0"/>
              </a:rPr>
              <a:t>ve</a:t>
            </a:r>
            <a:r>
              <a:rPr lang="tr-TR" sz="2400" dirty="0" smtClean="0">
                <a:solidFill>
                  <a:srgbClr val="0070C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planlama </a:t>
            </a:r>
            <a:r>
              <a:rPr lang="tr-TR" sz="2400" dirty="0" smtClean="0">
                <a:latin typeface="Calibri" panose="020F0502020204030204" pitchFamily="34" charset="0"/>
                <a:cs typeface="Arial" panose="020B0604020202020204" pitchFamily="34" charset="0"/>
              </a:rPr>
              <a:t>kavramları üzerine bir tartışma yürütmek hedeflenmiştir.</a:t>
            </a:r>
            <a:endParaRPr lang="tr-TR" sz="24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149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+mn-lt"/>
              </a:rPr>
              <a:t>Aktüel</a:t>
            </a:r>
            <a:endParaRPr lang="tr-TR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Güncel enflasyon rakamları açıklandı:</a:t>
            </a:r>
          </a:p>
          <a:p>
            <a:r>
              <a:rPr lang="tr-TR" i="1" dirty="0"/>
              <a:t>Tüketici fiyat endeksi (TÜFE) </a:t>
            </a:r>
            <a:r>
              <a:rPr lang="tr-TR" dirty="0"/>
              <a:t>aylık %0,99 </a:t>
            </a:r>
            <a:r>
              <a:rPr lang="tr-TR" dirty="0" smtClean="0"/>
              <a:t>arttı.</a:t>
            </a:r>
            <a:endParaRPr lang="tr-TR" dirty="0"/>
          </a:p>
          <a:p>
            <a:r>
              <a:rPr lang="tr-TR" dirty="0"/>
              <a:t>TÜFE'de (2003=100) 2019 yılı Eylül ayında bir önceki aya göre %0,99,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önceki yılın aynı ayına göre %9,26 ve </a:t>
            </a:r>
            <a:endParaRPr lang="tr-TR" dirty="0" smtClean="0"/>
          </a:p>
          <a:p>
            <a:r>
              <a:rPr lang="tr-TR" dirty="0" smtClean="0"/>
              <a:t>on </a:t>
            </a:r>
            <a:r>
              <a:rPr lang="tr-TR" dirty="0"/>
              <a:t>iki aylık ortalamalara göre %18,27 artış gerçekleşti.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4005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>
                <a:solidFill>
                  <a:srgbClr val="FF0000"/>
                </a:solidFill>
              </a:rPr>
              <a:t>Enflasyon: </a:t>
            </a:r>
            <a:r>
              <a:rPr lang="tr-TR" dirty="0" smtClean="0"/>
              <a:t>Bir ülkede fiyatlar genel düzeyindeki süreklilik taşıyan artışlar. Genellikle aylık ve yıllık olarak ölçülür ve ifade edilir.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Deflasyon:</a:t>
            </a:r>
            <a:r>
              <a:rPr lang="tr-TR" dirty="0" smtClean="0"/>
              <a:t> </a:t>
            </a:r>
            <a:r>
              <a:rPr lang="tr-TR" dirty="0"/>
              <a:t>Bir ülkede fiyatlar genel düzeyindeki süreklilik taşıyan </a:t>
            </a:r>
            <a:r>
              <a:rPr lang="tr-TR" dirty="0" smtClean="0"/>
              <a:t>düşüşler. </a:t>
            </a:r>
          </a:p>
          <a:p>
            <a:endParaRPr lang="tr-TR" dirty="0"/>
          </a:p>
          <a:p>
            <a:pPr algn="just"/>
            <a:r>
              <a:rPr lang="tr-TR" dirty="0" smtClean="0">
                <a:solidFill>
                  <a:srgbClr val="7030A0"/>
                </a:solidFill>
              </a:rPr>
              <a:t>Enflasyonun ekonomiye ve toplumun farklı kesimlerine yönelik etkileri nelerdir?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84254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28662" y="21429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İşgücü Kavramı</a:t>
            </a:r>
            <a:endParaRPr lang="tr-TR" sz="2400" b="1" dirty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  </a:t>
            </a:r>
            <a:r>
              <a:rPr lang="tr-TR" dirty="0" smtClean="0">
                <a:solidFill>
                  <a:srgbClr val="002060"/>
                </a:solidFill>
              </a:rPr>
              <a:t>(</a:t>
            </a:r>
            <a:r>
              <a:rPr lang="tr-TR" dirty="0" err="1" smtClean="0">
                <a:solidFill>
                  <a:srgbClr val="002060"/>
                </a:solidFill>
              </a:rPr>
              <a:t>İng.Labor</a:t>
            </a:r>
            <a:r>
              <a:rPr lang="tr-TR" dirty="0" smtClean="0">
                <a:solidFill>
                  <a:srgbClr val="002060"/>
                </a:solidFill>
              </a:rPr>
              <a:t> Force)</a:t>
            </a:r>
          </a:p>
          <a:p>
            <a:pPr>
              <a:buNone/>
            </a:pPr>
            <a:r>
              <a:rPr lang="tr-TR" dirty="0" smtClean="0"/>
              <a:t> - Bir ülkede, kurumda ya da işletmede, </a:t>
            </a:r>
            <a:r>
              <a:rPr lang="tr-TR" u="sng" dirty="0" smtClean="0">
                <a:solidFill>
                  <a:srgbClr val="FF0000"/>
                </a:solidFill>
              </a:rPr>
              <a:t>üretime katılan ve katılabilecek durumda olan insan emeğinin tümü.</a:t>
            </a:r>
            <a:endParaRPr lang="tr-TR" u="sng" dirty="0" smtClean="0"/>
          </a:p>
          <a:p>
            <a:pPr>
              <a:buNone/>
            </a:pPr>
            <a:r>
              <a:rPr lang="tr-TR" dirty="0" smtClean="0"/>
              <a:t>  -  </a:t>
            </a:r>
            <a:r>
              <a:rPr lang="tr-TR" u="sng" dirty="0" smtClean="0">
                <a:solidFill>
                  <a:srgbClr val="00B0F0"/>
                </a:solidFill>
              </a:rPr>
              <a:t>Etkin nüfus </a:t>
            </a:r>
            <a:r>
              <a:rPr lang="tr-TR" dirty="0" smtClean="0">
                <a:solidFill>
                  <a:srgbClr val="00B0F0"/>
                </a:solidFill>
              </a:rPr>
              <a:t>içinde yer alıp, </a:t>
            </a:r>
            <a:r>
              <a:rPr lang="tr-TR" u="sng" dirty="0" smtClean="0">
                <a:solidFill>
                  <a:srgbClr val="00B0F0"/>
                </a:solidFill>
              </a:rPr>
              <a:t>cari ücret düzeyinde</a:t>
            </a:r>
            <a:r>
              <a:rPr lang="tr-TR" dirty="0" smtClean="0">
                <a:solidFill>
                  <a:srgbClr val="00B0F0"/>
                </a:solidFill>
              </a:rPr>
              <a:t> ve </a:t>
            </a:r>
            <a:r>
              <a:rPr lang="tr-TR" u="sng" dirty="0" smtClean="0">
                <a:solidFill>
                  <a:srgbClr val="00B0F0"/>
                </a:solidFill>
              </a:rPr>
              <a:t>cari çalışma koşullarında</a:t>
            </a:r>
            <a:r>
              <a:rPr lang="tr-TR" dirty="0" smtClean="0">
                <a:solidFill>
                  <a:srgbClr val="00B0F0"/>
                </a:solidFill>
              </a:rPr>
              <a:t> çalışanlar ile </a:t>
            </a:r>
            <a:r>
              <a:rPr lang="tr-TR" u="sng" dirty="0" smtClean="0">
                <a:solidFill>
                  <a:srgbClr val="00B0F0"/>
                </a:solidFill>
              </a:rPr>
              <a:t>işsiz</a:t>
            </a:r>
            <a:r>
              <a:rPr lang="tr-TR" dirty="0" smtClean="0">
                <a:solidFill>
                  <a:srgbClr val="00B0F0"/>
                </a:solidFill>
              </a:rPr>
              <a:t>lerin toplamı. </a:t>
            </a:r>
          </a:p>
          <a:p>
            <a:pPr algn="just">
              <a:buNone/>
            </a:pPr>
            <a:r>
              <a:rPr lang="tr-TR" dirty="0" smtClean="0"/>
              <a:t>* </a:t>
            </a:r>
            <a:r>
              <a:rPr lang="tr-TR" dirty="0">
                <a:solidFill>
                  <a:srgbClr val="FF0000"/>
                </a:solidFill>
              </a:rPr>
              <a:t>Toplam işgücü: </a:t>
            </a:r>
            <a:r>
              <a:rPr lang="tr-TR" dirty="0">
                <a:solidFill>
                  <a:srgbClr val="002060"/>
                </a:solidFill>
              </a:rPr>
              <a:t>Çalışma çağındaki nüfustan, çalışmak istemeyenleri, çalışmasını engelleyen bir sakatlığı olanları, askerlik hizmetini yapanları, ev kadınlarını, öğrencileri ve mahkûmlar gibi gözetim altında tutulanları çıkarıp; çalışma çağı dışında olduğu halde çalışmak zorunda olan çocuklarla </a:t>
            </a:r>
            <a:r>
              <a:rPr lang="tr-TR" dirty="0" smtClean="0">
                <a:solidFill>
                  <a:srgbClr val="002060"/>
                </a:solidFill>
              </a:rPr>
              <a:t>yaşlılar eklenirse sivil işgücü toplamına </a:t>
            </a:r>
            <a:r>
              <a:rPr lang="tr-TR" dirty="0">
                <a:solidFill>
                  <a:srgbClr val="002060"/>
                </a:solidFill>
              </a:rPr>
              <a:t>ulaşılır</a:t>
            </a:r>
            <a:r>
              <a:rPr lang="tr-TR" dirty="0" smtClean="0">
                <a:solidFill>
                  <a:srgbClr val="002060"/>
                </a:solidFill>
              </a:rPr>
              <a:t>.</a:t>
            </a:r>
            <a:endParaRPr lang="tr-TR" dirty="0">
              <a:solidFill>
                <a:srgbClr val="002060"/>
              </a:solidFill>
            </a:endParaRP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>
              <a:solidFill>
                <a:srgbClr val="FF0000"/>
              </a:solidFill>
            </a:endParaRP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 smtClean="0">
                <a:solidFill>
                  <a:srgbClr val="FF0000"/>
                </a:solidFill>
              </a:rPr>
              <a:t>Soru: </a:t>
            </a:r>
            <a:r>
              <a:rPr lang="tr-TR" dirty="0" smtClean="0">
                <a:solidFill>
                  <a:srgbClr val="0070C0"/>
                </a:solidFill>
              </a:rPr>
              <a:t>İstihdam ile işgücü kavramları arasında nasıl bir fark vardır?</a:t>
            </a:r>
          </a:p>
          <a:p>
            <a:pPr marL="0" indent="0">
              <a:buNone/>
            </a:pPr>
            <a:r>
              <a:rPr lang="tr-TR" dirty="0" smtClean="0"/>
              <a:t>    - İstihdam nedir?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- Toplam istihdam dediğimizde (işgücüne özgü bir durum olarak) ne anlamalıyız?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910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Planlama</a:t>
            </a:r>
            <a:endParaRPr lang="tr-TR" sz="2400" b="1" dirty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“ 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Planlama şu anda bulunan yerden ulaşılmak istenen yere götürecek eylemdir” (</a:t>
            </a:r>
            <a:r>
              <a:rPr lang="tr-TR" sz="2400" dirty="0" err="1" smtClean="0">
                <a:latin typeface="Calibri" panose="020F0502020204030204" pitchFamily="34" charset="0"/>
                <a:cs typeface="Arial" pitchFamily="34" charset="0"/>
              </a:rPr>
              <a:t>Karakütük</a:t>
            </a: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, 2012, 28).</a:t>
            </a:r>
          </a:p>
          <a:p>
            <a:pPr algn="just">
              <a:buNone/>
            </a:pPr>
            <a:r>
              <a:rPr lang="tr-TR" sz="2400" dirty="0" smtClean="0">
                <a:latin typeface="Calibri" panose="020F0502020204030204" pitchFamily="34" charset="0"/>
                <a:cs typeface="Arial" pitchFamily="34" charset="0"/>
              </a:rPr>
              <a:t>“ </a:t>
            </a:r>
            <a:r>
              <a:rPr lang="tr-TR" sz="2400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 yöneticinin ileriye bakmasına ve kendine açık olan seçenekleri bulmasına yardım eden bir süreçtir.» </a:t>
            </a:r>
          </a:p>
          <a:p>
            <a:pPr algn="just">
              <a:buNone/>
            </a:pP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Geniş anlamda planlama</a:t>
            </a:r>
            <a:r>
              <a:rPr lang="tr-TR" sz="2400" b="1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tr-TR" sz="2400" dirty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400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Halihazırdaki veriler ve gelecekte olası gelişmeler </a:t>
            </a:r>
            <a:r>
              <a:rPr lang="tr-TR" sz="2400" dirty="0" err="1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gözönüne</a:t>
            </a:r>
            <a:r>
              <a:rPr lang="tr-TR" sz="2400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alınarak belirli bir amaca ulaşmak için izlenecek </a:t>
            </a:r>
            <a:r>
              <a:rPr lang="tr-TR" sz="2400" dirty="0" smtClean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yolu gösteren süreç.</a:t>
            </a:r>
          </a:p>
          <a:p>
            <a:pPr algn="just">
              <a:buNone/>
            </a:pPr>
            <a:r>
              <a:rPr lang="tr-TR" sz="2400" dirty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400" dirty="0" smtClean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400" dirty="0" smtClean="0">
                <a:solidFill>
                  <a:srgbClr val="FF0000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 anlamda planlama</a:t>
            </a:r>
            <a:r>
              <a:rPr lang="tr-TR" sz="2400" b="1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tr-TR" sz="2400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ise, "</a:t>
            </a:r>
            <a:r>
              <a:rPr lang="tr-TR" sz="2400" u="sng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neyin,</a:t>
            </a:r>
            <a:r>
              <a:rPr lang="tr-TR" sz="2400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400" u="sng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 zaman</a:t>
            </a:r>
            <a:r>
              <a:rPr lang="tr-TR" sz="2400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r-TR" sz="2400" u="sng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nasıl</a:t>
            </a:r>
            <a:r>
              <a:rPr lang="tr-TR" sz="2400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r-TR" sz="2400" u="sng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nerede </a:t>
            </a:r>
            <a:r>
              <a:rPr lang="tr-TR" sz="2400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</a:t>
            </a:r>
            <a:r>
              <a:rPr lang="tr-TR" sz="2400" u="sng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kim tarafından </a:t>
            </a:r>
            <a:r>
              <a:rPr lang="tr-TR" sz="2400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yapılacağını önceden kararlaştırma sürecidir." </a:t>
            </a:r>
            <a:endParaRPr lang="tr-TR" sz="2000" dirty="0" smtClean="0">
              <a:latin typeface="Calibri" panose="020F0502020204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None/>
            </a:pPr>
            <a:endParaRPr lang="tr-TR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Neden planlama yaparız?</a:t>
            </a:r>
            <a:endParaRPr lang="tr-TR" sz="2400" b="1" dirty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r>
              <a:rPr lang="tr-TR" dirty="0" smtClean="0">
                <a:latin typeface="Calibri" panose="020F0502020204030204" pitchFamily="34" charset="0"/>
              </a:rPr>
              <a:t>İnsanlık tarihi içinde ne zaman ve neden planlamaya ihtiyaç duyulduğu söylenebilir? (Eski Mısır – Astronomi örneği)</a:t>
            </a:r>
          </a:p>
          <a:p>
            <a:pPr algn="just">
              <a:buFontTx/>
              <a:buChar char="-"/>
            </a:pPr>
            <a:r>
              <a:rPr lang="tr-TR" dirty="0" smtClean="0">
                <a:latin typeface="Calibri" panose="020F0502020204030204" pitchFamily="34" charset="0"/>
              </a:rPr>
              <a:t>Planlamanın gerekliliğine ilişkin ne tür argümanlar üretebiliriz? (Planlama yapmadan hareket edersek ne tür sorunlarla karşılaşabiliriz?)</a:t>
            </a:r>
          </a:p>
          <a:p>
            <a:pPr algn="just">
              <a:buNone/>
            </a:pPr>
            <a:r>
              <a:rPr lang="tr-TR" dirty="0" smtClean="0">
                <a:latin typeface="Calibri" panose="020F0502020204030204" pitchFamily="34" charset="0"/>
                <a:cs typeface="Arial" pitchFamily="34" charset="0"/>
              </a:rPr>
              <a:t>* </a:t>
            </a:r>
            <a:r>
              <a:rPr lang="tr-TR" dirty="0" smtClean="0">
                <a:solidFill>
                  <a:srgbClr val="7030A0"/>
                </a:solidFill>
                <a:latin typeface="Calibri" panose="020F0502020204030204" pitchFamily="34" charset="0"/>
                <a:cs typeface="Arial" pitchFamily="34" charset="0"/>
              </a:rPr>
              <a:t>“Kıt kaynakların sonsuz gereksinimleri karşılayamaması nedeniyle karşılaşılan gerginliği gidermek” “kaynakların </a:t>
            </a:r>
            <a:r>
              <a:rPr lang="tr-TR" u="sng" dirty="0" smtClean="0">
                <a:latin typeface="Calibri" panose="020F0502020204030204" pitchFamily="34" charset="0"/>
                <a:cs typeface="Arial" pitchFamily="34" charset="0"/>
              </a:rPr>
              <a:t>tam</a:t>
            </a:r>
            <a:r>
              <a:rPr lang="tr-TR" dirty="0" smtClean="0">
                <a:solidFill>
                  <a:srgbClr val="7030A0"/>
                </a:solidFill>
                <a:latin typeface="Calibri" panose="020F0502020204030204" pitchFamily="34" charset="0"/>
                <a:cs typeface="Arial" pitchFamily="34" charset="0"/>
              </a:rPr>
              <a:t> ve </a:t>
            </a:r>
            <a:r>
              <a:rPr lang="tr-TR" u="sng" dirty="0" smtClean="0">
                <a:latin typeface="Calibri" panose="020F0502020204030204" pitchFamily="34" charset="0"/>
                <a:cs typeface="Arial" pitchFamily="34" charset="0"/>
              </a:rPr>
              <a:t>etkin </a:t>
            </a:r>
            <a:r>
              <a:rPr lang="tr-TR" dirty="0" smtClean="0">
                <a:solidFill>
                  <a:srgbClr val="7030A0"/>
                </a:solidFill>
                <a:latin typeface="Calibri" panose="020F0502020204030204" pitchFamily="34" charset="0"/>
                <a:cs typeface="Arial" pitchFamily="34" charset="0"/>
              </a:rPr>
              <a:t>kullanılmasını sağlamak!</a:t>
            </a:r>
            <a:r>
              <a:rPr lang="tr-TR" dirty="0" smtClean="0">
                <a:latin typeface="Calibri" panose="020F0502020204030204" pitchFamily="34" charset="0"/>
                <a:cs typeface="Arial" pitchFamily="34" charset="0"/>
              </a:rPr>
              <a:t>”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70C0"/>
                </a:solidFill>
                <a:latin typeface="Calibri" panose="020F0502020204030204" pitchFamily="34" charset="0"/>
                <a:cs typeface="Arial" pitchFamily="34" charset="0"/>
              </a:rPr>
              <a:t>* </a:t>
            </a:r>
            <a:r>
              <a:rPr lang="tr-TR" u="sng" dirty="0" smtClean="0">
                <a:solidFill>
                  <a:srgbClr val="7030A0"/>
                </a:solidFill>
                <a:latin typeface="Calibri" panose="020F0502020204030204" pitchFamily="34" charset="0"/>
                <a:cs typeface="Arial" pitchFamily="34" charset="0"/>
              </a:rPr>
              <a:t>Etkin, verimli, etkili </a:t>
            </a:r>
            <a:r>
              <a:rPr lang="tr-TR" dirty="0" smtClean="0">
                <a:solidFill>
                  <a:srgbClr val="7030A0"/>
                </a:solidFill>
                <a:latin typeface="Calibri" panose="020F0502020204030204" pitchFamily="34" charset="0"/>
                <a:cs typeface="Arial" pitchFamily="34" charset="0"/>
              </a:rPr>
              <a:t>kavramları.</a:t>
            </a:r>
          </a:p>
          <a:p>
            <a:pPr algn="just">
              <a:buNone/>
            </a:pPr>
            <a:r>
              <a:rPr lang="tr-TR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buFontTx/>
              <a:buChar char="-"/>
            </a:pP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Planlamanın bazı özellikleri</a:t>
            </a:r>
            <a:endParaRPr lang="tr-TR" sz="24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arenR"/>
            </a:pPr>
            <a:endParaRPr lang="tr-TR" dirty="0" smtClean="0"/>
          </a:p>
          <a:p>
            <a:pPr marL="514350" indent="-514350" algn="just">
              <a:buAutoNum type="arabicParenR"/>
            </a:pPr>
            <a:r>
              <a:rPr lang="tr-TR" dirty="0" smtClean="0">
                <a:latin typeface="Calibri" panose="020F0502020204030204" pitchFamily="34" charset="0"/>
              </a:rPr>
              <a:t>Planlama bir </a:t>
            </a:r>
            <a:r>
              <a:rPr lang="tr-TR" dirty="0" smtClean="0">
                <a:solidFill>
                  <a:srgbClr val="FF0000"/>
                </a:solidFill>
                <a:latin typeface="Calibri" panose="020F0502020204030204" pitchFamily="34" charset="0"/>
              </a:rPr>
              <a:t>seçim (tercih) </a:t>
            </a:r>
            <a:r>
              <a:rPr lang="tr-TR" dirty="0" smtClean="0">
                <a:latin typeface="Calibri" panose="020F0502020204030204" pitchFamily="34" charset="0"/>
              </a:rPr>
              <a:t>sürecidir. </a:t>
            </a:r>
          </a:p>
          <a:p>
            <a:pPr marL="514350" indent="-514350" algn="just">
              <a:buAutoNum type="arabicParenR"/>
            </a:pPr>
            <a:r>
              <a:rPr lang="tr-TR" dirty="0" smtClean="0">
                <a:latin typeface="Calibri" panose="020F0502020204030204" pitchFamily="34" charset="0"/>
              </a:rPr>
              <a:t>Planlama bir </a:t>
            </a:r>
            <a:r>
              <a:rPr lang="tr-TR" dirty="0" smtClean="0">
                <a:solidFill>
                  <a:srgbClr val="FF0000"/>
                </a:solidFill>
                <a:latin typeface="Calibri" panose="020F0502020204030204" pitchFamily="34" charset="0"/>
              </a:rPr>
              <a:t>karar </a:t>
            </a:r>
            <a:r>
              <a:rPr lang="tr-TR" dirty="0" smtClean="0">
                <a:latin typeface="Calibri" panose="020F0502020204030204" pitchFamily="34" charset="0"/>
              </a:rPr>
              <a:t>sürecidir. </a:t>
            </a:r>
          </a:p>
          <a:p>
            <a:pPr marL="514350" indent="-514350" algn="just">
              <a:buAutoNum type="arabicParenR"/>
            </a:pPr>
            <a:r>
              <a:rPr lang="tr-TR" dirty="0" smtClean="0">
                <a:latin typeface="Calibri" panose="020F0502020204030204" pitchFamily="34" charset="0"/>
              </a:rPr>
              <a:t>Planlama </a:t>
            </a:r>
            <a:r>
              <a:rPr lang="tr-TR" dirty="0" smtClean="0">
                <a:solidFill>
                  <a:srgbClr val="FF0000"/>
                </a:solidFill>
                <a:latin typeface="Calibri" panose="020F0502020204030204" pitchFamily="34" charset="0"/>
              </a:rPr>
              <a:t>geleceğe dönük</a:t>
            </a:r>
            <a:r>
              <a:rPr lang="tr-TR" dirty="0" smtClean="0">
                <a:latin typeface="Calibri" panose="020F0502020204030204" pitchFamily="34" charset="0"/>
              </a:rPr>
              <a:t>tür.</a:t>
            </a:r>
          </a:p>
          <a:p>
            <a:pPr marL="514350" indent="-514350" algn="just">
              <a:buAutoNum type="arabicParenR"/>
            </a:pPr>
            <a:r>
              <a:rPr lang="nn-NO" dirty="0" smtClean="0">
                <a:latin typeface="Calibri" panose="020F0502020204030204" pitchFamily="34" charset="0"/>
              </a:rPr>
              <a:t>Planlama </a:t>
            </a:r>
            <a:r>
              <a:rPr lang="nn-NO" dirty="0" smtClean="0">
                <a:solidFill>
                  <a:srgbClr val="FF0000"/>
                </a:solidFill>
                <a:latin typeface="Calibri" panose="020F0502020204030204" pitchFamily="34" charset="0"/>
              </a:rPr>
              <a:t>kapsamlı </a:t>
            </a:r>
            <a:r>
              <a:rPr lang="nn-NO" dirty="0" smtClean="0">
                <a:latin typeface="Calibri" panose="020F0502020204030204" pitchFamily="34" charset="0"/>
              </a:rPr>
              <a:t>ve</a:t>
            </a:r>
            <a:r>
              <a:rPr lang="nn-NO" dirty="0" smtClean="0">
                <a:solidFill>
                  <a:srgbClr val="FF0000"/>
                </a:solidFill>
                <a:latin typeface="Calibri" panose="020F0502020204030204" pitchFamily="34" charset="0"/>
              </a:rPr>
              <a:t> devamlı </a:t>
            </a:r>
            <a:r>
              <a:rPr lang="nn-NO" dirty="0" smtClean="0">
                <a:latin typeface="Calibri" panose="020F0502020204030204" pitchFamily="34" charset="0"/>
              </a:rPr>
              <a:t>bir faaliyettir. </a:t>
            </a:r>
            <a:endParaRPr lang="tr-TR" dirty="0" smtClean="0">
              <a:latin typeface="Calibri" panose="020F0502020204030204" pitchFamily="34" charset="0"/>
            </a:endParaRPr>
          </a:p>
          <a:p>
            <a:pPr marL="514350" indent="-514350" algn="just">
              <a:buNone/>
            </a:pPr>
            <a:endParaRPr lang="tr-TR" dirty="0" smtClean="0">
              <a:latin typeface="Calibri" panose="020F0502020204030204" pitchFamily="34" charset="0"/>
            </a:endParaRPr>
          </a:p>
          <a:p>
            <a:pPr marL="514350" indent="-514350" algn="just">
              <a:buAutoNum type="arabicParenR"/>
            </a:pP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1098</TotalTime>
  <Words>660</Words>
  <Application>Microsoft Office PowerPoint</Application>
  <PresentationFormat>Ekran Gösterisi (4:3)</PresentationFormat>
  <Paragraphs>87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Arial</vt:lpstr>
      <vt:lpstr>Calibri</vt:lpstr>
      <vt:lpstr>Franklin Gothic Book</vt:lpstr>
      <vt:lpstr>Perpetua</vt:lpstr>
      <vt:lpstr>Tahoma</vt:lpstr>
      <vt:lpstr>Wingdings 2</vt:lpstr>
      <vt:lpstr>Hisse Senedi</vt:lpstr>
      <vt:lpstr>Eğitimde İşgücü Planlaması Dersi Notları - 2</vt:lpstr>
      <vt:lpstr>  Giriş </vt:lpstr>
      <vt:lpstr>Aktüel</vt:lpstr>
      <vt:lpstr>PowerPoint Sunusu</vt:lpstr>
      <vt:lpstr>İşgücü Kavramı</vt:lpstr>
      <vt:lpstr>PowerPoint Sunusu</vt:lpstr>
      <vt:lpstr>Planlama</vt:lpstr>
      <vt:lpstr>Neden planlama yaparız?</vt:lpstr>
      <vt:lpstr>Planlamanın bazı özellikleri</vt:lpstr>
      <vt:lpstr>Etkili bir planlama yapmak için cevap aranacak sorular</vt:lpstr>
      <vt:lpstr>PowerPoint Sunusu</vt:lpstr>
      <vt:lpstr>Planlamanın başlıca öğeleri (Karakütük, 2014, 29)</vt:lpstr>
      <vt:lpstr>İşgücü planlaması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Alanında Performans Değerlendirme Sistemine İlişkin Okul Yöneticilerinin  Görüşleri</dc:title>
  <dc:creator>TARIKSOYDAN</dc:creator>
  <cp:lastModifiedBy>Tarik soydan</cp:lastModifiedBy>
  <cp:revision>226</cp:revision>
  <dcterms:created xsi:type="dcterms:W3CDTF">2014-05-05T08:01:07Z</dcterms:created>
  <dcterms:modified xsi:type="dcterms:W3CDTF">2019-11-20T11:38:53Z</dcterms:modified>
</cp:coreProperties>
</file>