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1"/>
  </p:sldMasterIdLst>
  <p:notesMasterIdLst>
    <p:notesMasterId r:id="rId14"/>
  </p:notesMasterIdLst>
  <p:sldIdLst>
    <p:sldId id="1037" r:id="rId2"/>
    <p:sldId id="800" r:id="rId3"/>
    <p:sldId id="988" r:id="rId4"/>
    <p:sldId id="825" r:id="rId5"/>
    <p:sldId id="799" r:id="rId6"/>
    <p:sldId id="998" r:id="rId7"/>
    <p:sldId id="1039" r:id="rId8"/>
    <p:sldId id="650" r:id="rId9"/>
    <p:sldId id="829" r:id="rId10"/>
    <p:sldId id="880" r:id="rId11"/>
    <p:sldId id="994" r:id="rId12"/>
    <p:sldId id="996" r:id="rId13"/>
  </p:sldIdLst>
  <p:sldSz cx="9144000" cy="6858000" type="screen4x3"/>
  <p:notesSz cx="6858000" cy="9686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136A"/>
    <a:srgbClr val="1984CC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35" autoAdjust="0"/>
    <p:restoredTop sz="96718" autoAdjust="0"/>
  </p:normalViewPr>
  <p:slideViewPr>
    <p:cSldViewPr>
      <p:cViewPr>
        <p:scale>
          <a:sx n="100" d="100"/>
          <a:sy n="100" d="100"/>
        </p:scale>
        <p:origin x="-1066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1875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1290"/>
            <a:ext cx="5486400" cy="43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0898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00898"/>
            <a:ext cx="2971800" cy="48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A84B25-F10E-47A6-B59A-DADC552DC1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58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5475" indent="-625475" eaLnBrk="1" hangingPunct="1"/>
            <a:r>
              <a:rPr lang="tr-TR" sz="2000" dirty="0" smtClean="0">
                <a:latin typeface="Tahoma" charset="0"/>
              </a:rPr>
              <a:t>Robert </a:t>
            </a:r>
            <a:r>
              <a:rPr lang="tr-TR" sz="2000" dirty="0" err="1" smtClean="0">
                <a:latin typeface="Tahoma" charset="0"/>
              </a:rPr>
              <a:t>Koch</a:t>
            </a:r>
            <a:r>
              <a:rPr lang="tr-TR" sz="2000" dirty="0" smtClean="0">
                <a:latin typeface="Tahoma" charset="0"/>
              </a:rPr>
              <a:t> </a:t>
            </a:r>
          </a:p>
          <a:p>
            <a:pPr marL="625475" indent="-625475" eaLnBrk="1" hangingPunct="1"/>
            <a:endParaRPr lang="tr-TR" sz="2000" dirty="0" smtClean="0">
              <a:latin typeface="Tahoma" charset="0"/>
            </a:endParaRPr>
          </a:p>
          <a:p>
            <a:pPr marL="625475" indent="-625475" eaLnBrk="1" hangingPunct="1">
              <a:buFont typeface="+mj-ea"/>
              <a:buAutoNum type="circleNumDbPlain"/>
            </a:pPr>
            <a:r>
              <a:rPr lang="tr-TR" sz="2000" dirty="0" smtClean="0">
                <a:latin typeface="Tahoma" charset="0"/>
              </a:rPr>
              <a:t>1882 -</a:t>
            </a:r>
            <a:r>
              <a:rPr lang="tr-TR" sz="2000" dirty="0" err="1" smtClean="0">
                <a:latin typeface="Tahoma" charset="0"/>
              </a:rPr>
              <a:t>M.tuberculosis</a:t>
            </a:r>
            <a:endParaRPr lang="tr-TR" sz="2000" dirty="0" smtClean="0">
              <a:latin typeface="Tahoma" charset="0"/>
            </a:endParaRPr>
          </a:p>
          <a:p>
            <a:pPr marL="991235" lvl="1" indent="-625475">
              <a:buFont typeface="+mj-ea"/>
              <a:buAutoNum type="circleNumDbPlain"/>
            </a:pPr>
            <a:r>
              <a:rPr lang="tr-TR" sz="1800" dirty="0" err="1" smtClean="0">
                <a:latin typeface="Tahoma" charset="0"/>
              </a:rPr>
              <a:t>Avrupada</a:t>
            </a:r>
            <a:r>
              <a:rPr lang="tr-TR" sz="1800" dirty="0" smtClean="0">
                <a:latin typeface="Tahoma" charset="0"/>
              </a:rPr>
              <a:t> 1/7 ölüm sebebi TB olduğu </a:t>
            </a:r>
            <a:r>
              <a:rPr lang="tr-TR" sz="1800" dirty="0" err="1" smtClean="0">
                <a:latin typeface="Tahoma" charset="0"/>
              </a:rPr>
              <a:t>yıllarde</a:t>
            </a:r>
            <a:endParaRPr lang="tr-TR" sz="1800" dirty="0" smtClean="0">
              <a:latin typeface="Tahoma" charset="0"/>
            </a:endParaRPr>
          </a:p>
          <a:p>
            <a:pPr marL="991235" lvl="1" indent="-625475">
              <a:buFont typeface="+mj-ea"/>
              <a:buAutoNum type="circleNumDbPlain"/>
            </a:pPr>
            <a:r>
              <a:rPr lang="tr-TR" sz="1800" dirty="0" err="1" smtClean="0">
                <a:latin typeface="Tahoma" charset="0"/>
              </a:rPr>
              <a:t>Bacillus</a:t>
            </a:r>
            <a:r>
              <a:rPr lang="tr-TR" sz="1800" dirty="0" smtClean="0">
                <a:latin typeface="Tahoma" charset="0"/>
              </a:rPr>
              <a:t> </a:t>
            </a:r>
            <a:r>
              <a:rPr lang="tr-TR" sz="1800" dirty="0" err="1" smtClean="0">
                <a:latin typeface="Tahoma" charset="0"/>
              </a:rPr>
              <a:t>Anthracis</a:t>
            </a:r>
            <a:r>
              <a:rPr lang="tr-TR" sz="1800" dirty="0" smtClean="0">
                <a:latin typeface="Tahoma" charset="0"/>
              </a:rPr>
              <a:t>,  </a:t>
            </a:r>
            <a:r>
              <a:rPr lang="tr-TR" sz="1800" dirty="0" err="1" smtClean="0">
                <a:latin typeface="Tahoma" charset="0"/>
              </a:rPr>
              <a:t>Vibrio</a:t>
            </a:r>
            <a:r>
              <a:rPr lang="tr-TR" sz="1800" dirty="0" smtClean="0">
                <a:latin typeface="Tahoma" charset="0"/>
              </a:rPr>
              <a:t> </a:t>
            </a:r>
            <a:r>
              <a:rPr lang="tr-TR" sz="1800" dirty="0" err="1" smtClean="0">
                <a:latin typeface="Tahoma" charset="0"/>
              </a:rPr>
              <a:t>Cholera</a:t>
            </a:r>
            <a:r>
              <a:rPr lang="tr-TR" sz="1800" dirty="0" smtClean="0">
                <a:latin typeface="Tahoma" charset="0"/>
              </a:rPr>
              <a:t> </a:t>
            </a:r>
          </a:p>
          <a:p>
            <a:pPr marL="625475" indent="-625475" eaLnBrk="1" hangingPunct="1">
              <a:buFont typeface="+mj-ea"/>
              <a:buAutoNum type="circleNumDbPlain"/>
            </a:pPr>
            <a:endParaRPr lang="tr-TR" sz="2000" dirty="0" smtClean="0">
              <a:latin typeface="Tahoma" charset="0"/>
            </a:endParaRPr>
          </a:p>
          <a:p>
            <a:pPr marL="625475" indent="-625475" eaLnBrk="1" hangingPunct="1">
              <a:buFont typeface="+mj-ea"/>
              <a:buAutoNum type="circleNumDbPlain"/>
            </a:pPr>
            <a:r>
              <a:rPr lang="tr-TR" sz="2000" dirty="0" smtClean="0">
                <a:latin typeface="Tahoma" charset="0"/>
              </a:rPr>
              <a:t>1894 </a:t>
            </a:r>
            <a:r>
              <a:rPr lang="en-US" sz="2000" dirty="0" smtClean="0">
                <a:latin typeface="Tahoma" charset="0"/>
              </a:rPr>
              <a:t>–</a:t>
            </a:r>
            <a:r>
              <a:rPr lang="tr-TR" sz="2000" dirty="0" smtClean="0">
                <a:latin typeface="Tahoma" charset="0"/>
              </a:rPr>
              <a:t> Tüberkülini </a:t>
            </a:r>
          </a:p>
          <a:p>
            <a:pPr marL="625475" indent="-625475" eaLnBrk="1" hangingPunct="1">
              <a:buFont typeface="+mj-ea"/>
              <a:buAutoNum type="circleNumDbPlain"/>
            </a:pPr>
            <a:endParaRPr lang="tr-TR" sz="2000" dirty="0" smtClean="0">
              <a:latin typeface="Tahoma" charset="0"/>
            </a:endParaRPr>
          </a:p>
          <a:p>
            <a:pPr marL="625475" indent="-625475" eaLnBrk="1" hangingPunct="1">
              <a:buFont typeface="+mj-ea"/>
              <a:buAutoNum type="circleNumDbPlain"/>
            </a:pPr>
            <a:r>
              <a:rPr lang="tr-TR" sz="2000" dirty="0" smtClean="0">
                <a:latin typeface="Tahoma" charset="0"/>
              </a:rPr>
              <a:t>1918 - </a:t>
            </a:r>
            <a:r>
              <a:rPr lang="tr-TR" sz="2000" dirty="0" err="1" smtClean="0">
                <a:latin typeface="Tahoma" charset="0"/>
              </a:rPr>
              <a:t>Mendel</a:t>
            </a:r>
            <a:r>
              <a:rPr lang="tr-TR" sz="2000" dirty="0" smtClean="0">
                <a:latin typeface="Tahoma" charset="0"/>
              </a:rPr>
              <a:t> ve </a:t>
            </a:r>
            <a:r>
              <a:rPr lang="tr-TR" sz="2000" dirty="0" err="1" smtClean="0">
                <a:latin typeface="Tahoma" charset="0"/>
              </a:rPr>
              <a:t>Mantoux</a:t>
            </a:r>
            <a:r>
              <a:rPr lang="tr-TR" sz="2000" dirty="0" smtClean="0">
                <a:latin typeface="Tahoma" charset="0"/>
              </a:rPr>
              <a:t> deri içi testleri</a:t>
            </a:r>
          </a:p>
          <a:p>
            <a:pPr marL="0" indent="0" eaLnBrk="1" hangingPunct="1">
              <a:buNone/>
            </a:pPr>
            <a:endParaRPr lang="tr-TR" sz="2000" dirty="0" smtClean="0">
              <a:latin typeface="Tahoma" charset="0"/>
            </a:endParaRPr>
          </a:p>
          <a:p>
            <a:pPr marL="625475" indent="-625475" eaLnBrk="1" hangingPunct="1">
              <a:buFont typeface="+mj-ea"/>
              <a:buAutoNum type="circleNumDbPlain"/>
            </a:pPr>
            <a:r>
              <a:rPr lang="tr-TR" sz="2000" dirty="0" smtClean="0">
                <a:latin typeface="Tahoma" charset="0"/>
              </a:rPr>
              <a:t>1905 Fizyoloji ve Tıp Nobel ödülü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4B25-F10E-47A6-B59A-DADC552DC1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95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4B25-F10E-47A6-B59A-DADC552DC1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28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AB520-2682-44C1-8493-A92FE7AD1A2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Actinomicea</a:t>
            </a:r>
            <a:r>
              <a:rPr lang="en-US" dirty="0" smtClean="0"/>
              <a:t> </a:t>
            </a:r>
            <a:r>
              <a:rPr lang="en-US" dirty="0" err="1" smtClean="0"/>
              <a:t>familya</a:t>
            </a:r>
            <a:r>
              <a:rPr lang="en-US" dirty="0" smtClean="0"/>
              <a:t> </a:t>
            </a:r>
            <a:r>
              <a:rPr lang="en-US" dirty="0" err="1" smtClean="0"/>
              <a:t>Mikobakteri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türu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tb</a:t>
            </a:r>
            <a:r>
              <a:rPr lang="en-US" baseline="0" dirty="0" smtClean="0"/>
              <a:t> genus</a:t>
            </a:r>
          </a:p>
          <a:p>
            <a:r>
              <a:rPr lang="en-US" baseline="0" dirty="0" smtClean="0"/>
              <a:t>Zayıf gram </a:t>
            </a:r>
            <a:r>
              <a:rPr lang="en-US" baseline="0" dirty="0" err="1" smtClean="0"/>
              <a:t>pozitif</a:t>
            </a:r>
            <a:endParaRPr lang="en-US" baseline="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en-GB" sz="1200" dirty="0" smtClean="0"/>
          </a:p>
          <a:p>
            <a:pPr marL="228600" indent="-2286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en-GB" sz="1200" dirty="0" smtClean="0"/>
              <a:t>Obligate aerobe</a:t>
            </a:r>
          </a:p>
          <a:p>
            <a:pPr marL="228600" indent="-2286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en-GB" sz="1200" dirty="0" smtClean="0"/>
              <a:t>Droplet spread, high virulence</a:t>
            </a:r>
          </a:p>
          <a:p>
            <a:pPr marL="228600" indent="-2286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en-GB" sz="1200" dirty="0" smtClean="0"/>
              <a:t>Reach alveoli, enter and kill macrophages &gt; cytokines &gt; CASEATING GRANULOMA</a:t>
            </a:r>
          </a:p>
          <a:p>
            <a:pPr marL="228600" indent="-2286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en-GB" sz="1200" dirty="0" smtClean="0"/>
              <a:t>Susceptibility either genetic or acquired (malnutrition, HIV, age, steroids, TNF blockade)</a:t>
            </a:r>
          </a:p>
          <a:p>
            <a:pPr marL="228600" indent="-2286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en-GB" sz="1200" dirty="0" smtClean="0"/>
              <a:t>Haematogenous, lymphatic or </a:t>
            </a:r>
            <a:r>
              <a:rPr lang="en-GB" sz="1200" dirty="0" err="1" smtClean="0"/>
              <a:t>endobronchial</a:t>
            </a:r>
            <a:r>
              <a:rPr lang="en-GB" sz="1200" dirty="0" smtClean="0"/>
              <a:t> spread</a:t>
            </a:r>
          </a:p>
          <a:p>
            <a:pPr marL="228600" indent="-2286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en-GB" sz="1200" dirty="0" smtClean="0"/>
              <a:t>5-10% develop active infection over lifespan. 50% of these within the first 3 years of infection…….PRIMARY disease.</a:t>
            </a:r>
          </a:p>
          <a:p>
            <a:pPr marL="228600" indent="-2286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en-GB" sz="1200" dirty="0" smtClean="0"/>
              <a:t>Most common risk factor for death in low prevalence countries is </a:t>
            </a:r>
            <a:r>
              <a:rPr lang="en-GB" sz="1200" i="1" dirty="0" smtClean="0"/>
              <a:t>failure of diagnosis</a:t>
            </a:r>
            <a:endParaRPr lang="en-GB" sz="1200" dirty="0" smtClean="0"/>
          </a:p>
          <a:p>
            <a:pPr marL="228600" indent="-228600">
              <a:buFont typeface="+mj-ea"/>
              <a:buAutoNum type="circleNumDbPlain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4B25-F10E-47A6-B59A-DADC552DC1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29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4B25-F10E-47A6-B59A-DADC552DC1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4B25-F10E-47A6-B59A-DADC552DC1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64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4254279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2120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085370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A96CFE-6220-454E-B5C7-31446AAE1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261175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518284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706895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775497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734928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651977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785694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40545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7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446807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dirty="0" smtClean="0">
                <a:solidFill>
                  <a:srgbClr val="FF0000"/>
                </a:solidFill>
              </a:rPr>
              <a:t>TÜBERKÜLOZ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5273" y="3564459"/>
            <a:ext cx="8208912" cy="19224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tr-TR" b="1" dirty="0" err="1" smtClean="0">
                <a:solidFill>
                  <a:srgbClr val="0000FF"/>
                </a:solidFill>
              </a:rPr>
              <a:t>Prof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tr-TR" b="1" dirty="0" err="1" smtClean="0">
                <a:solidFill>
                  <a:srgbClr val="0000FF"/>
                </a:solidFill>
              </a:rPr>
              <a:t>Dr</a:t>
            </a:r>
            <a:r>
              <a:rPr lang="tr-TR" b="1" dirty="0" smtClean="0">
                <a:solidFill>
                  <a:srgbClr val="0000FF"/>
                </a:solidFill>
              </a:rPr>
              <a:t> Demet </a:t>
            </a:r>
            <a:r>
              <a:rPr lang="tr-TR" b="1" dirty="0" err="1" smtClean="0">
                <a:solidFill>
                  <a:srgbClr val="0000FF"/>
                </a:solidFill>
              </a:rPr>
              <a:t>Karnak-Prof.Dr.Gökhan</a:t>
            </a:r>
            <a:r>
              <a:rPr lang="tr-TR" b="1" dirty="0" smtClean="0">
                <a:solidFill>
                  <a:srgbClr val="0000FF"/>
                </a:solidFill>
              </a:rPr>
              <a:t> Çelik</a:t>
            </a:r>
          </a:p>
          <a:p>
            <a:pPr eaLnBrk="1" hangingPunct="1"/>
            <a:r>
              <a:rPr lang="tr-TR" dirty="0" smtClean="0">
                <a:solidFill>
                  <a:srgbClr val="0000FF"/>
                </a:solidFill>
              </a:rPr>
              <a:t>Ankara Üniversitesi Tıp Fakültesi </a:t>
            </a:r>
          </a:p>
          <a:p>
            <a:pPr eaLnBrk="1" hangingPunct="1"/>
            <a:r>
              <a:rPr lang="tr-TR" dirty="0" smtClean="0">
                <a:solidFill>
                  <a:srgbClr val="0000FF"/>
                </a:solidFill>
              </a:rPr>
              <a:t>Göğüs Hastalıkları Anabilim Dalı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1431603" cy="14316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1435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655638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</a:t>
            </a:r>
            <a:r>
              <a:rPr lang="tr-TR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 </a:t>
            </a:r>
            <a:r>
              <a:rPr lang="tr-TR" sz="4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</a:t>
            </a:r>
            <a:r>
              <a:rPr lang="tr-TR" sz="4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uberculosis</a:t>
            </a:r>
            <a:endParaRPr lang="tr-TR" sz="48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29600" cy="547260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tr-TR" sz="2500" b="1" dirty="0"/>
              <a:t>Y</a:t>
            </a:r>
            <a:r>
              <a:rPr lang="tr-TR" sz="2500" b="1" dirty="0" smtClean="0"/>
              <a:t>avaş </a:t>
            </a:r>
            <a:r>
              <a:rPr lang="tr-TR" sz="2500" b="1" dirty="0"/>
              <a:t>ürer (15-20 </a:t>
            </a:r>
            <a:r>
              <a:rPr lang="tr-TR" sz="2500" b="1" dirty="0" smtClean="0"/>
              <a:t>saatte </a:t>
            </a:r>
            <a:r>
              <a:rPr lang="tr-TR" sz="2500" b="1" dirty="0"/>
              <a:t>kendini eşler</a:t>
            </a:r>
            <a:r>
              <a:rPr lang="tr-TR" sz="2500" b="1" dirty="0" smtClean="0"/>
              <a:t>)</a:t>
            </a:r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500" b="1" dirty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tr-TR" sz="2500" b="1" dirty="0" smtClean="0"/>
              <a:t>Damlacık ile yayılır,  yüksek bulaşma hızı</a:t>
            </a:r>
            <a:endParaRPr lang="tr-TR" sz="2500" b="1" dirty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500" b="1" dirty="0" smtClean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tr-TR" sz="2500" b="1" dirty="0" smtClean="0"/>
              <a:t>Aside</a:t>
            </a:r>
            <a:r>
              <a:rPr lang="tr-TR" sz="2500" b="1" dirty="0"/>
              <a:t>/alkole dirençlidir (AARB)</a:t>
            </a:r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500" b="1" dirty="0" smtClean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tr-TR" sz="2500" b="1" dirty="0" smtClean="0"/>
              <a:t>Hücre </a:t>
            </a:r>
            <a:r>
              <a:rPr lang="tr-TR" sz="2500" b="1" dirty="0"/>
              <a:t>duvarında bol </a:t>
            </a:r>
            <a:r>
              <a:rPr lang="tr-TR" sz="2500" b="1" dirty="0" err="1"/>
              <a:t>lipid</a:t>
            </a:r>
            <a:r>
              <a:rPr lang="tr-TR" sz="2500" b="1" dirty="0"/>
              <a:t> bulunur</a:t>
            </a:r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500" b="1" dirty="0" smtClean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tr-TR" sz="2500" b="1" dirty="0" smtClean="0"/>
              <a:t>Zorunlu </a:t>
            </a:r>
            <a:r>
              <a:rPr lang="tr-TR" sz="2500" b="1" dirty="0" err="1"/>
              <a:t>a</a:t>
            </a:r>
            <a:r>
              <a:rPr lang="tr-TR" sz="2500" b="1" dirty="0" err="1" smtClean="0"/>
              <a:t>erob</a:t>
            </a:r>
            <a:endParaRPr lang="tr-TR" sz="2500" b="1" dirty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500" b="1" dirty="0" smtClean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tr-TR" sz="2500" b="1" dirty="0" err="1" smtClean="0"/>
              <a:t>Kapsülsüz</a:t>
            </a:r>
            <a:endParaRPr lang="tr-TR" sz="2500" b="1" dirty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500" b="1" dirty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tr-TR" sz="2500" b="1" dirty="0" smtClean="0"/>
              <a:t>Kirpiksiz</a:t>
            </a:r>
            <a:endParaRPr lang="tr-TR" sz="2500" b="1" dirty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500" b="1" dirty="0" smtClean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tr-TR" sz="2500" b="1" dirty="0" smtClean="0"/>
              <a:t>Sporsuz</a:t>
            </a:r>
            <a:endParaRPr lang="tr-TR" sz="2500" b="1" dirty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500" b="1" dirty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tr-TR" sz="2500" b="1" dirty="0" smtClean="0"/>
              <a:t>Hareketsiz </a:t>
            </a:r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500" b="1" dirty="0" smtClean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r>
              <a:rPr lang="tr-TR" sz="2400" b="1" dirty="0"/>
              <a:t>Kronik </a:t>
            </a:r>
            <a:r>
              <a:rPr lang="tr-TR" sz="2400" b="1" dirty="0" err="1"/>
              <a:t>nekrotizan</a:t>
            </a:r>
            <a:r>
              <a:rPr lang="tr-TR" sz="2400" dirty="0"/>
              <a:t> </a:t>
            </a:r>
            <a:r>
              <a:rPr lang="en-US" sz="2400" b="1" dirty="0"/>
              <a:t>g</a:t>
            </a:r>
            <a:r>
              <a:rPr lang="tr-TR" sz="2400" b="1" dirty="0" err="1"/>
              <a:t>ranülom</a:t>
            </a:r>
            <a:endParaRPr lang="tr-TR" sz="2400" dirty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400" dirty="0"/>
          </a:p>
          <a:p>
            <a:pPr marL="457200" indent="-457200">
              <a:lnSpc>
                <a:spcPct val="90000"/>
              </a:lnSpc>
              <a:buFont typeface="+mj-ea"/>
              <a:buAutoNum type="circleNumDbPlain"/>
            </a:pPr>
            <a:endParaRPr lang="tr-TR" sz="2400" dirty="0"/>
          </a:p>
        </p:txBody>
      </p:sp>
      <p:pic>
        <p:nvPicPr>
          <p:cNvPr id="4" name="Picture 3" descr="aboutt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24744"/>
            <a:ext cx="2411760" cy="14127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48064" y="3284984"/>
            <a:ext cx="3491880" cy="31683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6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1800" b="1" i="1" dirty="0" smtClean="0">
                <a:solidFill>
                  <a:srgbClr val="FF0000"/>
                </a:solidFill>
              </a:rPr>
              <a:t>M. </a:t>
            </a:r>
            <a:r>
              <a:rPr lang="tr-TR" sz="1800" b="1" i="1" dirty="0" err="1" smtClean="0">
                <a:solidFill>
                  <a:srgbClr val="FF0000"/>
                </a:solidFill>
              </a:rPr>
              <a:t>tuberculosis</a:t>
            </a:r>
            <a:r>
              <a:rPr lang="tr-TR" sz="1800" b="1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lnSpc>
                <a:spcPct val="16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1800" b="1" i="1" dirty="0" smtClean="0">
                <a:solidFill>
                  <a:srgbClr val="FF0000"/>
                </a:solidFill>
              </a:rPr>
              <a:t>M. </a:t>
            </a:r>
            <a:r>
              <a:rPr lang="tr-TR" sz="1800" b="1" i="1" dirty="0" err="1" smtClean="0">
                <a:solidFill>
                  <a:srgbClr val="FF0000"/>
                </a:solidFill>
              </a:rPr>
              <a:t>Bovis</a:t>
            </a:r>
            <a:endParaRPr lang="tr-TR" sz="1800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6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1800" b="1" i="1" dirty="0" smtClean="0">
                <a:solidFill>
                  <a:srgbClr val="FF0000"/>
                </a:solidFill>
              </a:rPr>
              <a:t>M. </a:t>
            </a:r>
            <a:r>
              <a:rPr lang="tr-TR" sz="1800" b="1" i="1" dirty="0" err="1" smtClean="0">
                <a:solidFill>
                  <a:srgbClr val="FF0000"/>
                </a:solidFill>
              </a:rPr>
              <a:t>Africanum</a:t>
            </a:r>
            <a:endParaRPr lang="tr-TR" sz="1800" b="1" i="1" dirty="0" smtClean="0">
              <a:solidFill>
                <a:srgbClr val="FF0000"/>
              </a:solidFill>
            </a:endParaRPr>
          </a:p>
          <a:p>
            <a:pPr marL="708660" lvl="1" indent="-342900">
              <a:lnSpc>
                <a:spcPct val="160000"/>
              </a:lnSpc>
              <a:buFont typeface="Wingdings" charset="2"/>
              <a:buChar char="u"/>
            </a:pPr>
            <a:r>
              <a:rPr lang="tr-TR" sz="1800" i="1" dirty="0" smtClean="0"/>
              <a:t>M. </a:t>
            </a:r>
            <a:r>
              <a:rPr lang="tr-TR" sz="1800" i="1" dirty="0" err="1" smtClean="0"/>
              <a:t>Pinnipedii</a:t>
            </a:r>
            <a:r>
              <a:rPr lang="tr-TR" sz="1800" i="1" dirty="0" smtClean="0"/>
              <a:t>, </a:t>
            </a:r>
          </a:p>
          <a:p>
            <a:pPr marL="708660" lvl="1" indent="-342900">
              <a:lnSpc>
                <a:spcPct val="160000"/>
              </a:lnSpc>
              <a:buFont typeface="Wingdings" charset="2"/>
              <a:buChar char="u"/>
            </a:pPr>
            <a:r>
              <a:rPr lang="tr-TR" sz="1800" i="1" dirty="0" smtClean="0"/>
              <a:t>M. </a:t>
            </a:r>
            <a:r>
              <a:rPr lang="tr-TR" sz="1800" i="1" dirty="0" err="1" smtClean="0"/>
              <a:t>Caprea</a:t>
            </a:r>
            <a:endParaRPr lang="tr-TR" sz="1800" i="1" dirty="0" smtClean="0"/>
          </a:p>
          <a:p>
            <a:pPr marL="708660" lvl="1" indent="-342900">
              <a:lnSpc>
                <a:spcPct val="160000"/>
              </a:lnSpc>
              <a:buFont typeface="Wingdings" charset="2"/>
              <a:buChar char="u"/>
            </a:pPr>
            <a:r>
              <a:rPr lang="tr-TR" sz="1800" i="1" dirty="0"/>
              <a:t>M. </a:t>
            </a:r>
            <a:r>
              <a:rPr lang="tr-TR" sz="1800" i="1" dirty="0" err="1"/>
              <a:t>Microti</a:t>
            </a:r>
            <a:r>
              <a:rPr lang="tr-TR" sz="1800" i="1" dirty="0"/>
              <a:t> </a:t>
            </a:r>
            <a:r>
              <a:rPr lang="tr-TR" sz="1800" dirty="0"/>
              <a:t> </a:t>
            </a:r>
          </a:p>
          <a:p>
            <a:pPr marL="708660" lvl="1" indent="-342900">
              <a:lnSpc>
                <a:spcPct val="160000"/>
              </a:lnSpc>
              <a:buFont typeface="Wingdings" charset="2"/>
              <a:buChar char="u"/>
            </a:pPr>
            <a:endParaRPr lang="tr-TR" sz="1800" dirty="0" smtClean="0"/>
          </a:p>
          <a:p>
            <a:pPr>
              <a:lnSpc>
                <a:spcPct val="160000"/>
              </a:lnSpc>
            </a:pPr>
            <a:endParaRPr lang="tr-TR" sz="18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79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23106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744416" cy="29955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2520280" cy="28639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3688192" cy="24898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02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5961"/>
            <a:ext cx="4536504" cy="328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788024" y="4293096"/>
            <a:ext cx="4355976" cy="365125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tr-TR" sz="1800" b="1" dirty="0" err="1" smtClean="0">
                <a:solidFill>
                  <a:srgbClr val="FF0000"/>
                </a:solidFill>
              </a:rPr>
              <a:t>Mikobakterinin</a:t>
            </a:r>
            <a:r>
              <a:rPr lang="tr-TR" sz="1800" b="1" i="1" dirty="0" smtClean="0">
                <a:solidFill>
                  <a:srgbClr val="FF0000"/>
                </a:solidFill>
              </a:rPr>
              <a:t> </a:t>
            </a:r>
            <a:r>
              <a:rPr lang="tr-TR" sz="1800" b="1" i="1" dirty="0">
                <a:solidFill>
                  <a:srgbClr val="FF0000"/>
                </a:solidFill>
              </a:rPr>
              <a:t>h</a:t>
            </a:r>
            <a:r>
              <a:rPr lang="tr-TR" sz="1800" b="1" i="1" dirty="0" smtClean="0">
                <a:solidFill>
                  <a:srgbClr val="FF0000"/>
                </a:solidFill>
              </a:rPr>
              <a:t>ücre duvarı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1"/>
            <a:ext cx="4392488" cy="23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1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435280" cy="88776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Demi" charset="0"/>
              </a:rPr>
              <a:t>ÖYKÜ</a:t>
            </a:r>
            <a:endParaRPr lang="en-US" dirty="0">
              <a:solidFill>
                <a:srgbClr val="FF0000"/>
              </a:solidFill>
              <a:latin typeface="Franklin Gothic Demi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4762872" cy="482724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Franklin Gothic Demi" charset="0"/>
              </a:rPr>
              <a:t>TB </a:t>
            </a:r>
            <a:r>
              <a:rPr lang="en-US" sz="2400" b="1" dirty="0" smtClean="0">
                <a:solidFill>
                  <a:srgbClr val="FF0000"/>
                </a:solidFill>
                <a:latin typeface="Franklin Gothic Demi" charset="0"/>
              </a:rPr>
              <a:t>SİNONİMLERİ: 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en-US" sz="2200" b="1" dirty="0" err="1" smtClean="0">
                <a:solidFill>
                  <a:srgbClr val="FF0000"/>
                </a:solidFill>
                <a:latin typeface="Franklin Gothic Demi" charset="0"/>
              </a:rPr>
              <a:t>Pthisis</a:t>
            </a:r>
            <a:r>
              <a:rPr lang="en-US" sz="2200" dirty="0" smtClean="0">
                <a:latin typeface="Franklin Gothic Demi" charset="0"/>
              </a:rPr>
              <a:t>( </a:t>
            </a:r>
            <a:r>
              <a:rPr lang="en-US" sz="2200" dirty="0" err="1">
                <a:latin typeface="Franklin Gothic Demi" charset="0"/>
              </a:rPr>
              <a:t>S</a:t>
            </a:r>
            <a:r>
              <a:rPr lang="en-US" sz="2200" dirty="0" err="1" smtClean="0">
                <a:latin typeface="Franklin Gothic Demi" charset="0"/>
              </a:rPr>
              <a:t>önme</a:t>
            </a:r>
            <a:r>
              <a:rPr lang="en-US" sz="2200" dirty="0" smtClean="0">
                <a:latin typeface="Franklin Gothic Demi" charset="0"/>
              </a:rPr>
              <a:t>), 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en-US" sz="2200" b="1" dirty="0" smtClean="0">
                <a:solidFill>
                  <a:srgbClr val="FF0000"/>
                </a:solidFill>
                <a:latin typeface="Franklin Gothic Demi" charset="0"/>
              </a:rPr>
              <a:t>King</a:t>
            </a:r>
            <a:r>
              <a:rPr lang="tr-TR" sz="2200" b="1" dirty="0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200" b="1" dirty="0" smtClean="0">
                <a:solidFill>
                  <a:srgbClr val="FF0000"/>
                </a:solidFill>
                <a:latin typeface="Franklin Gothic Demi" charset="0"/>
              </a:rPr>
              <a:t>s Evil</a:t>
            </a:r>
            <a:r>
              <a:rPr lang="en-US" sz="2200" dirty="0" smtClean="0">
                <a:latin typeface="Franklin Gothic Demi" charset="0"/>
              </a:rPr>
              <a:t>( </a:t>
            </a:r>
            <a:r>
              <a:rPr lang="en-US" sz="2200" dirty="0" err="1" smtClean="0">
                <a:latin typeface="Franklin Gothic Demi" charset="0"/>
              </a:rPr>
              <a:t>Kral</a:t>
            </a:r>
            <a:r>
              <a:rPr lang="en-US" sz="2200" dirty="0" smtClean="0">
                <a:latin typeface="Franklin Gothic Demi" charset="0"/>
              </a:rPr>
              <a:t> </a:t>
            </a:r>
            <a:r>
              <a:rPr lang="en-US" sz="2200" dirty="0" err="1" smtClean="0">
                <a:latin typeface="Franklin Gothic Demi" charset="0"/>
              </a:rPr>
              <a:t>Belası</a:t>
            </a:r>
            <a:r>
              <a:rPr lang="en-US" sz="2200" dirty="0" smtClean="0">
                <a:latin typeface="Franklin Gothic Demi" charset="0"/>
              </a:rPr>
              <a:t> ), 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en-US" sz="2200" b="1" dirty="0" err="1" smtClean="0">
                <a:solidFill>
                  <a:srgbClr val="FF0000"/>
                </a:solidFill>
                <a:latin typeface="Franklin Gothic Demi" charset="0"/>
              </a:rPr>
              <a:t>Pott</a:t>
            </a:r>
            <a:r>
              <a:rPr lang="tr-TR" sz="2200" b="1" dirty="0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200" b="1" dirty="0" smtClean="0">
                <a:solidFill>
                  <a:srgbClr val="FF0000"/>
                </a:solidFill>
                <a:latin typeface="Franklin Gothic Demi" charset="0"/>
              </a:rPr>
              <a:t>s </a:t>
            </a:r>
            <a:r>
              <a:rPr lang="en-US" sz="2200" dirty="0" err="1" smtClean="0">
                <a:latin typeface="Franklin Gothic Demi" charset="0"/>
              </a:rPr>
              <a:t>hastalığı</a:t>
            </a:r>
            <a:r>
              <a:rPr lang="en-US" sz="2200" dirty="0" smtClean="0">
                <a:latin typeface="Franklin Gothic Demi" charset="0"/>
              </a:rPr>
              <a:t>, 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en-US" sz="2200" b="1" dirty="0" smtClean="0">
                <a:solidFill>
                  <a:srgbClr val="FF0000"/>
                </a:solidFill>
                <a:latin typeface="Franklin Gothic Demi" charset="0"/>
              </a:rPr>
              <a:t>Consumption</a:t>
            </a:r>
            <a:r>
              <a:rPr lang="en-US" sz="2200" dirty="0" smtClean="0">
                <a:latin typeface="Franklin Gothic Demi" charset="0"/>
              </a:rPr>
              <a:t>( </a:t>
            </a:r>
            <a:r>
              <a:rPr lang="en-US" sz="2200" dirty="0" err="1">
                <a:latin typeface="Franklin Gothic Demi" charset="0"/>
              </a:rPr>
              <a:t>V</a:t>
            </a:r>
            <a:r>
              <a:rPr lang="en-US" sz="2200" dirty="0" err="1" smtClean="0">
                <a:latin typeface="Franklin Gothic Demi" charset="0"/>
              </a:rPr>
              <a:t>erem</a:t>
            </a:r>
            <a:r>
              <a:rPr lang="en-US" sz="2200" dirty="0" smtClean="0">
                <a:latin typeface="Franklin Gothic Demi" charset="0"/>
              </a:rPr>
              <a:t>)</a:t>
            </a:r>
          </a:p>
          <a:p>
            <a:pPr marL="850392" lvl="1" indent="-457200">
              <a:buFont typeface="+mj-ea"/>
              <a:buAutoNum type="circleNumDbPlain"/>
            </a:pPr>
            <a:r>
              <a:rPr lang="en-US" sz="2200" b="1" dirty="0" smtClean="0">
                <a:solidFill>
                  <a:srgbClr val="FF0000"/>
                </a:solidFill>
                <a:latin typeface="Franklin Gothic Demi" charset="0"/>
              </a:rPr>
              <a:t>White Plague</a:t>
            </a:r>
            <a:r>
              <a:rPr lang="en-US" sz="2200" dirty="0" smtClean="0">
                <a:latin typeface="Franklin Gothic Demi" charset="0"/>
              </a:rPr>
              <a:t>( </a:t>
            </a:r>
            <a:r>
              <a:rPr lang="en-US" sz="2200" dirty="0" err="1" smtClean="0">
                <a:latin typeface="Franklin Gothic Demi" charset="0"/>
              </a:rPr>
              <a:t>Beyaz</a:t>
            </a:r>
            <a:r>
              <a:rPr lang="en-US" sz="2200" dirty="0" smtClean="0">
                <a:latin typeface="Franklin Gothic Demi" charset="0"/>
              </a:rPr>
              <a:t> </a:t>
            </a:r>
            <a:r>
              <a:rPr lang="en-US" sz="2200" dirty="0" err="1" smtClean="0">
                <a:latin typeface="Franklin Gothic Demi" charset="0"/>
              </a:rPr>
              <a:t>veba</a:t>
            </a:r>
            <a:r>
              <a:rPr lang="en-US" sz="2200" dirty="0" smtClean="0">
                <a:latin typeface="Franklin Gothic Demi" charset="0"/>
              </a:rPr>
              <a:t> )</a:t>
            </a:r>
            <a:endParaRPr lang="en-US" sz="2200" dirty="0">
              <a:latin typeface="Franklin Gothic Demi" charset="0"/>
            </a:endParaRPr>
          </a:p>
          <a:p>
            <a:endParaRPr lang="en-US" sz="2400" dirty="0" smtClean="0">
              <a:latin typeface="Franklin Gothic Demi" charset="0"/>
            </a:endParaRPr>
          </a:p>
          <a:p>
            <a:r>
              <a:rPr lang="en-US" sz="2400" dirty="0" smtClean="0">
                <a:latin typeface="Franklin Gothic Demi" charset="0"/>
              </a:rPr>
              <a:t>MÖ 3500 </a:t>
            </a:r>
            <a:r>
              <a:rPr lang="en-US" sz="2400" dirty="0" err="1" smtClean="0">
                <a:latin typeface="Franklin Gothic Demi" charset="0"/>
              </a:rPr>
              <a:t>Mısır</a:t>
            </a:r>
            <a:r>
              <a:rPr lang="en-US" sz="2400" dirty="0" smtClean="0">
                <a:latin typeface="Franklin Gothic Demi" charset="0"/>
              </a:rPr>
              <a:t> </a:t>
            </a:r>
            <a:r>
              <a:rPr lang="en-US" sz="2400" dirty="0" err="1" smtClean="0">
                <a:latin typeface="Franklin Gothic Demi" charset="0"/>
              </a:rPr>
              <a:t>mumyalarında</a:t>
            </a:r>
            <a:r>
              <a:rPr lang="en-US" sz="2400" dirty="0" smtClean="0">
                <a:latin typeface="Franklin Gothic Demi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Franklin Gothic Demi" charset="0"/>
              </a:rPr>
              <a:t>Mycobacterium </a:t>
            </a:r>
            <a:r>
              <a:rPr lang="en-US" sz="2400" b="1" dirty="0">
                <a:solidFill>
                  <a:srgbClr val="FF0000"/>
                </a:solidFill>
                <a:latin typeface="Franklin Gothic Demi" charset="0"/>
              </a:rPr>
              <a:t>tuberculosis </a:t>
            </a:r>
            <a:endParaRPr lang="en-US" sz="2400" b="1" dirty="0" smtClean="0">
              <a:solidFill>
                <a:srgbClr val="FF0000"/>
              </a:solidFill>
              <a:latin typeface="Franklin Gothic Demi" charset="0"/>
            </a:endParaRPr>
          </a:p>
          <a:p>
            <a:pPr lvl="1"/>
            <a:r>
              <a:rPr lang="en-US" sz="2200" b="1" dirty="0" err="1" smtClean="0">
                <a:solidFill>
                  <a:srgbClr val="FF0000"/>
                </a:solidFill>
                <a:latin typeface="Franklin Gothic Demi" charset="0"/>
              </a:rPr>
              <a:t>Pott</a:t>
            </a:r>
            <a:r>
              <a:rPr lang="en-US" sz="2200" b="1" dirty="0" smtClean="0">
                <a:solidFill>
                  <a:srgbClr val="FF0000"/>
                </a:solidFill>
                <a:latin typeface="Franklin Gothic Demi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Franklin Gothic Demi" charset="0"/>
              </a:rPr>
              <a:t>hastalığı</a:t>
            </a:r>
            <a:endParaRPr lang="en-US" sz="2200" b="1" dirty="0">
              <a:solidFill>
                <a:srgbClr val="FF0000"/>
              </a:solidFill>
              <a:latin typeface="Franklin Gothic Demi" charset="0"/>
            </a:endParaRPr>
          </a:p>
        </p:txBody>
      </p:sp>
      <p:pic>
        <p:nvPicPr>
          <p:cNvPr id="5" name="Picture 5" descr="spinal tbc saptanan mısır mumyas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851920" cy="23644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304256" cy="33845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66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2438"/>
            <a:ext cx="8229600" cy="452596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1882 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cs typeface="Arial"/>
              </a:rPr>
              <a:t> - 24 Mart </a:t>
            </a:r>
            <a:r>
              <a:rPr lang="en-GB" sz="2800" dirty="0" smtClean="0">
                <a:latin typeface="Arial"/>
                <a:cs typeface="Arial"/>
              </a:rPr>
              <a:t>TB </a:t>
            </a:r>
            <a:r>
              <a:rPr lang="en-GB" sz="2800" dirty="0" err="1" smtClean="0">
                <a:latin typeface="Arial"/>
                <a:cs typeface="Arial"/>
              </a:rPr>
              <a:t>basili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keşfedildi</a:t>
            </a:r>
            <a:r>
              <a:rPr lang="en-GB" sz="2800" dirty="0" smtClean="0">
                <a:latin typeface="Arial"/>
                <a:cs typeface="Arial"/>
              </a:rPr>
              <a:t> (</a:t>
            </a:r>
            <a:r>
              <a:rPr lang="en-GB" sz="2800" dirty="0">
                <a:latin typeface="Arial"/>
                <a:cs typeface="Arial"/>
              </a:rPr>
              <a:t>Koch</a:t>
            </a:r>
            <a:r>
              <a:rPr lang="en-GB" sz="2800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A</a:t>
            </a:r>
            <a:r>
              <a:rPr lang="en-GB" dirty="0" err="1" smtClean="0">
                <a:latin typeface="Arial"/>
                <a:cs typeface="Arial"/>
              </a:rPr>
              <a:t>vrupada</a:t>
            </a:r>
            <a:r>
              <a:rPr lang="en-GB" dirty="0" smtClean="0">
                <a:latin typeface="Arial"/>
                <a:cs typeface="Arial"/>
              </a:rPr>
              <a:t> 1/ 7 </a:t>
            </a:r>
            <a:r>
              <a:rPr lang="en-GB" dirty="0" err="1" smtClean="0">
                <a:latin typeface="Arial"/>
                <a:cs typeface="Arial"/>
              </a:rPr>
              <a:t>ölüm</a:t>
            </a:r>
            <a:r>
              <a:rPr lang="en-GB" dirty="0" smtClean="0">
                <a:latin typeface="Arial"/>
                <a:cs typeface="Arial"/>
              </a:rPr>
              <a:t> </a:t>
            </a:r>
            <a:r>
              <a:rPr lang="en-GB" dirty="0" err="1" smtClean="0">
                <a:latin typeface="Arial"/>
                <a:cs typeface="Arial"/>
              </a:rPr>
              <a:t>sebebi</a:t>
            </a:r>
            <a:r>
              <a:rPr lang="en-GB" dirty="0" smtClean="0">
                <a:latin typeface="Arial"/>
                <a:cs typeface="Arial"/>
              </a:rPr>
              <a:t> TB 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Arial"/>
                <a:cs typeface="Arial"/>
              </a:rPr>
              <a:t>1907 </a:t>
            </a:r>
            <a:r>
              <a:rPr lang="en-GB" sz="2800" dirty="0" smtClean="0">
                <a:latin typeface="Arial"/>
                <a:cs typeface="Arial"/>
              </a:rPr>
              <a:t>TDT </a:t>
            </a:r>
            <a:r>
              <a:rPr lang="en-US" sz="2800" dirty="0" smtClean="0">
                <a:latin typeface="Arial"/>
                <a:cs typeface="Arial"/>
              </a:rPr>
              <a:t>–</a:t>
            </a:r>
            <a:r>
              <a:rPr lang="en-GB" sz="2800" dirty="0" smtClean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Tuberkulin</a:t>
            </a:r>
            <a:r>
              <a:rPr lang="en-GB" sz="2800" dirty="0" smtClean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Deri</a:t>
            </a:r>
            <a:r>
              <a:rPr lang="en-GB" sz="2800" dirty="0" smtClean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Testi</a:t>
            </a:r>
            <a:r>
              <a:rPr lang="en-GB" sz="2800" dirty="0" smtClean="0">
                <a:latin typeface="Arial"/>
                <a:cs typeface="Arial"/>
              </a:rPr>
              <a:t> (von </a:t>
            </a:r>
            <a:r>
              <a:rPr lang="en-GB" sz="2800" dirty="0" err="1" smtClean="0">
                <a:latin typeface="Arial"/>
                <a:cs typeface="Arial"/>
              </a:rPr>
              <a:t>Pirquet</a:t>
            </a:r>
            <a:r>
              <a:rPr lang="en-GB" sz="2800" dirty="0" smtClean="0">
                <a:latin typeface="Arial"/>
                <a:cs typeface="Arial"/>
              </a:rPr>
              <a:t>) 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Arial"/>
                <a:cs typeface="Arial"/>
              </a:rPr>
              <a:t>1920</a:t>
            </a:r>
            <a:r>
              <a:rPr lang="en-GB" sz="2800" dirty="0" smtClean="0">
                <a:latin typeface="Arial"/>
                <a:cs typeface="Arial"/>
              </a:rPr>
              <a:t> BCG </a:t>
            </a:r>
            <a:r>
              <a:rPr lang="en-GB" sz="2800" dirty="0">
                <a:latin typeface="Arial"/>
                <a:cs typeface="Arial"/>
              </a:rPr>
              <a:t>– </a:t>
            </a:r>
            <a:r>
              <a:rPr lang="en-GB" sz="2800" dirty="0" err="1">
                <a:latin typeface="Arial"/>
                <a:cs typeface="Arial"/>
              </a:rPr>
              <a:t>Bacille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Calmette</a:t>
            </a:r>
            <a:r>
              <a:rPr lang="en-GB" sz="2800" dirty="0">
                <a:latin typeface="Arial"/>
                <a:cs typeface="Arial"/>
              </a:rPr>
              <a:t> &amp; Guerin </a:t>
            </a:r>
            <a:r>
              <a:rPr lang="en-GB" sz="2800" dirty="0" err="1" smtClean="0">
                <a:latin typeface="Arial"/>
                <a:cs typeface="Arial"/>
              </a:rPr>
              <a:t>aşısı</a:t>
            </a:r>
            <a:endParaRPr lang="en-GB" sz="2800" dirty="0">
              <a:latin typeface="Arial"/>
              <a:cs typeface="Arial"/>
            </a:endParaRPr>
          </a:p>
          <a:p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1943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Streptomisin</a:t>
            </a:r>
            <a:r>
              <a:rPr lang="en-GB" sz="2800" dirty="0" smtClean="0">
                <a:latin typeface="Arial"/>
                <a:cs typeface="Arial"/>
              </a:rPr>
              <a:t> (Schatz </a:t>
            </a:r>
            <a:r>
              <a:rPr lang="en-GB" sz="2800" dirty="0">
                <a:latin typeface="Arial"/>
                <a:cs typeface="Arial"/>
              </a:rPr>
              <a:t>&amp; </a:t>
            </a:r>
            <a:r>
              <a:rPr lang="en-GB" sz="2800" dirty="0" smtClean="0">
                <a:latin typeface="Arial"/>
                <a:cs typeface="Arial"/>
              </a:rPr>
              <a:t>Waksman) </a:t>
            </a:r>
          </a:p>
          <a:p>
            <a:r>
              <a:rPr lang="tr-TR" sz="2800" dirty="0">
                <a:solidFill>
                  <a:srgbClr val="FF0000"/>
                </a:solidFill>
                <a:latin typeface="Arial"/>
                <a:cs typeface="Arial"/>
              </a:rPr>
              <a:t>1944</a:t>
            </a:r>
            <a:r>
              <a:rPr lang="tr-TR" sz="2800" dirty="0">
                <a:solidFill>
                  <a:srgbClr val="78ADCD"/>
                </a:solidFill>
                <a:latin typeface="Arial"/>
                <a:cs typeface="Arial"/>
              </a:rPr>
              <a:t> </a:t>
            </a:r>
            <a:r>
              <a:rPr lang="tr-TR" sz="2800" dirty="0" smtClean="0">
                <a:latin typeface="Arial"/>
                <a:cs typeface="Arial"/>
              </a:rPr>
              <a:t>PAS</a:t>
            </a:r>
            <a:endParaRPr lang="en-GB" sz="2800" dirty="0" smtClean="0">
              <a:latin typeface="Arial"/>
              <a:cs typeface="Arial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Arial"/>
                <a:cs typeface="Arial"/>
              </a:rPr>
              <a:t>1948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>
                <a:latin typeface="Arial"/>
                <a:cs typeface="Arial"/>
              </a:rPr>
              <a:t>Streptomisin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lang="en-GB" sz="2800" dirty="0" smtClean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yatak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istirhati</a:t>
            </a:r>
            <a:r>
              <a:rPr lang="en-GB" sz="2800" dirty="0" smtClean="0">
                <a:latin typeface="Arial"/>
                <a:cs typeface="Arial"/>
              </a:rPr>
              <a:t> (BMRC </a:t>
            </a:r>
            <a:r>
              <a:rPr lang="en-GB" sz="2800" dirty="0" err="1" smtClean="0">
                <a:latin typeface="Arial"/>
                <a:cs typeface="Arial"/>
              </a:rPr>
              <a:t>çalışması</a:t>
            </a:r>
            <a:r>
              <a:rPr lang="en-GB" sz="2800" dirty="0" smtClean="0">
                <a:latin typeface="Arial"/>
                <a:cs typeface="Arial"/>
              </a:rPr>
              <a:t>)</a:t>
            </a:r>
            <a:endParaRPr lang="en-GB" sz="2800" dirty="0">
              <a:latin typeface="Arial"/>
              <a:cs typeface="Arial"/>
            </a:endParaRPr>
          </a:p>
          <a:p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1952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smtClean="0">
                <a:latin typeface="Arial"/>
                <a:cs typeface="Arial"/>
              </a:rPr>
              <a:t>İsoniazid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Arial"/>
                <a:cs typeface="Arial"/>
              </a:rPr>
              <a:t>1953 </a:t>
            </a:r>
            <a:r>
              <a:rPr lang="en-GB" sz="2800" dirty="0" err="1" smtClean="0">
                <a:latin typeface="Arial"/>
                <a:cs typeface="Arial"/>
              </a:rPr>
              <a:t>Pirazinamid</a:t>
            </a:r>
            <a:endParaRPr lang="en-GB" sz="2800" dirty="0" smtClean="0">
              <a:latin typeface="Arial"/>
              <a:cs typeface="Arial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Arial"/>
                <a:cs typeface="Arial"/>
              </a:rPr>
              <a:t>1964</a:t>
            </a:r>
            <a:r>
              <a:rPr lang="en-GB" sz="2800" dirty="0" smtClean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Etambutol</a:t>
            </a:r>
            <a:endParaRPr lang="en-GB" sz="2800" dirty="0">
              <a:latin typeface="Arial"/>
              <a:cs typeface="Arial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Arial"/>
                <a:cs typeface="Arial"/>
              </a:rPr>
              <a:t>1965</a:t>
            </a:r>
            <a:r>
              <a:rPr lang="en-GB" sz="2800" dirty="0" smtClean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Rifampisin</a:t>
            </a:r>
            <a:endParaRPr lang="en-GB" sz="2800" dirty="0">
              <a:latin typeface="Arial"/>
              <a:cs typeface="Arial"/>
            </a:endParaRPr>
          </a:p>
          <a:p>
            <a:r>
              <a:rPr lang="en-GB" sz="2800" dirty="0">
                <a:solidFill>
                  <a:srgbClr val="FF0000"/>
                </a:solidFill>
                <a:latin typeface="Arial"/>
                <a:cs typeface="Arial"/>
              </a:rPr>
              <a:t>1978</a:t>
            </a:r>
            <a:r>
              <a:rPr lang="en-GB" sz="2800" dirty="0">
                <a:latin typeface="Arial"/>
                <a:cs typeface="Arial"/>
              </a:rPr>
              <a:t> </a:t>
            </a:r>
            <a:r>
              <a:rPr lang="en-GB" sz="2800" dirty="0" smtClean="0">
                <a:latin typeface="Arial"/>
                <a:cs typeface="Arial"/>
              </a:rPr>
              <a:t>İlk </a:t>
            </a:r>
            <a:r>
              <a:rPr lang="en-GB" sz="2800" dirty="0" err="1">
                <a:latin typeface="Arial"/>
                <a:cs typeface="Arial"/>
              </a:rPr>
              <a:t>k</a:t>
            </a:r>
            <a:r>
              <a:rPr lang="en-GB" sz="2800" dirty="0" err="1" smtClean="0">
                <a:latin typeface="Arial"/>
                <a:cs typeface="Arial"/>
              </a:rPr>
              <a:t>ısa</a:t>
            </a:r>
            <a:r>
              <a:rPr lang="en-GB" sz="2800" dirty="0" smtClean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süreli</a:t>
            </a:r>
            <a:r>
              <a:rPr lang="en-GB" sz="2800" dirty="0" smtClean="0">
                <a:latin typeface="Arial"/>
                <a:cs typeface="Arial"/>
              </a:rPr>
              <a:t> </a:t>
            </a:r>
            <a:r>
              <a:rPr lang="en-GB" sz="2800" dirty="0" err="1" smtClean="0">
                <a:latin typeface="Arial"/>
                <a:cs typeface="Arial"/>
              </a:rPr>
              <a:t>kemoterapi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52963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82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2008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tr-TR" sz="3600" b="1" dirty="0">
                <a:solidFill>
                  <a:srgbClr val="FF0000"/>
                </a:solidFill>
                <a:latin typeface="Tahoma" charset="0"/>
              </a:rPr>
              <a:t>ÖLÜM NEDENLERİ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7338"/>
            <a:ext cx="8136904" cy="456723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tr-TR" sz="2800" dirty="0" err="1">
                <a:latin typeface="Tahoma" charset="0"/>
              </a:rPr>
              <a:t>İskemik</a:t>
            </a:r>
            <a:r>
              <a:rPr lang="tr-TR" sz="2800" dirty="0">
                <a:latin typeface="Tahoma" charset="0"/>
              </a:rPr>
              <a:t> kalp hastalığı</a:t>
            </a:r>
          </a:p>
          <a:p>
            <a:pPr marL="533400" indent="-5334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tr-TR" sz="2800" dirty="0" err="1">
                <a:latin typeface="Tahoma" charset="0"/>
              </a:rPr>
              <a:t>Serebrovasküler</a:t>
            </a:r>
            <a:r>
              <a:rPr lang="tr-TR" sz="2800" dirty="0">
                <a:latin typeface="Tahoma" charset="0"/>
              </a:rPr>
              <a:t> hastalık</a:t>
            </a:r>
          </a:p>
          <a:p>
            <a:pPr marL="533400" indent="-5334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tr-TR" sz="2800" dirty="0">
                <a:latin typeface="Tahoma" charset="0"/>
              </a:rPr>
              <a:t>ASYE</a:t>
            </a:r>
          </a:p>
          <a:p>
            <a:pPr marL="533400" indent="-5334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tr-TR" sz="2800" dirty="0" smtClean="0">
                <a:latin typeface="Tahoma" charset="0"/>
              </a:rPr>
              <a:t>İshal-6. dünya geneli</a:t>
            </a:r>
            <a:endParaRPr lang="tr-TR" sz="2800" dirty="0">
              <a:latin typeface="Tahoma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tr-TR" sz="2800" dirty="0" err="1">
                <a:latin typeface="Tahoma" charset="0"/>
              </a:rPr>
              <a:t>Perinatal</a:t>
            </a:r>
            <a:r>
              <a:rPr lang="tr-TR" sz="2800" dirty="0">
                <a:latin typeface="Tahoma" charset="0"/>
              </a:rPr>
              <a:t> hastalık</a:t>
            </a:r>
          </a:p>
          <a:p>
            <a:pPr marL="533400" indent="-5334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tr-TR" sz="2800" dirty="0" smtClean="0">
                <a:latin typeface="Tahoma" charset="0"/>
              </a:rPr>
              <a:t>KOAH-4. dünya geneli</a:t>
            </a:r>
            <a:endParaRPr lang="tr-TR" sz="2800" dirty="0">
              <a:latin typeface="Tahoma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tr-TR" sz="2800" b="1" dirty="0" smtClean="0">
                <a:solidFill>
                  <a:srgbClr val="FF0000"/>
                </a:solidFill>
                <a:latin typeface="Tahoma" charset="0"/>
              </a:rPr>
              <a:t>TÜBERKÜLOZ-9. dünya genelinde</a:t>
            </a:r>
            <a:endParaRPr lang="tr-TR" sz="2800" b="1" dirty="0">
              <a:solidFill>
                <a:srgbClr val="FF0000"/>
              </a:solidFill>
              <a:latin typeface="Tahoma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tr-TR" sz="2800" dirty="0">
                <a:latin typeface="Tahoma" charset="0"/>
              </a:rPr>
              <a:t>Kızamık</a:t>
            </a:r>
          </a:p>
          <a:p>
            <a:pPr marL="533400" indent="-5334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tr-TR" sz="2800" dirty="0">
                <a:latin typeface="Tahoma" charset="0"/>
              </a:rPr>
              <a:t>Trafik kazası</a:t>
            </a:r>
          </a:p>
          <a:p>
            <a:pPr marL="533400" indent="-533400" eaLnBrk="1" hangingPunct="1">
              <a:lnSpc>
                <a:spcPct val="80000"/>
              </a:lnSpc>
              <a:buFont typeface="+mj-ea"/>
              <a:buAutoNum type="circleNumDbPlain"/>
            </a:pPr>
            <a:r>
              <a:rPr lang="tr-TR" sz="2800" dirty="0">
                <a:latin typeface="Tahoma" charset="0"/>
              </a:rPr>
              <a:t>Akciğer </a:t>
            </a:r>
            <a:r>
              <a:rPr lang="tr-TR" sz="2800" dirty="0" smtClean="0">
                <a:latin typeface="Tahoma" charset="0"/>
              </a:rPr>
              <a:t>kanseri-5. sırada dünya geneli</a:t>
            </a:r>
            <a:endParaRPr lang="tr-TR" sz="2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0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72008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Franklin Gothic Demi" charset="0"/>
              </a:rPr>
              <a:t>Global </a:t>
            </a:r>
            <a:r>
              <a:rPr lang="en-US" sz="3600" dirty="0" err="1" smtClean="0">
                <a:solidFill>
                  <a:srgbClr val="FF0000"/>
                </a:solidFill>
                <a:latin typeface="Franklin Gothic Demi" charset="0"/>
              </a:rPr>
              <a:t>istatistikler</a:t>
            </a:r>
            <a:endParaRPr lang="en-US" sz="3600" dirty="0">
              <a:solidFill>
                <a:srgbClr val="FF0000"/>
              </a:solidFill>
              <a:latin typeface="Franklin Gothic Demi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29600" cy="568863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1800" dirty="0">
                <a:latin typeface="Franklin Gothic Demi" charset="0"/>
              </a:rPr>
              <a:t>#1 </a:t>
            </a:r>
            <a:r>
              <a:rPr lang="en-US" sz="1800" dirty="0" smtClean="0">
                <a:latin typeface="Franklin Gothic Demi" charset="0"/>
              </a:rPr>
              <a:t>en </a:t>
            </a:r>
            <a:r>
              <a:rPr lang="en-US" sz="1800" dirty="0" err="1" smtClean="0">
                <a:latin typeface="Franklin Gothic Demi" charset="0"/>
              </a:rPr>
              <a:t>ölümcül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enfeksiyon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hastalığı</a:t>
            </a:r>
            <a:endParaRPr lang="en-US" sz="1800" dirty="0">
              <a:latin typeface="Franklin Gothic Demi" charset="0"/>
            </a:endParaRPr>
          </a:p>
          <a:p>
            <a:pPr>
              <a:buFont typeface="Wingdings" charset="2"/>
              <a:buChar char="²"/>
            </a:pPr>
            <a:endParaRPr lang="en-US" sz="1800" dirty="0">
              <a:latin typeface="Franklin Gothic Demi" charset="0"/>
            </a:endParaRPr>
          </a:p>
          <a:p>
            <a:pPr>
              <a:buFont typeface="Wingdings" charset="2"/>
              <a:buChar char="²"/>
            </a:pPr>
            <a:r>
              <a:rPr lang="en-US" sz="1800" dirty="0" err="1" smtClean="0">
                <a:latin typeface="Franklin Gothic Demi" charset="0"/>
              </a:rPr>
              <a:t>Dünyada</a:t>
            </a:r>
            <a:r>
              <a:rPr lang="en-US" sz="1800" dirty="0" smtClean="0">
                <a:latin typeface="Franklin Gothic Demi" charset="0"/>
              </a:rPr>
              <a:t> 2 </a:t>
            </a:r>
            <a:r>
              <a:rPr lang="en-US" sz="1800" dirty="0" err="1" smtClean="0">
                <a:latin typeface="Franklin Gothic Demi" charset="0"/>
              </a:rPr>
              <a:t>milyon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ölüm</a:t>
            </a:r>
            <a:r>
              <a:rPr lang="en-US" sz="1800" dirty="0" smtClean="0">
                <a:latin typeface="Franklin Gothic Demi" charset="0"/>
              </a:rPr>
              <a:t> / </a:t>
            </a:r>
            <a:r>
              <a:rPr lang="en-US" sz="1800" dirty="0" err="1" smtClean="0">
                <a:latin typeface="Franklin Gothic Demi" charset="0"/>
              </a:rPr>
              <a:t>yıl</a:t>
            </a:r>
            <a:r>
              <a:rPr lang="en-US" sz="1800" dirty="0" smtClean="0">
                <a:latin typeface="Franklin Gothic Demi" charset="0"/>
              </a:rPr>
              <a:t> ( </a:t>
            </a:r>
            <a:r>
              <a:rPr lang="en-US" sz="1800" dirty="0" err="1" smtClean="0">
                <a:solidFill>
                  <a:srgbClr val="FF0000"/>
                </a:solidFill>
                <a:latin typeface="Franklin Gothic Demi" charset="0"/>
              </a:rPr>
              <a:t>önlenebilir</a:t>
            </a:r>
            <a:r>
              <a:rPr lang="en-US" sz="1800" dirty="0" smtClean="0">
                <a:solidFill>
                  <a:srgbClr val="FF0000"/>
                </a:solidFill>
                <a:latin typeface="Franklin Gothic Demi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Franklin Gothic Demi" charset="0"/>
              </a:rPr>
              <a:t>ölümlerin</a:t>
            </a:r>
            <a:r>
              <a:rPr lang="en-US" sz="1800" dirty="0" smtClean="0">
                <a:solidFill>
                  <a:srgbClr val="FF0000"/>
                </a:solidFill>
                <a:latin typeface="Franklin Gothic Demi" charset="0"/>
              </a:rPr>
              <a:t> %25-30’</a:t>
            </a:r>
            <a:r>
              <a:rPr lang="en-US" sz="1800" dirty="0">
                <a:solidFill>
                  <a:srgbClr val="FF0000"/>
                </a:solidFill>
                <a:latin typeface="Franklin Gothic Demi" charset="0"/>
              </a:rPr>
              <a:t>u</a:t>
            </a:r>
            <a:r>
              <a:rPr lang="en-US" sz="1800" dirty="0" smtClean="0">
                <a:solidFill>
                  <a:srgbClr val="FF0000"/>
                </a:solidFill>
                <a:latin typeface="Franklin Gothic Demi" charset="0"/>
              </a:rPr>
              <a:t> </a:t>
            </a:r>
            <a:r>
              <a:rPr lang="en-US" sz="1800" dirty="0" smtClean="0">
                <a:latin typeface="Franklin Gothic Demi" charset="0"/>
              </a:rPr>
              <a:t>)</a:t>
            </a:r>
          </a:p>
          <a:p>
            <a:pPr marL="736092" lvl="1" indent="-342900">
              <a:buFont typeface="+mj-ea"/>
              <a:buAutoNum type="circleNumDbPlain"/>
            </a:pPr>
            <a:r>
              <a:rPr lang="en-US" sz="1800" dirty="0" smtClean="0">
                <a:latin typeface="Franklin Gothic Demi" charset="0"/>
              </a:rPr>
              <a:t>F</a:t>
            </a:r>
            <a:r>
              <a:rPr lang="tr-TR" sz="1800" dirty="0" smtClean="0">
                <a:latin typeface="Franklin Gothic Demi" charset="0"/>
              </a:rPr>
              <a:t>a</a:t>
            </a:r>
            <a:r>
              <a:rPr lang="en-US" sz="1800" dirty="0" err="1" smtClean="0">
                <a:latin typeface="Franklin Gothic Demi" charset="0"/>
              </a:rPr>
              <a:t>talite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>
                <a:latin typeface="Franklin Gothic Demi" charset="0"/>
              </a:rPr>
              <a:t>oranı</a:t>
            </a:r>
            <a:r>
              <a:rPr lang="en-US" sz="1800" dirty="0">
                <a:latin typeface="Franklin Gothic Demi" charset="0"/>
              </a:rPr>
              <a:t> % 23</a:t>
            </a:r>
          </a:p>
          <a:p>
            <a:pPr marL="736092" lvl="1" indent="-342900">
              <a:buFont typeface="+mj-ea"/>
              <a:buAutoNum type="circleNumDbPlain"/>
            </a:pPr>
            <a:r>
              <a:rPr lang="en-US" sz="1800" dirty="0">
                <a:latin typeface="Franklin Gothic Demi" charset="0"/>
              </a:rPr>
              <a:t>HIV + TB </a:t>
            </a:r>
            <a:r>
              <a:rPr lang="en-US" sz="1800" dirty="0" smtClean="0">
                <a:latin typeface="Franklin Gothic Demi" charset="0"/>
              </a:rPr>
              <a:t>f</a:t>
            </a:r>
            <a:r>
              <a:rPr lang="tr-TR" sz="1800" dirty="0" smtClean="0">
                <a:latin typeface="Franklin Gothic Demi" charset="0"/>
              </a:rPr>
              <a:t>a</a:t>
            </a:r>
            <a:r>
              <a:rPr lang="en-US" sz="1800" dirty="0" err="1" smtClean="0">
                <a:latin typeface="Franklin Gothic Demi" charset="0"/>
              </a:rPr>
              <a:t>talite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>
                <a:latin typeface="Franklin Gothic Demi" charset="0"/>
              </a:rPr>
              <a:t>oranı</a:t>
            </a:r>
            <a:r>
              <a:rPr lang="en-US" sz="1800" dirty="0">
                <a:latin typeface="Franklin Gothic Demi" charset="0"/>
              </a:rPr>
              <a:t> &gt; % 50 </a:t>
            </a:r>
          </a:p>
          <a:p>
            <a:pPr marL="736092" lvl="1" indent="-342900">
              <a:buFont typeface="+mj-ea"/>
              <a:buAutoNum type="circleNumDbPlain"/>
            </a:pPr>
            <a:r>
              <a:rPr lang="tr-TR" sz="1800" dirty="0" smtClean="0">
                <a:latin typeface="Tahoma" charset="0"/>
              </a:rPr>
              <a:t>%98’i </a:t>
            </a:r>
            <a:r>
              <a:rPr lang="tr-TR" sz="1800" dirty="0">
                <a:latin typeface="Tahoma" charset="0"/>
              </a:rPr>
              <a:t>gelişmekte olan ülkelerde</a:t>
            </a:r>
          </a:p>
          <a:p>
            <a:pPr>
              <a:buFont typeface="Wingdings" charset="2"/>
              <a:buChar char="²"/>
            </a:pPr>
            <a:endParaRPr lang="en-US" sz="1800" dirty="0">
              <a:latin typeface="Franklin Gothic Demi" charset="0"/>
            </a:endParaRPr>
          </a:p>
          <a:p>
            <a:pPr>
              <a:buFont typeface="Wingdings" charset="2"/>
              <a:buChar char="²"/>
            </a:pPr>
            <a:r>
              <a:rPr lang="en-US" sz="1800" dirty="0" err="1" smtClean="0">
                <a:latin typeface="Franklin Gothic Demi" charset="0"/>
              </a:rPr>
              <a:t>Yıllık</a:t>
            </a:r>
            <a:r>
              <a:rPr lang="en-US" sz="1800" dirty="0" smtClean="0">
                <a:latin typeface="Franklin Gothic Demi" charset="0"/>
              </a:rPr>
              <a:t> 8 - 10 </a:t>
            </a:r>
            <a:r>
              <a:rPr lang="en-US" sz="1800" dirty="0" err="1" smtClean="0">
                <a:latin typeface="Franklin Gothic Demi" charset="0"/>
              </a:rPr>
              <a:t>milyon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yeni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olgu</a:t>
            </a:r>
            <a:r>
              <a:rPr lang="en-US" sz="1800" dirty="0" smtClean="0">
                <a:latin typeface="Franklin Gothic Demi" charset="0"/>
              </a:rPr>
              <a:t> – </a:t>
            </a:r>
            <a:r>
              <a:rPr lang="en-US" sz="1800" dirty="0" err="1" smtClean="0">
                <a:latin typeface="Franklin Gothic Demi" charset="0"/>
              </a:rPr>
              <a:t>bulaşıcılık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yüksek</a:t>
            </a:r>
            <a:endParaRPr lang="en-US" sz="1800" dirty="0" smtClean="0">
              <a:latin typeface="Franklin Gothic Demi" charset="0"/>
            </a:endParaRPr>
          </a:p>
          <a:p>
            <a:pPr>
              <a:buFont typeface="Wingdings" charset="2"/>
              <a:buChar char="²"/>
            </a:pPr>
            <a:endParaRPr lang="en-US" sz="1800" dirty="0">
              <a:latin typeface="Franklin Gothic Demi" charset="0"/>
            </a:endParaRPr>
          </a:p>
          <a:p>
            <a:pPr>
              <a:buFont typeface="Wingdings" charset="2"/>
              <a:buChar char="²"/>
            </a:pPr>
            <a:r>
              <a:rPr lang="en-US" sz="1800" dirty="0" smtClean="0">
                <a:latin typeface="Franklin Gothic Demi" charset="0"/>
              </a:rPr>
              <a:t>1.3 </a:t>
            </a:r>
            <a:r>
              <a:rPr lang="en-US" sz="1800" dirty="0" err="1" smtClean="0">
                <a:latin typeface="Franklin Gothic Demi" charset="0"/>
              </a:rPr>
              <a:t>milyar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enfekte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kişi</a:t>
            </a:r>
            <a:r>
              <a:rPr lang="en-US" sz="1800" dirty="0" smtClean="0">
                <a:latin typeface="Franklin Gothic Demi" charset="0"/>
              </a:rPr>
              <a:t> ( </a:t>
            </a:r>
            <a:r>
              <a:rPr lang="en-US" sz="1800" b="1" dirty="0" err="1" smtClean="0">
                <a:solidFill>
                  <a:srgbClr val="FF0000"/>
                </a:solidFill>
                <a:latin typeface="Franklin Gothic Demi" charset="0"/>
              </a:rPr>
              <a:t>dünya</a:t>
            </a:r>
            <a:r>
              <a:rPr lang="en-US" sz="1800" b="1" dirty="0" smtClean="0">
                <a:solidFill>
                  <a:srgbClr val="FF0000"/>
                </a:solidFill>
                <a:latin typeface="Franklin Gothic Demi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Franklin Gothic Demi" charset="0"/>
              </a:rPr>
              <a:t>nüfusu</a:t>
            </a:r>
            <a:r>
              <a:rPr lang="en-US" sz="1800" b="1" dirty="0" smtClean="0">
                <a:solidFill>
                  <a:srgbClr val="FF0000"/>
                </a:solidFill>
                <a:latin typeface="Franklin Gothic Demi" charset="0"/>
              </a:rPr>
              <a:t> 1/3’ </a:t>
            </a:r>
            <a:r>
              <a:rPr lang="en-US" sz="1800" b="1" dirty="0" err="1" smtClean="0">
                <a:solidFill>
                  <a:srgbClr val="FF0000"/>
                </a:solidFill>
                <a:latin typeface="Franklin Gothic Demi" charset="0"/>
              </a:rPr>
              <a:t>ü</a:t>
            </a:r>
            <a:r>
              <a:rPr lang="en-US" sz="1800" b="1" dirty="0" smtClean="0">
                <a:solidFill>
                  <a:srgbClr val="FF0000"/>
                </a:solidFill>
                <a:latin typeface="Franklin Gothic Demi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Franklin Gothic Demi" charset="0"/>
              </a:rPr>
              <a:t>enfekte</a:t>
            </a:r>
            <a:r>
              <a:rPr lang="en-US" sz="1800" b="1" dirty="0" smtClean="0">
                <a:solidFill>
                  <a:srgbClr val="FF0000"/>
                </a:solidFill>
                <a:latin typeface="Franklin Gothic Demi" charset="0"/>
              </a:rPr>
              <a:t> </a:t>
            </a:r>
            <a:r>
              <a:rPr lang="en-US" sz="1800" dirty="0" smtClean="0">
                <a:latin typeface="Franklin Gothic Demi" charset="0"/>
              </a:rPr>
              <a:t>)</a:t>
            </a:r>
          </a:p>
          <a:p>
            <a:pPr>
              <a:buFont typeface="Wingdings" charset="2"/>
              <a:buChar char="²"/>
            </a:pPr>
            <a:endParaRPr lang="en-US" sz="1800" dirty="0">
              <a:latin typeface="Franklin Gothic Demi" charset="0"/>
            </a:endParaRPr>
          </a:p>
          <a:p>
            <a:pPr>
              <a:buFont typeface="Wingdings" charset="2"/>
              <a:buChar char="²"/>
            </a:pPr>
            <a:r>
              <a:rPr lang="en-US" sz="1800" dirty="0" smtClean="0">
                <a:latin typeface="Franklin Gothic Demi" charset="0"/>
              </a:rPr>
              <a:t>9 </a:t>
            </a:r>
            <a:r>
              <a:rPr lang="en-US" sz="1800" dirty="0" err="1" smtClean="0">
                <a:latin typeface="Franklin Gothic Demi" charset="0"/>
              </a:rPr>
              <a:t>milyon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aktif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hastalık</a:t>
            </a:r>
            <a:endParaRPr lang="en-US" sz="1800" dirty="0" smtClean="0">
              <a:latin typeface="Franklin Gothic Demi" charset="0"/>
            </a:endParaRPr>
          </a:p>
          <a:p>
            <a:pPr marL="736092" lvl="1" indent="-342900">
              <a:buFont typeface="+mj-ea"/>
              <a:buAutoNum type="circleNumDbPlain"/>
            </a:pPr>
            <a:r>
              <a:rPr lang="tr-TR" sz="1800" dirty="0" smtClean="0">
                <a:latin typeface="Tahoma" charset="0"/>
              </a:rPr>
              <a:t>%95’i gelişmekte </a:t>
            </a:r>
            <a:r>
              <a:rPr lang="tr-TR" sz="1800" dirty="0">
                <a:latin typeface="Tahoma" charset="0"/>
              </a:rPr>
              <a:t>olan </a:t>
            </a:r>
            <a:r>
              <a:rPr lang="tr-TR" sz="1800" dirty="0" smtClean="0">
                <a:latin typeface="Tahoma" charset="0"/>
              </a:rPr>
              <a:t>ülkelerde</a:t>
            </a:r>
          </a:p>
          <a:p>
            <a:pPr marL="736092" lvl="1" indent="-342900">
              <a:buFont typeface="+mj-ea"/>
              <a:buAutoNum type="circleNumDbPlain"/>
            </a:pPr>
            <a:r>
              <a:rPr lang="en-US" sz="1800" dirty="0" err="1" smtClean="0">
                <a:latin typeface="Franklin Gothic Demi" charset="0"/>
              </a:rPr>
              <a:t>Subsahra</a:t>
            </a:r>
            <a:r>
              <a:rPr lang="en-US" sz="1800" dirty="0" smtClean="0">
                <a:latin typeface="Franklin Gothic Demi" charset="0"/>
              </a:rPr>
              <a:t> </a:t>
            </a:r>
            <a:r>
              <a:rPr lang="en-US" sz="1800" dirty="0" err="1" smtClean="0">
                <a:latin typeface="Franklin Gothic Demi" charset="0"/>
              </a:rPr>
              <a:t>Afrika</a:t>
            </a:r>
            <a:r>
              <a:rPr lang="en-US" sz="1800" dirty="0" smtClean="0">
                <a:latin typeface="Franklin Gothic Demi" charset="0"/>
              </a:rPr>
              <a:t> 300 / 100.000</a:t>
            </a:r>
          </a:p>
          <a:p>
            <a:pPr marL="342900" indent="-342900">
              <a:buFont typeface="+mj-ea"/>
              <a:buAutoNum type="circleNumDbPlain"/>
            </a:pPr>
            <a:endParaRPr lang="en-US" sz="1800" dirty="0" smtClean="0">
              <a:latin typeface="Franklin Gothic Demi" charset="0"/>
            </a:endParaRPr>
          </a:p>
          <a:p>
            <a:endParaRPr lang="en-US" sz="1800" dirty="0" smtClean="0">
              <a:latin typeface="Franklin Gothic Demi" charset="0"/>
            </a:endParaRPr>
          </a:p>
          <a:p>
            <a:endParaRPr lang="en-US" sz="1800" dirty="0" smtClean="0">
              <a:latin typeface="Franklin Gothic Demi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536" y="6165304"/>
            <a:ext cx="8208912" cy="461665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b="1" dirty="0">
                <a:solidFill>
                  <a:srgbClr val="000000"/>
                </a:solidFill>
                <a:latin typeface="Arial" charset="0"/>
              </a:rPr>
              <a:t>Dünyada yıllık </a:t>
            </a:r>
            <a:r>
              <a:rPr lang="tr-TR" b="1" dirty="0" err="1" smtClean="0">
                <a:solidFill>
                  <a:srgbClr val="000000"/>
                </a:solidFill>
                <a:latin typeface="Arial" charset="0"/>
              </a:rPr>
              <a:t>insidans</a:t>
            </a:r>
            <a:r>
              <a:rPr lang="tr-TR" b="1" dirty="0" smtClean="0">
                <a:solidFill>
                  <a:srgbClr val="000000"/>
                </a:solidFill>
                <a:latin typeface="Arial" charset="0"/>
              </a:rPr>
              <a:t> 143/ 100.000</a:t>
            </a:r>
            <a:endParaRPr lang="tr-TR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6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62348"/>
            <a:ext cx="8712968" cy="549098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36092" lvl="1" indent="-342900">
              <a:lnSpc>
                <a:spcPct val="15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İnsidans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 2017:  </a:t>
            </a:r>
            <a:r>
              <a:rPr lang="tr-TR" sz="2000" b="1" dirty="0" smtClean="0">
                <a:latin typeface="Arial"/>
                <a:cs typeface="Arial"/>
              </a:rPr>
              <a:t>14.6 / 100.000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tr-TR" sz="2000" b="1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  <a:p>
            <a:pPr marL="736092" lvl="1" indent="-342900">
              <a:lnSpc>
                <a:spcPct val="15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Tb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b="1" dirty="0">
                <a:solidFill>
                  <a:srgbClr val="FF0000"/>
                </a:solidFill>
                <a:latin typeface="Arial"/>
                <a:cs typeface="Arial"/>
              </a:rPr>
              <a:t>olgusu 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2017 </a:t>
            </a:r>
            <a:r>
              <a:rPr lang="tr-TR" sz="2000" dirty="0" smtClean="0">
                <a:latin typeface="Arial"/>
                <a:cs typeface="Arial"/>
              </a:rPr>
              <a:t>:    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12.046 </a:t>
            </a:r>
          </a:p>
          <a:p>
            <a:pPr marL="1136142" lvl="2" indent="-342900">
              <a:lnSpc>
                <a:spcPct val="150000"/>
              </a:lnSpc>
              <a:buClr>
                <a:srgbClr val="FF0000"/>
              </a:buClr>
              <a:buFont typeface="Wingdings" charset="2"/>
              <a:buChar char="u"/>
            </a:pPr>
            <a:r>
              <a:rPr lang="tr-TR" sz="2000" b="1" dirty="0" err="1">
                <a:solidFill>
                  <a:srgbClr val="FF0000"/>
                </a:solidFill>
                <a:latin typeface="Arial"/>
                <a:cs typeface="Arial"/>
              </a:rPr>
              <a:t>Tb</a:t>
            </a:r>
            <a:r>
              <a:rPr lang="tr-TR" sz="2000" b="1" dirty="0">
                <a:solidFill>
                  <a:srgbClr val="FF0000"/>
                </a:solidFill>
                <a:latin typeface="Arial"/>
                <a:cs typeface="Arial"/>
              </a:rPr>
              <a:t> sayısı 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2005  </a:t>
            </a:r>
            <a:r>
              <a:rPr lang="tr-TR" sz="2000" b="1" dirty="0" smtClean="0">
                <a:latin typeface="Arial"/>
                <a:cs typeface="Arial"/>
              </a:rPr>
              <a:t>: 20.535  </a:t>
            </a:r>
            <a:r>
              <a:rPr lang="tr-TR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insidans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tr-TR" sz="2000" b="1" dirty="0" smtClean="0">
                <a:latin typeface="Arial"/>
                <a:cs typeface="Arial"/>
              </a:rPr>
              <a:t> 29.4 / 100.000</a:t>
            </a:r>
          </a:p>
          <a:p>
            <a:pPr marL="708660" lvl="1" indent="-342900">
              <a:lnSpc>
                <a:spcPct val="15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000" dirty="0" err="1" smtClean="0">
                <a:latin typeface="Arial"/>
                <a:cs typeface="Arial"/>
              </a:rPr>
              <a:t>Tb</a:t>
            </a:r>
            <a:r>
              <a:rPr lang="tr-TR" sz="2000" dirty="0" smtClean="0">
                <a:latin typeface="Arial"/>
                <a:cs typeface="Arial"/>
              </a:rPr>
              <a:t> olguları </a:t>
            </a:r>
            <a:r>
              <a:rPr lang="en-US" sz="2000" dirty="0" smtClean="0">
                <a:latin typeface="Arial"/>
                <a:cs typeface="Arial"/>
              </a:rPr>
              <a:t>s</a:t>
            </a:r>
            <a:r>
              <a:rPr lang="tr-TR" sz="2000" dirty="0" smtClean="0">
                <a:latin typeface="Arial"/>
                <a:cs typeface="Arial"/>
              </a:rPr>
              <a:t>on 10 yılda ortalama 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yıllık  %5 azalıyor</a:t>
            </a:r>
          </a:p>
          <a:p>
            <a:pPr marL="708660" lvl="1" indent="-342900">
              <a:lnSpc>
                <a:spcPct val="15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000" dirty="0" smtClean="0">
                <a:latin typeface="Arial"/>
                <a:cs typeface="Arial"/>
              </a:rPr>
              <a:t>Yıllık yeni olgu 2017  :  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% 92,2 </a:t>
            </a:r>
            <a:r>
              <a:rPr lang="tr-TR" sz="2000" dirty="0" smtClean="0">
                <a:latin typeface="Arial"/>
                <a:cs typeface="Arial"/>
              </a:rPr>
              <a:t>, </a:t>
            </a:r>
          </a:p>
          <a:p>
            <a:pPr marL="708660" lvl="1" indent="-342900">
              <a:lnSpc>
                <a:spcPct val="15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000" dirty="0" smtClean="0">
                <a:latin typeface="Arial"/>
                <a:cs typeface="Arial"/>
              </a:rPr>
              <a:t>Önceden </a:t>
            </a:r>
            <a:r>
              <a:rPr lang="tr-TR" sz="2000" dirty="0">
                <a:latin typeface="Arial"/>
                <a:cs typeface="Arial"/>
              </a:rPr>
              <a:t>tedavi görmüş </a:t>
            </a:r>
            <a:r>
              <a:rPr lang="tr-TR" sz="2000" dirty="0" err="1" smtClean="0">
                <a:latin typeface="Arial"/>
                <a:cs typeface="Arial"/>
              </a:rPr>
              <a:t>Tb</a:t>
            </a:r>
            <a:r>
              <a:rPr lang="tr-TR" sz="2000" dirty="0" smtClean="0">
                <a:latin typeface="Arial"/>
                <a:cs typeface="Arial"/>
              </a:rPr>
              <a:t> olgu sayı 2017 :  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% 8,3 </a:t>
            </a:r>
            <a:endParaRPr lang="tr-TR" sz="2000" dirty="0" smtClean="0">
              <a:latin typeface="Arial"/>
              <a:cs typeface="Arial"/>
            </a:endParaRPr>
          </a:p>
          <a:p>
            <a:pPr marL="708660" lvl="1" indent="-342900">
              <a:lnSpc>
                <a:spcPct val="15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000" dirty="0" smtClean="0">
                <a:latin typeface="Arial"/>
                <a:cs typeface="Arial"/>
              </a:rPr>
              <a:t>Hastaların %57.7’i </a:t>
            </a:r>
            <a:r>
              <a:rPr lang="tr-TR" sz="2000" dirty="0">
                <a:latin typeface="Arial"/>
                <a:cs typeface="Arial"/>
              </a:rPr>
              <a:t>erkek, </a:t>
            </a:r>
            <a:r>
              <a:rPr lang="tr-TR" sz="2000" dirty="0" smtClean="0">
                <a:latin typeface="Arial"/>
                <a:cs typeface="Arial"/>
              </a:rPr>
              <a:t>%42.3 ‘ı kadın</a:t>
            </a:r>
          </a:p>
          <a:p>
            <a:pPr marL="708660" lvl="1" indent="-342900">
              <a:lnSpc>
                <a:spcPct val="15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000" b="1" dirty="0">
                <a:solidFill>
                  <a:srgbClr val="FF0000"/>
                </a:solidFill>
                <a:latin typeface="Arial"/>
                <a:cs typeface="Arial"/>
              </a:rPr>
              <a:t>Akciğer </a:t>
            </a:r>
            <a:r>
              <a:rPr lang="tr-TR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Tb</a:t>
            </a:r>
            <a:r>
              <a:rPr lang="tr-TR" sz="2000" b="1" dirty="0" smtClean="0">
                <a:solidFill>
                  <a:srgbClr val="FF0000"/>
                </a:solidFill>
                <a:latin typeface="Arial"/>
                <a:cs typeface="Arial"/>
              </a:rPr>
              <a:t> %66.1 ve  akciğer dışı %33.9</a:t>
            </a:r>
          </a:p>
          <a:p>
            <a:pPr marL="708660" lvl="1" indent="-342900">
              <a:lnSpc>
                <a:spcPct val="15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en-US" sz="2000" dirty="0" smtClean="0">
                <a:latin typeface="Arial"/>
                <a:cs typeface="Arial"/>
              </a:rPr>
              <a:t>H</a:t>
            </a:r>
            <a:r>
              <a:rPr lang="tr-TR" sz="2000" dirty="0" smtClean="0">
                <a:latin typeface="Arial"/>
                <a:cs typeface="Arial"/>
              </a:rPr>
              <a:t>asta başına 9.9 temaslı muayenesi</a:t>
            </a:r>
          </a:p>
          <a:p>
            <a:pPr marL="708660" lvl="1" indent="-342900">
              <a:lnSpc>
                <a:spcPct val="150000"/>
              </a:lnSpc>
              <a:buClr>
                <a:srgbClr val="FF0000"/>
              </a:buClr>
              <a:buFont typeface="+mj-ea"/>
              <a:buAutoNum type="circleNumDbPlain"/>
            </a:pPr>
            <a:r>
              <a:rPr lang="tr-TR" sz="2000" dirty="0" err="1" smtClean="0">
                <a:latin typeface="Arial"/>
                <a:cs typeface="Arial"/>
              </a:rPr>
              <a:t>Tb’li</a:t>
            </a:r>
            <a:r>
              <a:rPr lang="tr-TR" sz="2000" dirty="0" smtClean="0">
                <a:latin typeface="Arial"/>
                <a:cs typeface="Arial"/>
              </a:rPr>
              <a:t> hasta başına 2.7 kişiye koruyucu tedavi verilmiş</a:t>
            </a:r>
          </a:p>
          <a:p>
            <a:pPr marL="708660" lvl="1" indent="-342900">
              <a:lnSpc>
                <a:spcPct val="150000"/>
              </a:lnSpc>
              <a:buClr>
                <a:srgbClr val="FF0000"/>
              </a:buClr>
              <a:buFont typeface="+mj-ea"/>
              <a:buAutoNum type="circleNumDbPlain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576" y="188640"/>
            <a:ext cx="7272808" cy="71596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Epidemiyoloji -TÜRKİYE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612900"/>
            <a:ext cx="6438900" cy="3619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7243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Global_TB_incidence_201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913" y="0"/>
            <a:ext cx="9263062" cy="6629400"/>
          </a:xfr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1560" y="0"/>
            <a:ext cx="820891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b="1" dirty="0">
                <a:solidFill>
                  <a:srgbClr val="000000"/>
                </a:solidFill>
                <a:latin typeface="Arial" charset="0"/>
              </a:rPr>
              <a:t>Dünyada yıllık </a:t>
            </a:r>
            <a:r>
              <a:rPr lang="tr-TR" b="1" dirty="0" err="1" smtClean="0">
                <a:solidFill>
                  <a:srgbClr val="000000"/>
                </a:solidFill>
                <a:latin typeface="Arial" charset="0"/>
              </a:rPr>
              <a:t>insidans</a:t>
            </a:r>
            <a:r>
              <a:rPr lang="tr-TR" b="1" dirty="0" smtClean="0">
                <a:solidFill>
                  <a:srgbClr val="000000"/>
                </a:solidFill>
                <a:latin typeface="Arial" charset="0"/>
              </a:rPr>
              <a:t> 143/ 100.000</a:t>
            </a:r>
            <a:endParaRPr lang="tr-TR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0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352927" cy="791617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tr-TR" sz="3600" b="1" dirty="0" smtClean="0">
                <a:solidFill>
                  <a:srgbClr val="FF0000"/>
                </a:solidFill>
                <a:latin typeface="Tahoma" charset="0"/>
              </a:rPr>
              <a:t>Türkiye</a:t>
            </a:r>
            <a:r>
              <a:rPr lang="tr-TR" sz="3600" b="1" dirty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latin typeface="Tahoma" charset="0"/>
              </a:rPr>
              <a:t>- Tüberküloz</a:t>
            </a:r>
            <a:endParaRPr lang="tr-TR" sz="3600" b="1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12776"/>
            <a:ext cx="8352928" cy="475252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1800" dirty="0" smtClean="0">
                <a:latin typeface="Tahoma" charset="0"/>
              </a:rPr>
              <a:t>1918 yılında ilk VSD İZMİR’ de kuruldu</a:t>
            </a:r>
          </a:p>
          <a:p>
            <a:pPr eaLnBrk="1" hangingPunct="1">
              <a:lnSpc>
                <a:spcPct val="90000"/>
              </a:lnSpc>
            </a:pPr>
            <a:endParaRPr lang="tr-TR" sz="18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800" dirty="0" smtClean="0">
                <a:latin typeface="Tahoma" charset="0"/>
              </a:rPr>
              <a:t>Verem </a:t>
            </a:r>
            <a:r>
              <a:rPr lang="tr-TR" sz="1800" dirty="0">
                <a:latin typeface="Tahoma" charset="0"/>
              </a:rPr>
              <a:t>S</a:t>
            </a:r>
            <a:r>
              <a:rPr lang="tr-TR" sz="1800" dirty="0" smtClean="0">
                <a:latin typeface="Tahoma" charset="0"/>
              </a:rPr>
              <a:t>avaş </a:t>
            </a:r>
            <a:r>
              <a:rPr lang="tr-TR" sz="1800" dirty="0">
                <a:latin typeface="Tahoma" charset="0"/>
              </a:rPr>
              <a:t>T</a:t>
            </a:r>
            <a:r>
              <a:rPr lang="tr-TR" sz="1800" dirty="0" smtClean="0">
                <a:latin typeface="Tahoma" charset="0"/>
              </a:rPr>
              <a:t>eşkilatı 1923’de </a:t>
            </a:r>
            <a:r>
              <a:rPr lang="tr-TR" sz="1800" dirty="0" err="1">
                <a:latin typeface="Tahoma" charset="0"/>
              </a:rPr>
              <a:t>Prof.Dr.Tevfik</a:t>
            </a:r>
            <a:r>
              <a:rPr lang="tr-TR" sz="1800" dirty="0">
                <a:latin typeface="Tahoma" charset="0"/>
              </a:rPr>
              <a:t> Sağlam </a:t>
            </a:r>
            <a:r>
              <a:rPr lang="tr-TR" sz="1800" dirty="0" smtClean="0">
                <a:latin typeface="Tahoma" charset="0"/>
              </a:rPr>
              <a:t>kurdu</a:t>
            </a:r>
            <a:endParaRPr lang="tr-TR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tr-TR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800" dirty="0" smtClean="0">
                <a:latin typeface="Tahoma" charset="0"/>
              </a:rPr>
              <a:t>1925’de </a:t>
            </a:r>
            <a:r>
              <a:rPr lang="tr-TR" sz="1800" dirty="0">
                <a:latin typeface="Tahoma" charset="0"/>
              </a:rPr>
              <a:t>İstanbul Verem Mücadele Derneği </a:t>
            </a:r>
            <a:r>
              <a:rPr lang="tr-TR" sz="1800" dirty="0" smtClean="0">
                <a:latin typeface="Tahoma" charset="0"/>
              </a:rPr>
              <a:t>kuruldu</a:t>
            </a:r>
            <a:endParaRPr lang="tr-TR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tr-TR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800" dirty="0">
                <a:latin typeface="Tahoma" charset="0"/>
              </a:rPr>
              <a:t>İlk sanatoryum </a:t>
            </a:r>
            <a:r>
              <a:rPr lang="tr-TR" sz="1800" dirty="0" smtClean="0">
                <a:latin typeface="Tahoma" charset="0"/>
              </a:rPr>
              <a:t>1923’de Büyükada’da açıldı</a:t>
            </a:r>
            <a:endParaRPr lang="tr-TR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tr-TR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800" dirty="0" err="1" smtClean="0">
                <a:latin typeface="Tahoma" charset="0"/>
              </a:rPr>
              <a:t>Fitizyoloji</a:t>
            </a:r>
            <a:r>
              <a:rPr lang="tr-TR" sz="1800" dirty="0" smtClean="0">
                <a:latin typeface="Tahoma" charset="0"/>
              </a:rPr>
              <a:t> </a:t>
            </a:r>
            <a:r>
              <a:rPr lang="tr-TR" sz="1800" dirty="0">
                <a:latin typeface="Tahoma" charset="0"/>
              </a:rPr>
              <a:t>kürsüsü </a:t>
            </a:r>
            <a:r>
              <a:rPr lang="tr-TR" sz="1800" dirty="0" err="1">
                <a:latin typeface="Tahoma" charset="0"/>
              </a:rPr>
              <a:t>Ord.Prof.Dr.Tevfik</a:t>
            </a:r>
            <a:r>
              <a:rPr lang="tr-TR" sz="1800" dirty="0">
                <a:latin typeface="Tahoma" charset="0"/>
              </a:rPr>
              <a:t> Sağlam tarafından </a:t>
            </a:r>
            <a:r>
              <a:rPr lang="tr-TR" sz="1800" dirty="0" smtClean="0">
                <a:latin typeface="Tahoma" charset="0"/>
              </a:rPr>
              <a:t>açıldı</a:t>
            </a:r>
          </a:p>
          <a:p>
            <a:pPr eaLnBrk="1" hangingPunct="1">
              <a:lnSpc>
                <a:spcPct val="90000"/>
              </a:lnSpc>
            </a:pPr>
            <a:endParaRPr lang="tr-TR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800" dirty="0" smtClean="0">
                <a:latin typeface="Tahoma" charset="0"/>
              </a:rPr>
              <a:t>1930 Umumi Hıfzıssıhha kanunu : </a:t>
            </a:r>
            <a:r>
              <a:rPr lang="tr-TR" sz="1800" dirty="0" err="1" smtClean="0">
                <a:latin typeface="Tahoma" charset="0"/>
              </a:rPr>
              <a:t>Tb</a:t>
            </a:r>
            <a:r>
              <a:rPr lang="tr-TR" sz="1800" dirty="0" smtClean="0">
                <a:latin typeface="Tahoma" charset="0"/>
              </a:rPr>
              <a:t> hastaları izolasyon ve bildirim mevzuatı</a:t>
            </a:r>
          </a:p>
          <a:p>
            <a:pPr eaLnBrk="1" hangingPunct="1">
              <a:lnSpc>
                <a:spcPct val="90000"/>
              </a:lnSpc>
            </a:pPr>
            <a:endParaRPr lang="tr-TR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800" dirty="0" smtClean="0">
                <a:latin typeface="Tahoma" charset="0"/>
              </a:rPr>
              <a:t>1948 Ulusal VSD kurulması:  her İl’de 1-2,   ideali 100 hastaya 1 hekim 2 hemşire </a:t>
            </a:r>
          </a:p>
          <a:p>
            <a:pPr eaLnBrk="1" hangingPunct="1">
              <a:lnSpc>
                <a:spcPct val="90000"/>
              </a:lnSpc>
            </a:pPr>
            <a:endParaRPr lang="tr-TR" sz="18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800" dirty="0" smtClean="0">
                <a:latin typeface="Tahoma" charset="0"/>
              </a:rPr>
              <a:t>1949 Verem danışma kurulları </a:t>
            </a:r>
          </a:p>
          <a:p>
            <a:pPr eaLnBrk="1" hangingPunct="1">
              <a:lnSpc>
                <a:spcPct val="90000"/>
              </a:lnSpc>
            </a:pPr>
            <a:endParaRPr lang="tr-TR" sz="18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800" dirty="0" smtClean="0">
                <a:latin typeface="Tahoma" charset="0"/>
              </a:rPr>
              <a:t>&gt; 1950 BCG aşı kampanyaları</a:t>
            </a:r>
          </a:p>
          <a:p>
            <a:pPr eaLnBrk="1" hangingPunct="1">
              <a:lnSpc>
                <a:spcPct val="90000"/>
              </a:lnSpc>
            </a:pPr>
            <a:endParaRPr lang="tr-TR" sz="18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800" dirty="0" smtClean="0">
                <a:latin typeface="Tahoma" charset="0"/>
              </a:rPr>
              <a:t>1970 Röntgenle TB  taramaları </a:t>
            </a:r>
          </a:p>
          <a:p>
            <a:pPr eaLnBrk="1" hangingPunct="1">
              <a:lnSpc>
                <a:spcPct val="90000"/>
              </a:lnSpc>
            </a:pPr>
            <a:endParaRPr lang="tr-TR" sz="18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tr-TR" sz="18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tr-TR" sz="1800" dirty="0" smtClean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endParaRPr lang="tr-TR" sz="1800" dirty="0"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237312"/>
            <a:ext cx="8352928" cy="461665"/>
          </a:xfrm>
          <a:prstGeom prst="rect">
            <a:avLst/>
          </a:prstGeom>
          <a:solidFill>
            <a:srgbClr val="CCFFCC"/>
          </a:solidFill>
          <a:ln>
            <a:solidFill>
              <a:srgbClr val="1984C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İLK REHBER 1932  - 2019 11.REHBER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6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4695</TotalTime>
  <Words>595</Words>
  <Application>Microsoft Office PowerPoint</Application>
  <PresentationFormat>Ekran Gösterisi (4:3)</PresentationFormat>
  <Paragraphs>143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Office Theme</vt:lpstr>
      <vt:lpstr>TÜBERKÜLOZ</vt:lpstr>
      <vt:lpstr>ÖYKÜ</vt:lpstr>
      <vt:lpstr>Slayt 3</vt:lpstr>
      <vt:lpstr>ÖLÜM NEDENLERİ</vt:lpstr>
      <vt:lpstr>Global istatistikler</vt:lpstr>
      <vt:lpstr>Slayt 6</vt:lpstr>
      <vt:lpstr>Slayt 7</vt:lpstr>
      <vt:lpstr>Slayt 8</vt:lpstr>
      <vt:lpstr>Türkiye - Tüberküloz</vt:lpstr>
      <vt:lpstr>M. Tuberculosis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İdiyopatik Pulmoner Fibrozisin Tedavisinde Yenilikler?</dc:title>
  <dc:creator>Demet</dc:creator>
  <cp:lastModifiedBy>user</cp:lastModifiedBy>
  <cp:revision>840</cp:revision>
  <cp:lastPrinted>2015-03-03T01:10:42Z</cp:lastPrinted>
  <dcterms:created xsi:type="dcterms:W3CDTF">2015-01-07T15:25:58Z</dcterms:created>
  <dcterms:modified xsi:type="dcterms:W3CDTF">2020-05-11T10:55:16Z</dcterms:modified>
</cp:coreProperties>
</file>