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8"/>
  </p:notesMasterIdLst>
  <p:sldIdLst>
    <p:sldId id="268" r:id="rId2"/>
    <p:sldId id="283" r:id="rId3"/>
    <p:sldId id="257" r:id="rId4"/>
    <p:sldId id="258" r:id="rId5"/>
    <p:sldId id="259" r:id="rId6"/>
    <p:sldId id="273" r:id="rId7"/>
    <p:sldId id="274" r:id="rId8"/>
    <p:sldId id="275" r:id="rId9"/>
    <p:sldId id="276" r:id="rId10"/>
    <p:sldId id="277" r:id="rId11"/>
    <p:sldId id="278" r:id="rId12"/>
    <p:sldId id="279" r:id="rId13"/>
    <p:sldId id="280" r:id="rId14"/>
    <p:sldId id="281" r:id="rId15"/>
    <p:sldId id="282" r:id="rId16"/>
    <p:sldId id="284"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4"/>
  </p:normalViewPr>
  <p:slideViewPr>
    <p:cSldViewPr snapToGrid="0">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932D4-31B0-4C41-90C1-574F7C10AAE6}" type="datetimeFigureOut">
              <a:rPr lang="tr-TR" smtClean="0"/>
              <a:t>4.05.2020</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84A9A-77D7-42D6-AB1A-F38A4495F9A8}" type="slidenum">
              <a:rPr lang="tr-TR" smtClean="0"/>
              <a:t>‹#›</a:t>
            </a:fld>
            <a:endParaRPr lang="tr-TR" dirty="0"/>
          </a:p>
        </p:txBody>
      </p:sp>
    </p:spTree>
    <p:extLst>
      <p:ext uri="{BB962C8B-B14F-4D97-AF65-F5344CB8AC3E}">
        <p14:creationId xmlns:p14="http://schemas.microsoft.com/office/powerpoint/2010/main" val="223477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D17CF4E-8E1B-4735-AF87-75E1EDE6DF15}" type="datetimeFigureOut">
              <a:rPr lang="tr-TR" smtClean="0"/>
              <a:t>4.05.2020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680AFF69-527B-4D2E-8DCC-5C8DB1ADE270}" type="slidenum">
              <a:rPr lang="tr-TR" smtClean="0"/>
              <a:t>‹#›</a:t>
            </a:fld>
            <a:endParaRPr lang="tr-TR" dirty="0"/>
          </a:p>
        </p:txBody>
      </p:sp>
    </p:spTree>
    <p:extLst>
      <p:ext uri="{BB962C8B-B14F-4D97-AF65-F5344CB8AC3E}">
        <p14:creationId xmlns:p14="http://schemas.microsoft.com/office/powerpoint/2010/main" val="17134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D17CF4E-8E1B-4735-AF87-75E1EDE6DF15}" type="datetimeFigureOut">
              <a:rPr lang="tr-TR" smtClean="0"/>
              <a:t>4.05.2020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680AFF69-527B-4D2E-8DCC-5C8DB1ADE270}" type="slidenum">
              <a:rPr lang="tr-TR" smtClean="0"/>
              <a:t>‹#›</a:t>
            </a:fld>
            <a:endParaRPr lang="tr-TR" dirty="0"/>
          </a:p>
        </p:txBody>
      </p:sp>
    </p:spTree>
    <p:extLst>
      <p:ext uri="{BB962C8B-B14F-4D97-AF65-F5344CB8AC3E}">
        <p14:creationId xmlns:p14="http://schemas.microsoft.com/office/powerpoint/2010/main" val="147095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D17CF4E-8E1B-4735-AF87-75E1EDE6DF15}" type="datetimeFigureOut">
              <a:rPr lang="tr-TR" smtClean="0"/>
              <a:t>4.05.2020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680AFF69-527B-4D2E-8DCC-5C8DB1ADE270}" type="slidenum">
              <a:rPr lang="tr-TR" smtClean="0"/>
              <a:t>‹#›</a:t>
            </a:fld>
            <a:endParaRPr lang="tr-TR" dirty="0"/>
          </a:p>
        </p:txBody>
      </p:sp>
    </p:spTree>
    <p:extLst>
      <p:ext uri="{BB962C8B-B14F-4D97-AF65-F5344CB8AC3E}">
        <p14:creationId xmlns:p14="http://schemas.microsoft.com/office/powerpoint/2010/main" val="1138175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D17CF4E-8E1B-4735-AF87-75E1EDE6DF15}" type="datetimeFigureOut">
              <a:rPr lang="tr-TR" smtClean="0"/>
              <a:t>4.05.2020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680AFF69-527B-4D2E-8DCC-5C8DB1ADE270}" type="slidenum">
              <a:rPr lang="tr-TR" smtClean="0"/>
              <a:t>‹#›</a:t>
            </a:fld>
            <a:endParaRPr lang="tr-TR" dirty="0"/>
          </a:p>
        </p:txBody>
      </p:sp>
    </p:spTree>
    <p:extLst>
      <p:ext uri="{BB962C8B-B14F-4D97-AF65-F5344CB8AC3E}">
        <p14:creationId xmlns:p14="http://schemas.microsoft.com/office/powerpoint/2010/main" val="295172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D17CF4E-8E1B-4735-AF87-75E1EDE6DF15}" type="datetimeFigureOut">
              <a:rPr lang="tr-TR" smtClean="0"/>
              <a:t>4.05.2020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680AFF69-527B-4D2E-8DCC-5C8DB1ADE270}" type="slidenum">
              <a:rPr lang="tr-TR" smtClean="0"/>
              <a:t>‹#›</a:t>
            </a:fld>
            <a:endParaRPr lang="tr-TR" dirty="0"/>
          </a:p>
        </p:txBody>
      </p:sp>
    </p:spTree>
    <p:extLst>
      <p:ext uri="{BB962C8B-B14F-4D97-AF65-F5344CB8AC3E}">
        <p14:creationId xmlns:p14="http://schemas.microsoft.com/office/powerpoint/2010/main" val="1579606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D17CF4E-8E1B-4735-AF87-75E1EDE6DF15}" type="datetimeFigureOut">
              <a:rPr lang="tr-TR" smtClean="0"/>
              <a:t>4.05.2020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680AFF69-527B-4D2E-8DCC-5C8DB1ADE270}" type="slidenum">
              <a:rPr lang="tr-TR" smtClean="0"/>
              <a:t>‹#›</a:t>
            </a:fld>
            <a:endParaRPr lang="tr-TR" dirty="0"/>
          </a:p>
        </p:txBody>
      </p:sp>
    </p:spTree>
    <p:extLst>
      <p:ext uri="{BB962C8B-B14F-4D97-AF65-F5344CB8AC3E}">
        <p14:creationId xmlns:p14="http://schemas.microsoft.com/office/powerpoint/2010/main" val="65210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D17CF4E-8E1B-4735-AF87-75E1EDE6DF15}" type="datetimeFigureOut">
              <a:rPr lang="tr-TR" smtClean="0"/>
              <a:t>4.05.2020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680AFF69-527B-4D2E-8DCC-5C8DB1ADE270}" type="slidenum">
              <a:rPr lang="tr-TR" smtClean="0"/>
              <a:t>‹#›</a:t>
            </a:fld>
            <a:endParaRPr lang="tr-TR" dirty="0"/>
          </a:p>
        </p:txBody>
      </p:sp>
    </p:spTree>
    <p:extLst>
      <p:ext uri="{BB962C8B-B14F-4D97-AF65-F5344CB8AC3E}">
        <p14:creationId xmlns:p14="http://schemas.microsoft.com/office/powerpoint/2010/main" val="402125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D17CF4E-8E1B-4735-AF87-75E1EDE6DF15}" type="datetimeFigureOut">
              <a:rPr lang="tr-TR" smtClean="0"/>
              <a:t>4.05.2020</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680AFF69-527B-4D2E-8DCC-5C8DB1ADE270}" type="slidenum">
              <a:rPr lang="tr-TR" smtClean="0"/>
              <a:t>‹#›</a:t>
            </a:fld>
            <a:endParaRPr lang="tr-TR" dirty="0"/>
          </a:p>
        </p:txBody>
      </p:sp>
    </p:spTree>
    <p:extLst>
      <p:ext uri="{BB962C8B-B14F-4D97-AF65-F5344CB8AC3E}">
        <p14:creationId xmlns:p14="http://schemas.microsoft.com/office/powerpoint/2010/main" val="285748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D17CF4E-8E1B-4735-AF87-75E1EDE6DF15}" type="datetimeFigureOut">
              <a:rPr lang="tr-TR" smtClean="0"/>
              <a:t>4.05.2020</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680AFF69-527B-4D2E-8DCC-5C8DB1ADE270}" type="slidenum">
              <a:rPr lang="tr-TR" smtClean="0"/>
              <a:t>‹#›</a:t>
            </a:fld>
            <a:endParaRPr lang="tr-TR" dirty="0"/>
          </a:p>
        </p:txBody>
      </p:sp>
    </p:spTree>
    <p:extLst>
      <p:ext uri="{BB962C8B-B14F-4D97-AF65-F5344CB8AC3E}">
        <p14:creationId xmlns:p14="http://schemas.microsoft.com/office/powerpoint/2010/main" val="173745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D17CF4E-8E1B-4735-AF87-75E1EDE6DF15}" type="datetimeFigureOut">
              <a:rPr lang="tr-TR" smtClean="0"/>
              <a:t>4.05.2020</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680AFF69-527B-4D2E-8DCC-5C8DB1ADE270}" type="slidenum">
              <a:rPr lang="tr-TR" smtClean="0"/>
              <a:t>‹#›</a:t>
            </a:fld>
            <a:endParaRPr lang="tr-TR" dirty="0"/>
          </a:p>
        </p:txBody>
      </p:sp>
    </p:spTree>
    <p:extLst>
      <p:ext uri="{BB962C8B-B14F-4D97-AF65-F5344CB8AC3E}">
        <p14:creationId xmlns:p14="http://schemas.microsoft.com/office/powerpoint/2010/main" val="2339405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D17CF4E-8E1B-4735-AF87-75E1EDE6DF15}" type="datetimeFigureOut">
              <a:rPr lang="tr-TR" smtClean="0"/>
              <a:t>4.05.2020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680AFF69-527B-4D2E-8DCC-5C8DB1ADE270}" type="slidenum">
              <a:rPr lang="tr-TR" smtClean="0"/>
              <a:t>‹#›</a:t>
            </a:fld>
            <a:endParaRPr lang="tr-TR" dirty="0"/>
          </a:p>
        </p:txBody>
      </p:sp>
    </p:spTree>
    <p:extLst>
      <p:ext uri="{BB962C8B-B14F-4D97-AF65-F5344CB8AC3E}">
        <p14:creationId xmlns:p14="http://schemas.microsoft.com/office/powerpoint/2010/main" val="375945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D17CF4E-8E1B-4735-AF87-75E1EDE6DF15}" type="datetimeFigureOut">
              <a:rPr lang="tr-TR" smtClean="0"/>
              <a:t>4.05.2020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680AFF69-527B-4D2E-8DCC-5C8DB1ADE270}" type="slidenum">
              <a:rPr lang="tr-TR" smtClean="0"/>
              <a:t>‹#›</a:t>
            </a:fld>
            <a:endParaRPr lang="tr-TR" dirty="0"/>
          </a:p>
        </p:txBody>
      </p:sp>
    </p:spTree>
    <p:extLst>
      <p:ext uri="{BB962C8B-B14F-4D97-AF65-F5344CB8AC3E}">
        <p14:creationId xmlns:p14="http://schemas.microsoft.com/office/powerpoint/2010/main" val="72745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7CF4E-8E1B-4735-AF87-75E1EDE6DF15}" type="datetimeFigureOut">
              <a:rPr lang="tr-TR" smtClean="0"/>
              <a:t>4.05.2020</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AFF69-527B-4D2E-8DCC-5C8DB1ADE270}" type="slidenum">
              <a:rPr lang="tr-TR" smtClean="0"/>
              <a:t>‹#›</a:t>
            </a:fld>
            <a:endParaRPr lang="tr-TR" dirty="0"/>
          </a:p>
        </p:txBody>
      </p:sp>
    </p:spTree>
    <p:extLst>
      <p:ext uri="{BB962C8B-B14F-4D97-AF65-F5344CB8AC3E}">
        <p14:creationId xmlns:p14="http://schemas.microsoft.com/office/powerpoint/2010/main" val="17328812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585787" y="114300"/>
            <a:ext cx="3557400" cy="1980000"/>
          </a:xfrm>
          <a:prstGeom prst="rect">
            <a:avLst/>
          </a:prstGeom>
        </p:spPr>
      </p:pic>
      <p:pic>
        <p:nvPicPr>
          <p:cNvPr id="5" name="Resim 4"/>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800720" y="0"/>
            <a:ext cx="2391280" cy="2232000"/>
          </a:xfrm>
          <a:prstGeom prst="rect">
            <a:avLst/>
          </a:prstGeom>
        </p:spPr>
      </p:pic>
      <p:sp>
        <p:nvSpPr>
          <p:cNvPr id="7" name="Dikdörtgen 6"/>
          <p:cNvSpPr/>
          <p:nvPr/>
        </p:nvSpPr>
        <p:spPr>
          <a:xfrm>
            <a:off x="2122667" y="524174"/>
            <a:ext cx="8121471" cy="2585323"/>
          </a:xfrm>
          <a:prstGeom prst="rect">
            <a:avLst/>
          </a:prstGeom>
          <a:noFill/>
        </p:spPr>
        <p:txBody>
          <a:bodyPr wrap="square" lIns="91440" tIns="45720" rIns="91440" bIns="45720">
            <a:spAutoFit/>
          </a:bodyPr>
          <a:lstStyle/>
          <a:p>
            <a:pPr algn="ctr"/>
            <a:r>
              <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okerman" panose="04090605060D06020702" pitchFamily="82" charset="0"/>
              </a:rPr>
              <a:t>Erken Çocukluk Döneminde </a:t>
            </a:r>
          </a:p>
          <a:p>
            <a:pPr algn="ctr"/>
            <a:r>
              <a:rPr lang="tr-TR"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okerman" panose="04090605060D06020702" pitchFamily="82" charset="0"/>
              </a:rPr>
              <a:t>Fen Ve Matematik</a:t>
            </a:r>
            <a:endPar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okerman" panose="04090605060D06020702" pitchFamily="82" charset="0"/>
            </a:endParaRPr>
          </a:p>
        </p:txBody>
      </p:sp>
      <p:sp>
        <p:nvSpPr>
          <p:cNvPr id="17" name="Dikdörtgen 16"/>
          <p:cNvSpPr/>
          <p:nvPr/>
        </p:nvSpPr>
        <p:spPr>
          <a:xfrm>
            <a:off x="2498726" y="3850838"/>
            <a:ext cx="7537448" cy="1569660"/>
          </a:xfrm>
          <a:prstGeom prst="rect">
            <a:avLst/>
          </a:prstGeom>
          <a:noFill/>
        </p:spPr>
        <p:txBody>
          <a:bodyPr wrap="none" lIns="91440" tIns="45720" rIns="91440" bIns="45720">
            <a:spAutoFit/>
          </a:bodyPr>
          <a:lstStyle/>
          <a:p>
            <a:pPr algn="ctr"/>
            <a:r>
              <a:rPr lang="tr-T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Rounded MT Bold" panose="020F0704030504030204" pitchFamily="34" charset="0"/>
              </a:rPr>
              <a:t>Sağlık Bilimleri Fakültesi </a:t>
            </a:r>
          </a:p>
          <a:p>
            <a:pPr algn="ctr"/>
            <a:r>
              <a:rPr lang="tr-T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Rounded MT Bold" panose="020F0704030504030204" pitchFamily="34" charset="0"/>
              </a:rPr>
              <a:t>Çocuk Gelişimi Bölümü</a:t>
            </a:r>
            <a:endParaRPr lang="tr-T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346798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311258" y="1515659"/>
            <a:ext cx="114829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Çocukların bilişsel kavram oluşumları, beyin hücreleri arasında sinaptik bağlantılarla oluşmaktadır. Beynin sürekli gelişmesi ve buna bağlı olarak öğrenmelerin yapılanması yeni sinapsların oluşmasıyla gerçekleşeceğinden sinaptik bağlantıların oluşumu çocuğun yaşadığı deneyimler ve çevresindeki uyarıcılar ile yakından ilgilidir. Dolayısıyla erken yaşlarda çocuğun aldığı eğitim, çocuğa sunulacak deneyimler ve uyarıcılar onun beyin gelişimine destek vermekte önemli bir etkendir</a:t>
            </a:r>
            <a:r>
              <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817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61" y="542441"/>
            <a:ext cx="11515241" cy="5734373"/>
          </a:xfrm>
          <a:prstGeom prst="rect">
            <a:avLst/>
          </a:prstGeom>
        </p:spPr>
      </p:pic>
    </p:spTree>
    <p:extLst>
      <p:ext uri="{BB962C8B-B14F-4D97-AF65-F5344CB8AC3E}">
        <p14:creationId xmlns:p14="http://schemas.microsoft.com/office/powerpoint/2010/main" val="1189232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311256" y="1546656"/>
            <a:ext cx="1156044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n-US" sz="32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Özellikle erken eğitim programlarında yer alan fen ve matematik eğitimi çocuğun bilgiyi anlamlandırması için en ideal etkinlikler arasında yer almaktadır. Bu nedenle </a:t>
            </a:r>
            <a:r>
              <a:rPr kumimoji="0" lang="tr-TR" sz="32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fen ve matematik eğitimi ile çocukların bilimsel düşünme becerisinin temelini oluşturan problem çözme, analiz etme, hipotez oluşturma gibi becerileri desteklenerek, onların ileriki akademik ve sosyal yaşantılarında gerçekleştireceği performanslarının alt yapıları oluşturulmaktadır. </a:t>
            </a:r>
          </a:p>
        </p:txBody>
      </p:sp>
    </p:spTree>
    <p:extLst>
      <p:ext uri="{BB962C8B-B14F-4D97-AF65-F5344CB8AC3E}">
        <p14:creationId xmlns:p14="http://schemas.microsoft.com/office/powerpoint/2010/main" val="2662705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311258" y="1500161"/>
            <a:ext cx="115759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6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Erken çocukluk döneminde yer alan fen ve matematik çalışmaları, çocukların çevrelerindeki dünyayla ve kendileriyle ilişkilendirebilecekleri deneyimleri sunması ve buna bağlı olarak zihinsel süreç becerileri ile bilimsel kavramları içselleştirebilecekleri kazanımlar elde etmeleri açısından büyük önem taşımaktadır. </a:t>
            </a:r>
          </a:p>
        </p:txBody>
      </p:sp>
    </p:spTree>
    <p:extLst>
      <p:ext uri="{BB962C8B-B14F-4D97-AF65-F5344CB8AC3E}">
        <p14:creationId xmlns:p14="http://schemas.microsoft.com/office/powerpoint/2010/main" val="223937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71959" y="681925"/>
            <a:ext cx="11499743" cy="5286279"/>
          </a:xfrm>
          <a:prstGeom prst="rect">
            <a:avLst/>
          </a:prstGeom>
        </p:spPr>
      </p:pic>
    </p:spTree>
    <p:extLst>
      <p:ext uri="{BB962C8B-B14F-4D97-AF65-F5344CB8AC3E}">
        <p14:creationId xmlns:p14="http://schemas.microsoft.com/office/powerpoint/2010/main" val="2343377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249264" y="1624147"/>
            <a:ext cx="1162243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6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Erken çocukluk dönemi eğitimcilerinin çocuklara yönelik fen ve matematik eğitimini düzenlerken, özellikle mantıksal tutarlılıkla oluşturulacak kavram ve becerileri içeren programlar hazırlayıp, çocukların bilimsel becerilerini merkeze alan planlamaları öne çıkarmaya özen göstermelidir.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229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BEEC77-60AF-0D49-B84F-BA2807A965F6}"/>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C8DBF680-A13B-4E48-B976-F5684DD65302}"/>
              </a:ext>
            </a:extLst>
          </p:cNvPr>
          <p:cNvGraphicFramePr>
            <a:graphicFrameLocks noGrp="1"/>
          </p:cNvGraphicFramePr>
          <p:nvPr/>
        </p:nvGraphicFramePr>
        <p:xfrm>
          <a:off x="838200" y="3178334"/>
          <a:ext cx="10515600" cy="1645920"/>
        </p:xfrm>
        <a:graphic>
          <a:graphicData uri="http://schemas.openxmlformats.org/drawingml/2006/table">
            <a:tbl>
              <a:tblPr/>
              <a:tblGrid>
                <a:gridCol w="10515600">
                  <a:extLst>
                    <a:ext uri="{9D8B030D-6E8A-4147-A177-3AD203B41FA5}">
                      <a16:colId xmlns:a16="http://schemas.microsoft.com/office/drawing/2014/main" val="1610760487"/>
                    </a:ext>
                  </a:extLst>
                </a:gridCol>
              </a:tblGrid>
              <a:tr h="0">
                <a:tc>
                  <a:txBody>
                    <a:bodyPr/>
                    <a:lstStyle/>
                    <a:p>
                      <a:r>
                        <a:rPr lang="tr-TR">
                          <a:effectLst/>
                        </a:rPr>
                        <a:t>Aktaş Arnas ,Y., Bilaloğlu Günay, R. ve Aslan D. 2007. Okul Öncesi Dönemde Fen Eğitimi, Kök Yayıncılık, Ankara </a:t>
                      </a:r>
                    </a:p>
                  </a:txBody>
                  <a:tcPr marL="0" marR="0" marT="0" marB="0" anchor="ctr">
                    <a:lnL>
                      <a:noFill/>
                    </a:lnL>
                    <a:lnR>
                      <a:noFill/>
                    </a:lnR>
                    <a:lnT>
                      <a:noFill/>
                    </a:lnT>
                    <a:lnB>
                      <a:noFill/>
                    </a:lnB>
                  </a:tcPr>
                </a:tc>
                <a:extLst>
                  <a:ext uri="{0D108BD9-81ED-4DB2-BD59-A6C34878D82A}">
                    <a16:rowId xmlns:a16="http://schemas.microsoft.com/office/drawing/2014/main" val="3792142961"/>
                  </a:ext>
                </a:extLst>
              </a:tr>
              <a:tr h="0">
                <a:tc>
                  <a:txBody>
                    <a:bodyPr/>
                    <a:lstStyle/>
                    <a:p>
                      <a:r>
                        <a:rPr lang="tr-TR">
                          <a:effectLst/>
                        </a:rPr>
                        <a:t>Aktaş Arnas,Y. 2005. Fen ve Matematik Öğreniyorum. Morpa Yayınevi, İstanbul </a:t>
                      </a:r>
                    </a:p>
                  </a:txBody>
                  <a:tcPr marL="0" marR="0" marT="0" marB="0" anchor="ctr">
                    <a:lnL>
                      <a:noFill/>
                    </a:lnL>
                    <a:lnR>
                      <a:noFill/>
                    </a:lnR>
                    <a:lnT>
                      <a:noFill/>
                    </a:lnT>
                    <a:lnB>
                      <a:noFill/>
                    </a:lnB>
                  </a:tcPr>
                </a:tc>
                <a:extLst>
                  <a:ext uri="{0D108BD9-81ED-4DB2-BD59-A6C34878D82A}">
                    <a16:rowId xmlns:a16="http://schemas.microsoft.com/office/drawing/2014/main" val="781654168"/>
                  </a:ext>
                </a:extLst>
              </a:tr>
              <a:tr h="0">
                <a:tc>
                  <a:txBody>
                    <a:bodyPr/>
                    <a:lstStyle/>
                    <a:p>
                      <a:r>
                        <a:rPr lang="tr-TR">
                          <a:effectLst/>
                        </a:rPr>
                        <a:t>Aktaş Arnas,Y. 2006. Okulöncesi Dönemde Matematik Öğretimi. Adana Nobel Tıp Kitabevi, Genişletilmiş 3. Baskı, Adana. </a:t>
                      </a:r>
                    </a:p>
                  </a:txBody>
                  <a:tcPr marL="0" marR="0" marT="0" marB="0" anchor="ctr">
                    <a:lnL>
                      <a:noFill/>
                    </a:lnL>
                    <a:lnR>
                      <a:noFill/>
                    </a:lnR>
                    <a:lnT>
                      <a:noFill/>
                    </a:lnT>
                    <a:lnB>
                      <a:noFill/>
                    </a:lnB>
                  </a:tcPr>
                </a:tc>
                <a:extLst>
                  <a:ext uri="{0D108BD9-81ED-4DB2-BD59-A6C34878D82A}">
                    <a16:rowId xmlns:a16="http://schemas.microsoft.com/office/drawing/2014/main" val="1589975403"/>
                  </a:ext>
                </a:extLst>
              </a:tr>
              <a:tr h="0">
                <a:tc>
                  <a:txBody>
                    <a:bodyPr/>
                    <a:lstStyle/>
                    <a:p>
                      <a:r>
                        <a:rPr lang="tr-TR">
                          <a:effectLst/>
                        </a:rPr>
                        <a:t>Güven, Y.1999. Okulöncesinde Matematik. Ya-Pa Yayınları, İstanbul. </a:t>
                      </a:r>
                    </a:p>
                  </a:txBody>
                  <a:tcPr marL="0" marR="0" marT="0" marB="0" anchor="ctr">
                    <a:lnL>
                      <a:noFill/>
                    </a:lnL>
                    <a:lnR>
                      <a:noFill/>
                    </a:lnR>
                    <a:lnT>
                      <a:noFill/>
                    </a:lnT>
                    <a:lnB>
                      <a:noFill/>
                    </a:lnB>
                  </a:tcPr>
                </a:tc>
                <a:extLst>
                  <a:ext uri="{0D108BD9-81ED-4DB2-BD59-A6C34878D82A}">
                    <a16:rowId xmlns:a16="http://schemas.microsoft.com/office/drawing/2014/main" val="1176838403"/>
                  </a:ext>
                </a:extLst>
              </a:tr>
              <a:tr h="0">
                <a:tc>
                  <a:txBody>
                    <a:bodyPr/>
                    <a:lstStyle/>
                    <a:p>
                      <a:r>
                        <a:rPr lang="tr-TR" dirty="0">
                          <a:effectLst/>
                        </a:rPr>
                        <a:t>Metin, N. 1992. Okulöncesi Dönemdeki Çocuklarda Matematik Kavramların Gelişimi. Ya-</a:t>
                      </a:r>
                      <a:r>
                        <a:rPr lang="tr-TR" dirty="0" err="1">
                          <a:effectLst/>
                        </a:rPr>
                        <a:t>Pa</a:t>
                      </a:r>
                      <a:r>
                        <a:rPr lang="tr-TR" dirty="0">
                          <a:effectLst/>
                        </a:rPr>
                        <a:t> Yayınları, İstanbul. </a:t>
                      </a:r>
                    </a:p>
                  </a:txBody>
                  <a:tcPr marL="0" marR="0" marT="0" marB="0" anchor="ctr">
                    <a:lnL>
                      <a:noFill/>
                    </a:lnL>
                    <a:lnR>
                      <a:noFill/>
                    </a:lnR>
                    <a:lnT>
                      <a:noFill/>
                    </a:lnT>
                    <a:lnB>
                      <a:noFill/>
                    </a:lnB>
                  </a:tcPr>
                </a:tc>
                <a:extLst>
                  <a:ext uri="{0D108BD9-81ED-4DB2-BD59-A6C34878D82A}">
                    <a16:rowId xmlns:a16="http://schemas.microsoft.com/office/drawing/2014/main" val="1053573558"/>
                  </a:ext>
                </a:extLst>
              </a:tr>
            </a:tbl>
          </a:graphicData>
        </a:graphic>
      </p:graphicFrame>
    </p:spTree>
    <p:extLst>
      <p:ext uri="{BB962C8B-B14F-4D97-AF65-F5344CB8AC3E}">
        <p14:creationId xmlns:p14="http://schemas.microsoft.com/office/powerpoint/2010/main" val="411902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ulut Belirtme Çizgisi 3"/>
          <p:cNvSpPr/>
          <p:nvPr/>
        </p:nvSpPr>
        <p:spPr>
          <a:xfrm>
            <a:off x="358346" y="407773"/>
            <a:ext cx="11392930" cy="520219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600" b="1" dirty="0">
                <a:ln w="0"/>
                <a:solidFill>
                  <a:schemeClr val="tx1"/>
                </a:solidFill>
                <a:effectLst>
                  <a:outerShdw blurRad="38100" dist="19050" dir="2700000" algn="tl" rotWithShape="0">
                    <a:schemeClr val="dk1">
                      <a:alpha val="40000"/>
                    </a:schemeClr>
                  </a:outerShdw>
                </a:effectLst>
              </a:rPr>
              <a:t>Erken Çocukluk Döneminde </a:t>
            </a:r>
          </a:p>
          <a:p>
            <a:pPr algn="ctr"/>
            <a:r>
              <a:rPr lang="tr-TR" sz="6600" b="1" dirty="0">
                <a:ln w="0"/>
                <a:solidFill>
                  <a:schemeClr val="tx1"/>
                </a:solidFill>
                <a:effectLst>
                  <a:outerShdw blurRad="38100" dist="19050" dir="2700000" algn="tl" rotWithShape="0">
                    <a:schemeClr val="dk1">
                      <a:alpha val="40000"/>
                    </a:schemeClr>
                  </a:outerShdw>
                </a:effectLst>
              </a:rPr>
              <a:t>Fen Ve Matematiğin</a:t>
            </a:r>
          </a:p>
          <a:p>
            <a:pPr algn="ctr"/>
            <a:r>
              <a:rPr lang="tr-TR" sz="6600" b="1" dirty="0">
                <a:ln w="0"/>
                <a:solidFill>
                  <a:schemeClr val="tx1"/>
                </a:solidFill>
                <a:effectLst>
                  <a:outerShdw blurRad="38100" dist="19050" dir="2700000" algn="tl" rotWithShape="0">
                    <a:schemeClr val="dk1">
                      <a:alpha val="40000"/>
                    </a:schemeClr>
                  </a:outerShdw>
                </a:effectLst>
              </a:rPr>
              <a:t> Önemi</a:t>
            </a:r>
          </a:p>
        </p:txBody>
      </p:sp>
    </p:spTree>
    <p:extLst>
      <p:ext uri="{BB962C8B-B14F-4D97-AF65-F5344CB8AC3E}">
        <p14:creationId xmlns:p14="http://schemas.microsoft.com/office/powerpoint/2010/main" val="395045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5929" y="1745925"/>
            <a:ext cx="11528854" cy="3416320"/>
          </a:xfrm>
          <a:prstGeom prst="rect">
            <a:avLst/>
          </a:prstGeom>
        </p:spPr>
        <p:txBody>
          <a:bodyPr wrap="square">
            <a:spAutoFit/>
          </a:bodyPr>
          <a:lstStyle/>
          <a:p>
            <a:pPr algn="just"/>
            <a:r>
              <a:rPr lang="tr-TR" sz="3600" dirty="0">
                <a:ln w="0"/>
                <a:effectLst>
                  <a:outerShdw blurRad="38100" dist="19050" dir="2700000" algn="tl" rotWithShape="0">
                    <a:schemeClr val="dk1">
                      <a:alpha val="40000"/>
                    </a:schemeClr>
                  </a:outerShdw>
                </a:effectLst>
              </a:rPr>
              <a:t>Kişiliğin ve temel yaşam becerilerinin alt yapısının oluştuğu erken çocukluk dönemi, tesadüflere bırakılmayacak kadar önemli bir evreyi kapsamaktadır. Bilimsel ve sistemli bir şekilde desteklenmesi gereken bu süreçte, çocuk doğuştan getirdiği merak duygusuyla deneyimler kazanarak öğrenmelerinin alt yapısını oluşturacaktır. </a:t>
            </a:r>
          </a:p>
        </p:txBody>
      </p:sp>
    </p:spTree>
    <p:extLst>
      <p:ext uri="{BB962C8B-B14F-4D97-AF65-F5344CB8AC3E}">
        <p14:creationId xmlns:p14="http://schemas.microsoft.com/office/powerpoint/2010/main" val="1511181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59" y="511445"/>
            <a:ext cx="11468745" cy="5842860"/>
          </a:xfrm>
          <a:prstGeom prst="rect">
            <a:avLst/>
          </a:prstGeom>
        </p:spPr>
      </p:pic>
    </p:spTree>
    <p:extLst>
      <p:ext uri="{BB962C8B-B14F-4D97-AF65-F5344CB8AC3E}">
        <p14:creationId xmlns:p14="http://schemas.microsoft.com/office/powerpoint/2010/main" val="2567642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6975" y="1668434"/>
            <a:ext cx="11592733" cy="3416320"/>
          </a:xfrm>
          <a:prstGeom prst="rect">
            <a:avLst/>
          </a:prstGeom>
        </p:spPr>
        <p:txBody>
          <a:bodyPr wrap="square">
            <a:spAutoFit/>
          </a:bodyPr>
          <a:lstStyle/>
          <a:p>
            <a:pPr algn="just"/>
            <a:r>
              <a:rPr lang="tr-TR" sz="3600" dirty="0">
                <a:ln w="0"/>
                <a:effectLst>
                  <a:outerShdw blurRad="38100" dist="19050" dir="2700000" algn="tl" rotWithShape="0">
                    <a:schemeClr val="dk1">
                      <a:alpha val="40000"/>
                    </a:schemeClr>
                  </a:outerShdw>
                </a:effectLst>
              </a:rPr>
              <a:t>Çocuk merak duygusuyla çevresinde var olan nesne, durum ve olaylara karşı ilgi göstermeye başlayacaktır. Bu ilgi sonucunda farklı deneyimler edinerek birçok beceri ve kazanımı elde edecektir. Bu nedenle erken çocukluk dönemi kişiliğin şekillenmesinde gerekli olan bilgi, beceri ve alışkanlıkların kazanılması yönünden kritik bir dönemdir. </a:t>
            </a:r>
          </a:p>
        </p:txBody>
      </p:sp>
    </p:spTree>
    <p:extLst>
      <p:ext uri="{BB962C8B-B14F-4D97-AF65-F5344CB8AC3E}">
        <p14:creationId xmlns:p14="http://schemas.microsoft.com/office/powerpoint/2010/main" val="1289332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71959" y="573437"/>
            <a:ext cx="11484244" cy="5687878"/>
          </a:xfrm>
          <a:prstGeom prst="rect">
            <a:avLst/>
          </a:prstGeom>
        </p:spPr>
      </p:pic>
    </p:spTree>
    <p:extLst>
      <p:ext uri="{BB962C8B-B14F-4D97-AF65-F5344CB8AC3E}">
        <p14:creationId xmlns:p14="http://schemas.microsoft.com/office/powerpoint/2010/main" val="797162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8488" y="1531906"/>
            <a:ext cx="11577234" cy="4524315"/>
          </a:xfrm>
          <a:prstGeom prst="rect">
            <a:avLst/>
          </a:prstGeom>
        </p:spPr>
        <p:txBody>
          <a:bodyPr wrap="square">
            <a:spAutoFit/>
          </a:bodyPr>
          <a:lstStyle/>
          <a:p>
            <a:pPr algn="just"/>
            <a:r>
              <a:rPr lang="tr-TR" sz="3200" dirty="0">
                <a:ln w="0"/>
                <a:effectLst>
                  <a:outerShdw blurRad="38100" dist="19050" dir="2700000" algn="tl" rotWithShape="0">
                    <a:schemeClr val="dk1">
                      <a:alpha val="40000"/>
                    </a:schemeClr>
                  </a:outerShdw>
                </a:effectLst>
              </a:rPr>
              <a:t>Erken çocukluk dönemi; fiziksel, sosyal-duygusal, bilişsel ve dilsel gelişmenin hızlı olduğu yıllardır. Yeni doğan bir çocuğun yaşamın ilk yıllarından itibaren yaşama uyum için baş etmesi gereken en önemli problem, yaşadığı dünyayı anlaması ve öğrenmesidir. Bu öğrenmelerin sağlanabilmesi için gerçekleştirilen eğitim, çocuklara gelişimsel olarak katkı sağlamakta ve çocukların geleceğini şekillendirmektedir. Bu nedenle çocuğun ileriki yaşantısı için gerekli olan çeşitli algıları geliştirmek açısından erken çocukluk ciddi bir dönemdir.</a:t>
            </a:r>
          </a:p>
        </p:txBody>
      </p:sp>
    </p:spTree>
    <p:extLst>
      <p:ext uri="{BB962C8B-B14F-4D97-AF65-F5344CB8AC3E}">
        <p14:creationId xmlns:p14="http://schemas.microsoft.com/office/powerpoint/2010/main" val="137126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0481" y="1638423"/>
            <a:ext cx="11499743" cy="3970318"/>
          </a:xfrm>
          <a:prstGeom prst="rect">
            <a:avLst/>
          </a:prstGeom>
        </p:spPr>
        <p:txBody>
          <a:bodyPr wrap="square">
            <a:spAutoFit/>
          </a:bodyPr>
          <a:lstStyle/>
          <a:p>
            <a:pPr algn="just"/>
            <a:r>
              <a:rPr lang="tr-TR" sz="3600" dirty="0">
                <a:ln w="0"/>
                <a:effectLst>
                  <a:outerShdw blurRad="38100" dist="19050" dir="2700000" algn="tl" rotWithShape="0">
                    <a:schemeClr val="dk1">
                      <a:alpha val="40000"/>
                    </a:schemeClr>
                  </a:outerShdw>
                </a:effectLst>
              </a:rPr>
              <a:t>Erken dönemde çocuklar, doğal merak duygularıyla ve çevresel uyaranlarla sürekli etkileşimde bulunarak edindiği bilgileri beyinde kodlamakta ve kodlanan bu bilgiler öğrenme için gerekli olan düşünsel alt yapıyı oluşturmaktadır. Bu alt yapılar bilişsel beceriler olarak adlandırılmaktadır. Dış uyaranlarla beyne gönderilen sinyaller beyindeki bilişsel düzlemi harekete geçirmektedir. </a:t>
            </a:r>
          </a:p>
        </p:txBody>
      </p:sp>
    </p:spTree>
    <p:extLst>
      <p:ext uri="{BB962C8B-B14F-4D97-AF65-F5344CB8AC3E}">
        <p14:creationId xmlns:p14="http://schemas.microsoft.com/office/powerpoint/2010/main" val="237664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61" y="557939"/>
            <a:ext cx="11530739" cy="5780868"/>
          </a:xfrm>
          <a:prstGeom prst="rect">
            <a:avLst/>
          </a:prstGeom>
        </p:spPr>
      </p:pic>
    </p:spTree>
    <p:extLst>
      <p:ext uri="{BB962C8B-B14F-4D97-AF65-F5344CB8AC3E}">
        <p14:creationId xmlns:p14="http://schemas.microsoft.com/office/powerpoint/2010/main" val="157112925"/>
      </p:ext>
    </p:extLst>
  </p:cSld>
  <p:clrMapOvr>
    <a:masterClrMapping/>
  </p:clrMapOvr>
</p:sld>
</file>

<file path=ppt/theme/theme1.xml><?xml version="1.0" encoding="utf-8"?>
<a:theme xmlns:a="http://schemas.openxmlformats.org/drawingml/2006/main" name="Office Teması">
  <a:themeElements>
    <a:clrScheme name="Özel 5">
      <a:dk1>
        <a:sysClr val="windowText" lastClr="000000"/>
      </a:dk1>
      <a:lt1>
        <a:sysClr val="window" lastClr="FFFFFF"/>
      </a:lt1>
      <a:dk2>
        <a:srgbClr val="000000"/>
      </a:dk2>
      <a:lt2>
        <a:srgbClr val="F8F8F8"/>
      </a:lt2>
      <a:accent1>
        <a:srgbClr val="DDDDDD"/>
      </a:accent1>
      <a:accent2>
        <a:srgbClr val="B2B2B2"/>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TotalTime>
  <Words>522</Words>
  <Application>Microsoft Macintosh PowerPoint</Application>
  <PresentationFormat>Geniş ekran</PresentationFormat>
  <Paragraphs>21</Paragraphs>
  <Slides>16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Arial</vt:lpstr>
      <vt:lpstr>Arial Rounded MT Bold</vt:lpstr>
      <vt:lpstr>Calibri</vt:lpstr>
      <vt:lpstr>Calibri Light</vt:lpstr>
      <vt:lpstr>Jokerman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17</cp:revision>
  <dcterms:created xsi:type="dcterms:W3CDTF">2017-12-01T18:09:56Z</dcterms:created>
  <dcterms:modified xsi:type="dcterms:W3CDTF">2020-05-04T20:02:33Z</dcterms:modified>
</cp:coreProperties>
</file>