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96975"/>
            <a:ext cx="7772400" cy="388778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/>
              <a:t>KONGRE </a:t>
            </a:r>
            <a:r>
              <a:rPr lang="en-US" altLang="tr-TR" b="1" dirty="0" smtClean="0"/>
              <a:t>ETKİNLİKLERİ</a:t>
            </a:r>
            <a:endParaRPr lang="tr-TR" altLang="tr-TR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6858000"/>
            <a:ext cx="6400800" cy="387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6849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dirty="0" err="1" smtClean="0"/>
              <a:t>Megep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 delegeleri ve refakatçilerine kongre organizasyonunda yalnızca toplantı </a:t>
            </a:r>
            <a:r>
              <a:rPr lang="tr-TR" altLang="tr-TR" dirty="0" smtClean="0"/>
              <a:t>hizmetleri </a:t>
            </a:r>
            <a:r>
              <a:rPr lang="tr-TR" altLang="tr-TR" dirty="0"/>
              <a:t>sunulmaz. Bu kişilerin, birkaç gün süren organizasyonlarda konaklama ve diğer </a:t>
            </a:r>
            <a:r>
              <a:rPr lang="tr-TR" altLang="tr-TR" dirty="0" smtClean="0"/>
              <a:t>ihtiyaçlarının </a:t>
            </a:r>
            <a:r>
              <a:rPr lang="tr-TR" altLang="tr-TR" dirty="0"/>
              <a:t>da karşılanması gereklidir. Kongre delegeleri ve eşlerinin belirli bir gelir ve kültür düzeyine sahip kişiler olduğu göz önünde tutularak, iyi konaklama imkânı veren oteller </a:t>
            </a:r>
            <a:r>
              <a:rPr lang="tr-TR" altLang="tr-TR" dirty="0" smtClean="0"/>
              <a:t>tercih </a:t>
            </a:r>
            <a:r>
              <a:rPr lang="tr-TR" altLang="tr-TR" dirty="0"/>
              <a:t>edilmelidir. Bu otellerin teknolojik imkanlar ile donatılmış ve hijyenik olması en önemli etkendir.</a:t>
            </a:r>
          </a:p>
        </p:txBody>
      </p:sp>
    </p:spTree>
    <p:extLst>
      <p:ext uri="{BB962C8B-B14F-4D97-AF65-F5344CB8AC3E}">
        <p14:creationId xmlns:p14="http://schemas.microsoft.com/office/powerpoint/2010/main" val="320005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Kongrenin ilk günü yapılan kokteyllerin amacı, delegelerin ve refakatçilerinin </a:t>
            </a:r>
            <a:r>
              <a:rPr lang="tr-TR" altLang="tr-TR" dirty="0" smtClean="0"/>
              <a:t>birbirleriyle </a:t>
            </a:r>
            <a:r>
              <a:rPr lang="tr-TR" altLang="tr-TR" dirty="0"/>
              <a:t>kaynaşmasını sağlamaktır. Kongrelerde öğle yemekleri anlaşmaya göre üç ve dört </a:t>
            </a:r>
            <a:r>
              <a:rPr lang="en-US" altLang="tr-TR" dirty="0" err="1" smtClean="0"/>
              <a:t>çeşit</a:t>
            </a:r>
            <a:r>
              <a:rPr lang="tr-TR" altLang="tr-TR" dirty="0" smtClean="0"/>
              <a:t> </a:t>
            </a:r>
            <a:r>
              <a:rPr lang="tr-TR" altLang="tr-TR" dirty="0"/>
              <a:t>yiyecekten oluşan tabldot menü şeklinde uygulanır.</a:t>
            </a:r>
          </a:p>
        </p:txBody>
      </p:sp>
    </p:spTree>
    <p:extLst>
      <p:ext uri="{BB962C8B-B14F-4D97-AF65-F5344CB8AC3E}">
        <p14:creationId xmlns:p14="http://schemas.microsoft.com/office/powerpoint/2010/main" val="148819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Akşam yemeklerinde kongre </a:t>
            </a:r>
            <a:r>
              <a:rPr lang="tr-TR" altLang="tr-TR" dirty="0" smtClean="0"/>
              <a:t>organizatörü </a:t>
            </a:r>
            <a:r>
              <a:rPr lang="tr-TR" altLang="tr-TR" dirty="0"/>
              <a:t>ile işletme arasında yapılan anlaşmaya </a:t>
            </a:r>
            <a:r>
              <a:rPr lang="tr-TR" altLang="tr-TR" dirty="0" smtClean="0"/>
              <a:t>göre </a:t>
            </a:r>
            <a:r>
              <a:rPr lang="tr-TR" altLang="tr-TR" dirty="0"/>
              <a:t>ya açık büfe ya da yine tabldot şekillerinden birinde servis edilir. Akşam yemeklerinin bir tanesi (ya kongrenin ilk günü, ya da son akşamı) ziyafet şeklinde olur. Yemekler diğer </a:t>
            </a:r>
            <a:r>
              <a:rPr lang="tr-TR" altLang="tr-TR" dirty="0" smtClean="0"/>
              <a:t>akşam </a:t>
            </a:r>
            <a:r>
              <a:rPr lang="tr-TR" altLang="tr-TR" dirty="0"/>
              <a:t>yemeklerine göre daha özeldir ve yemek esnasında sanatçılar, animatörler ya da diğer özel eğlenceler yer alabilir.</a:t>
            </a:r>
          </a:p>
        </p:txBody>
      </p:sp>
    </p:spTree>
    <p:extLst>
      <p:ext uri="{BB962C8B-B14F-4D97-AF65-F5344CB8AC3E}">
        <p14:creationId xmlns:p14="http://schemas.microsoft.com/office/powerpoint/2010/main" val="2155514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Kongrelerin vazgeçilmez yiyecek-içecek hizmetlerinden biri de “</a:t>
            </a:r>
            <a:r>
              <a:rPr lang="tr-TR" altLang="tr-TR" dirty="0" err="1"/>
              <a:t>tea</a:t>
            </a:r>
            <a:r>
              <a:rPr lang="tr-TR" altLang="tr-TR" dirty="0"/>
              <a:t>/</a:t>
            </a:r>
            <a:r>
              <a:rPr lang="tr-TR" altLang="tr-TR" dirty="0" err="1"/>
              <a:t>coffee</a:t>
            </a:r>
            <a:r>
              <a:rPr lang="tr-TR" altLang="tr-TR" dirty="0"/>
              <a:t> break” </a:t>
            </a:r>
            <a:r>
              <a:rPr lang="tr-TR" altLang="tr-TR" dirty="0" smtClean="0"/>
              <a:t>olarak </a:t>
            </a:r>
            <a:r>
              <a:rPr lang="tr-TR" altLang="tr-TR" dirty="0"/>
              <a:t>adlandırılan kahve molalarıdır. Yorucu toplantılara verilen kısa aralarda sabah ve </a:t>
            </a:r>
            <a:r>
              <a:rPr lang="tr-TR" altLang="tr-TR" dirty="0" smtClean="0"/>
              <a:t>öğleden </a:t>
            </a:r>
            <a:r>
              <a:rPr lang="tr-TR" altLang="tr-TR" dirty="0"/>
              <a:t>sonra olacak şekilde günde iki kere içecek olarak kahve, çay ve su; yiyecek olarak da kuru pasta, çörek ve pasta ikram edilir.</a:t>
            </a:r>
          </a:p>
        </p:txBody>
      </p:sp>
    </p:spTree>
    <p:extLst>
      <p:ext uri="{BB962C8B-B14F-4D97-AF65-F5344CB8AC3E}">
        <p14:creationId xmlns:p14="http://schemas.microsoft.com/office/powerpoint/2010/main" val="2710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Kongrelere katılan delegelerin bir ülkeye ve bölgeye geliş nedenleri toplantılara </a:t>
            </a:r>
            <a:r>
              <a:rPr lang="tr-TR" altLang="tr-TR" dirty="0" smtClean="0"/>
              <a:t>katılmaktır</a:t>
            </a:r>
            <a:r>
              <a:rPr lang="tr-TR" altLang="tr-TR" dirty="0"/>
              <a:t>; fakat bir ülkeye veya şehre gelen delegeler </a:t>
            </a:r>
            <a:r>
              <a:rPr lang="tr-TR" altLang="tr-TR" dirty="0" smtClean="0"/>
              <a:t>kongre</a:t>
            </a:r>
            <a:r>
              <a:rPr lang="en-US" altLang="tr-TR" dirty="0" smtClean="0"/>
              <a:t> </a:t>
            </a:r>
            <a:r>
              <a:rPr lang="tr-TR" altLang="tr-TR" dirty="0" smtClean="0"/>
              <a:t>dışındaki </a:t>
            </a:r>
            <a:r>
              <a:rPr lang="tr-TR" altLang="tr-TR" dirty="0"/>
              <a:t>zamanlarında, geldikleri yörenin doğal, tarihi ve kültürel değerlerini de görmek isterler. Uluslararası </a:t>
            </a:r>
            <a:r>
              <a:rPr lang="tr-TR" altLang="tr-TR" dirty="0" smtClean="0"/>
              <a:t>toplantıların </a:t>
            </a:r>
            <a:r>
              <a:rPr lang="tr-TR" altLang="tr-TR" dirty="0"/>
              <a:t>büyük çoğunluğuna delegeler ile birlikte eşleri de katılmaktadır. Dolayısıyla kongreye katılan delege eşleri için turlar, özel eğlence programları hazırlanmaktadır. Gerek </a:t>
            </a:r>
            <a:r>
              <a:rPr lang="tr-TR" altLang="tr-TR" dirty="0" smtClean="0"/>
              <a:t>katılımcılar</a:t>
            </a:r>
            <a:r>
              <a:rPr lang="tr-TR" altLang="tr-TR" dirty="0"/>
              <a:t>, gerekse eşleri için hazırlanan özel turları ve programları kapsayan kongrelere katılım oranı daha yüksek gerçekleşmektedir.</a:t>
            </a:r>
          </a:p>
        </p:txBody>
      </p:sp>
    </p:spTree>
    <p:extLst>
      <p:ext uri="{BB962C8B-B14F-4D97-AF65-F5344CB8AC3E}">
        <p14:creationId xmlns:p14="http://schemas.microsoft.com/office/powerpoint/2010/main" val="16390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İşletmede eğlenceler ve </a:t>
            </a:r>
            <a:r>
              <a:rPr lang="tr-TR" altLang="tr-TR" dirty="0" err="1" smtClean="0"/>
              <a:t>rekr</a:t>
            </a:r>
            <a:r>
              <a:rPr lang="en-US" altLang="tr-TR" dirty="0" smtClean="0"/>
              <a:t>e</a:t>
            </a:r>
            <a:r>
              <a:rPr lang="tr-TR" altLang="tr-TR" dirty="0" err="1" smtClean="0"/>
              <a:t>asyon</a:t>
            </a:r>
            <a:r>
              <a:rPr lang="tr-TR" altLang="tr-TR" dirty="0" smtClean="0"/>
              <a:t> </a:t>
            </a:r>
            <a:r>
              <a:rPr lang="tr-TR" altLang="tr-TR" dirty="0"/>
              <a:t>faaliyetleri düzenlenirken kongre organizatörlerinin dikkat etmesi gereken iki önemli nokta vardır. Bunlardan biri, tesisteki imkânların; ikincisi ise, kongreye katılan delege ve refakatçilerin yaşam tarzları, davranışları ve hoşlanıp </a:t>
            </a:r>
            <a:r>
              <a:rPr lang="tr-TR" altLang="tr-TR" dirty="0" smtClean="0"/>
              <a:t>hoşlanmadıkları </a:t>
            </a:r>
            <a:r>
              <a:rPr lang="tr-TR" altLang="tr-TR" dirty="0"/>
              <a:t>unsurların bilinmesidir. Bu şartlar bilindiğinde başarılı bir etkinlik </a:t>
            </a:r>
            <a:r>
              <a:rPr lang="tr-TR" altLang="tr-TR" dirty="0" smtClean="0"/>
              <a:t>organizasyonu </a:t>
            </a:r>
            <a:r>
              <a:rPr lang="tr-TR" altLang="tr-TR" dirty="0"/>
              <a:t>gerçekleştirilebilir.</a:t>
            </a:r>
          </a:p>
        </p:txBody>
      </p:sp>
    </p:spTree>
    <p:extLst>
      <p:ext uri="{BB962C8B-B14F-4D97-AF65-F5344CB8AC3E}">
        <p14:creationId xmlns:p14="http://schemas.microsoft.com/office/powerpoint/2010/main" val="4299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Kongrelerin düzenlendikleri oteller göz önüne alındığında, düzenlenebilecek </a:t>
            </a:r>
            <a:r>
              <a:rPr lang="tr-TR" altLang="tr-TR" dirty="0" smtClean="0"/>
              <a:t>aktiviteler </a:t>
            </a:r>
            <a:r>
              <a:rPr lang="tr-TR" altLang="tr-TR" dirty="0"/>
              <a:t>arasında ön plana çıkan yüzme, basketbol, voleybol vb. karşılaşmalardır. Ayrıca </a:t>
            </a:r>
            <a:r>
              <a:rPr lang="tr-TR" altLang="tr-TR" dirty="0" smtClean="0"/>
              <a:t>katılımcıların </a:t>
            </a:r>
            <a:r>
              <a:rPr lang="tr-TR" altLang="tr-TR" dirty="0"/>
              <a:t>tamamı veya bir kısmı seyirci olarak spor karşılaşmalarına götürülebilir.</a:t>
            </a:r>
          </a:p>
          <a:p>
            <a:pPr algn="just">
              <a:lnSpc>
                <a:spcPct val="150000"/>
              </a:lnSpc>
            </a:pPr>
            <a:r>
              <a:rPr lang="tr-TR" altLang="tr-TR" dirty="0"/>
              <a:t>Kongre programı içerisinde giriş ve çıkış günlerinde verilen kokteyller de bir eğlence ya da rekreasyon faaliyeti olarak değerlendirilebilir.</a:t>
            </a:r>
          </a:p>
        </p:txBody>
      </p:sp>
    </p:spTree>
    <p:extLst>
      <p:ext uri="{BB962C8B-B14F-4D97-AF65-F5344CB8AC3E}">
        <p14:creationId xmlns:p14="http://schemas.microsoft.com/office/powerpoint/2010/main" val="3339148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Etkinlikleri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Kongre organizasyonu içerisinde kongre öncesi veya sonrası bölgesel, doğal ve </a:t>
            </a:r>
            <a:r>
              <a:rPr lang="tr-TR" altLang="tr-TR" dirty="0" smtClean="0"/>
              <a:t>kültürel </a:t>
            </a:r>
            <a:r>
              <a:rPr lang="tr-TR" altLang="tr-TR" dirty="0"/>
              <a:t>turlar düzenlenebilir. Kongre şehri olarak seçilen bölgeler zaten yeterince çekiciliğe sahip bölgelerdir. Yeterli tarihi eserler ve doğal güzellikler kongre şehri veya çevresinde </a:t>
            </a:r>
            <a:r>
              <a:rPr lang="tr-TR" altLang="tr-TR" dirty="0" smtClean="0"/>
              <a:t>mevcuttur</a:t>
            </a:r>
            <a:r>
              <a:rPr lang="tr-TR" altLang="tr-TR" dirty="0"/>
              <a:t>. Bu turlar profesyonel acenteler tarafından düzenlenmelidir. Düzenlenen turlar kongre katılım ücretine dahil olabileceği gibi, ekstra ücret ödenerek katılımın gerçekleştiği turlar da olabilir. Ayrıca delege eşleri için alışveriş turları da düzenlenebilir.</a:t>
            </a:r>
          </a:p>
        </p:txBody>
      </p:sp>
    </p:spTree>
    <p:extLst>
      <p:ext uri="{BB962C8B-B14F-4D97-AF65-F5344CB8AC3E}">
        <p14:creationId xmlns:p14="http://schemas.microsoft.com/office/powerpoint/2010/main" val="1780035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140</TotalTime>
  <Words>628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İyon Toplantı Odası</vt:lpstr>
      <vt:lpstr>KONGRE ETKİNLİKLERİ</vt:lpstr>
      <vt:lpstr>Kongre Etkinlikleri</vt:lpstr>
      <vt:lpstr>Kongre Etkinlikleri</vt:lpstr>
      <vt:lpstr>Kongre Etkinlikleri</vt:lpstr>
      <vt:lpstr>Kongre Etkinlikleri</vt:lpstr>
      <vt:lpstr>Kongre Etkinlikleri</vt:lpstr>
      <vt:lpstr>Kongre Etkinlikleri</vt:lpstr>
      <vt:lpstr>Kongre Etkinlikleri</vt:lpstr>
      <vt:lpstr>Kongre Etkinlikleri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35</cp:revision>
  <dcterms:created xsi:type="dcterms:W3CDTF">2020-09-16T15:14:07Z</dcterms:created>
  <dcterms:modified xsi:type="dcterms:W3CDTF">2020-09-16T18:02:52Z</dcterms:modified>
</cp:coreProperties>
</file>