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6" r:id="rId2"/>
    <p:sldId id="277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61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8984" y="1792224"/>
            <a:ext cx="990599" cy="304799"/>
          </a:xfrm>
        </p:spPr>
        <p:txBody>
          <a:bodyPr/>
          <a:lstStyle>
            <a:lvl1pPr algn="l">
              <a:defRPr b="0">
                <a:solidFill>
                  <a:schemeClr val="bg1"/>
                </a:solidFill>
              </a:defRPr>
            </a:lvl1pPr>
          </a:lstStyle>
          <a:p>
            <a:fld id="{E9462EF3-3C4F-43EE-ACEE-D4B806740EA3}" type="datetimeFigureOut">
              <a:rPr lang="en-US" dirty="0"/>
              <a:pPr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976" y="3227832"/>
            <a:ext cx="3867912" cy="31089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4969927"/>
            <a:ext cx="882565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7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43B39-165A-4B68-AA5C-581F5336313C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0704"/>
            <a:ext cx="8833104" cy="1371600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2144" y="3547872"/>
            <a:ext cx="8825659" cy="2478024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8C57-33F9-4259-AC4F-0E3F5BEC9B94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2" name="TextBox 11"/>
          <p:cNvSpPr txBox="1"/>
          <p:nvPr/>
        </p:nvSpPr>
        <p:spPr bwMode="gray">
          <a:xfrm>
            <a:off x="898295" y="59676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 bwMode="gray">
          <a:xfrm>
            <a:off x="9715063" y="2629300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698249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 bwMode="gray">
          <a:xfrm>
            <a:off x="1945945" y="3679987"/>
            <a:ext cx="7725772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4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8"/>
            <a:ext cx="8825659" cy="997858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772B-8FA2-401F-A0A1-A59855EDBC3E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3525"/>
            <a:ext cx="8865623" cy="1819656"/>
          </a:xfrm>
          <a:prstGeom prst="rect">
            <a:avLst/>
          </a:prstGeo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9200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D5BDE-5A90-4611-82E9-0FC5746D30C5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312916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4"/>
            <a:ext cx="3129168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5380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4"/>
            <a:ext cx="3145380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595032"/>
            <a:ext cx="3161029" cy="58473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79764"/>
            <a:ext cx="3161029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991" y="2603500"/>
            <a:ext cx="32564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5824" y="2603500"/>
            <a:ext cx="0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DA17D-0BEA-4E76-A7FC-F7C188BC48D1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 anchor="ctr" anchorCtr="0"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5"/>
            <a:ext cx="3050438" cy="57626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0916"/>
            <a:ext cx="2691242" cy="158409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7"/>
            <a:ext cx="3050438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8"/>
            <a:ext cx="3050438" cy="91257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3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3" y="5109107"/>
            <a:ext cx="3050438" cy="91794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245" y="2603500"/>
            <a:ext cx="1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7352" y="2603500"/>
            <a:ext cx="0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AC7D-18CA-4236-82B9-D75EB1D66EAE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595033"/>
            <a:ext cx="8825659" cy="3424768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8300E-C023-45CD-A0BE-EDB7A8C6EA8B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6"/>
            <a:ext cx="1441567" cy="4748591"/>
          </a:xfrm>
          <a:prstGeom prst="rect">
            <a:avLst/>
          </a:prstGeo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5"/>
            <a:ext cx="6256025" cy="474859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20EAD-E369-4933-8469-ED7764B56A1B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9"/>
            <a:ext cx="8825659" cy="706964"/>
          </a:xfrm>
          <a:prstGeom prst="rect">
            <a:avLst/>
          </a:prstGeom>
        </p:spPr>
        <p:txBody>
          <a:bodyPr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C0EF2-9919-473B-8215-8616BAF10692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9192"/>
            <a:ext cx="4343400" cy="2286000"/>
          </a:xfrm>
          <a:prstGeom prst="rect">
            <a:avLst/>
          </a:prstGeom>
        </p:spPr>
        <p:txBody>
          <a:bodyPr anchor="ctr" anchorCtr="0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4576" y="2679192"/>
            <a:ext cx="3758184" cy="2286000"/>
          </a:xfrm>
        </p:spPr>
        <p:txBody>
          <a:bodyPr anchor="ctr" anchorCtr="0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472EB-AC54-4713-BFC2-BEB621108C63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8032" cy="341630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76" y="2603500"/>
            <a:ext cx="4828032" cy="341630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55A0C-791E-4545-B787-F98AD45CD761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69264"/>
            <a:ext cx="8825659" cy="704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98448"/>
            <a:ext cx="4828032" cy="284378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76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1" y="3187921"/>
            <a:ext cx="4825160" cy="285431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6B77-F4F4-4427-AC4F-9A623798AD82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144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790C-34EB-4565-8437-CACF4CDB7822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4C11-22B8-4A4E-8126-B3AF6B948A8E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Rectangle 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298448"/>
            <a:ext cx="2793159" cy="1597152"/>
          </a:xfrm>
          <a:prstGeom prst="rect">
            <a:avLst/>
          </a:prstGeo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9008" y="1447800"/>
            <a:ext cx="5195997" cy="45720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3" y="3129280"/>
            <a:ext cx="2793159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D06B6-C816-4861-964D-15A98395707D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A8AB-EA7C-4B1B-9D73-E2551851FABE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7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0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90786BE5-D2A3-4BF0-8B30-D7403E61B3DC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1196975"/>
            <a:ext cx="7772400" cy="3887788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b="1" dirty="0"/>
              <a:t>KONGRE </a:t>
            </a:r>
            <a:r>
              <a:rPr lang="en-US" altLang="tr-TR" b="1" dirty="0" smtClean="0"/>
              <a:t>ETKİNLİKLERİ</a:t>
            </a:r>
            <a:endParaRPr lang="tr-TR" altLang="tr-TR" b="1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95600" y="6858000"/>
            <a:ext cx="6400800" cy="3873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tr-TR" altLang="tr-TR" sz="2400"/>
          </a:p>
        </p:txBody>
      </p:sp>
    </p:spTree>
    <p:extLst>
      <p:ext uri="{BB962C8B-B14F-4D97-AF65-F5344CB8AC3E}">
        <p14:creationId xmlns:p14="http://schemas.microsoft.com/office/powerpoint/2010/main" val="3684911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Yusuf </a:t>
            </a:r>
            <a:r>
              <a:rPr lang="tr-TR" dirty="0" err="1"/>
              <a:t>Aymankuy</a:t>
            </a:r>
            <a:r>
              <a:rPr lang="tr-TR" dirty="0"/>
              <a:t>, 1996,‘Kongre Turizminin Gelişimi ve Türkiye’de Kongre Turizmi’, Turizmde Seçme Makaleler: 24  Turizm Geliştir ve Eğitim Vakfı, 37, İSTANBUL,S.17-32</a:t>
            </a:r>
          </a:p>
          <a:p>
            <a:r>
              <a:rPr lang="tr-TR" dirty="0"/>
              <a:t>Yusuf Aymankuy,1997, ‘Türkiye’de Geliştirilebilir Turizm Şekli Olarak Kongre Turizmi ve İzmir İl Merkezi Örnek Uygulaması’, Balıkesir </a:t>
            </a:r>
            <a:r>
              <a:rPr lang="tr-TR" dirty="0" err="1"/>
              <a:t>Üniversitesi,Sosyal</a:t>
            </a:r>
            <a:r>
              <a:rPr lang="tr-TR" dirty="0"/>
              <a:t> Bilimler Enstitüsü Doktora Tezi, BALIKESİR (Yayınlanmış)</a:t>
            </a:r>
          </a:p>
          <a:p>
            <a:r>
              <a:rPr lang="tr-TR" dirty="0" err="1"/>
              <a:t>Beykan</a:t>
            </a:r>
            <a:r>
              <a:rPr lang="tr-TR" dirty="0"/>
              <a:t> Çizel,1999, ‘Kongre Turizmi, Kongre Organizasyonu ve Antalya Bölgesinin Kongre Turizmi </a:t>
            </a:r>
            <a:r>
              <a:rPr lang="tr-TR" dirty="0" err="1"/>
              <a:t>Potansiyeli,Sorunları</a:t>
            </a:r>
            <a:r>
              <a:rPr lang="tr-TR" dirty="0"/>
              <a:t> ve Gelecekteki Beklentilerine Yönelik Araştırma’ , Akdeniz Üniversitesi, Sosyal Bilimler Enstitüsü Yüksek Lisans Tezi, ANTALYA (Yayınlanmamış)</a:t>
            </a:r>
          </a:p>
          <a:p>
            <a:r>
              <a:rPr lang="tr-TR" dirty="0"/>
              <a:t>Özen Dallı, 1996, 1996 ‘Kongre Turizmi İle İlgili İstatistikler’, Turizmde Seçme Makaleler:24 </a:t>
            </a:r>
            <a:r>
              <a:rPr lang="tr-TR" dirty="0" err="1"/>
              <a:t>Tugev</a:t>
            </a:r>
            <a:r>
              <a:rPr lang="tr-TR" dirty="0"/>
              <a:t> Yayını,No:37 İSTANBUL,S.60-102</a:t>
            </a:r>
          </a:p>
          <a:p>
            <a:r>
              <a:rPr lang="tr-TR" dirty="0"/>
              <a:t>İrfan Devranoğlu,1991, ‘Kongre Turizmi: İmkanlar ve Sorunları’ , TÜRSAB Dergisi, Haziran, Sayı: 15, İSTANBUL,S.11-13</a:t>
            </a:r>
          </a:p>
          <a:p>
            <a:r>
              <a:rPr lang="tr-TR" dirty="0"/>
              <a:t>Yılmaz Özen,1997, ‘Kongre Turizmi ve Kongre Organizasyonları Tekniği’ , TÜRSAB  Yayınları, </a:t>
            </a:r>
            <a:r>
              <a:rPr lang="tr-TR" dirty="0" smtClean="0"/>
              <a:t>ANKARA</a:t>
            </a:r>
            <a:endParaRPr lang="en-US" dirty="0" smtClean="0"/>
          </a:p>
          <a:p>
            <a:r>
              <a:rPr lang="en-US" dirty="0" err="1" smtClean="0"/>
              <a:t>Megep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3458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b="1" dirty="0"/>
              <a:t>Kongre </a:t>
            </a:r>
            <a:r>
              <a:rPr lang="en-US" altLang="tr-TR" b="1" dirty="0" err="1" smtClean="0"/>
              <a:t>Etkinlikleri</a:t>
            </a:r>
            <a:endParaRPr lang="tr-TR" altLang="tr-TR" b="1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altLang="tr-TR" dirty="0"/>
              <a:t>Kongre delegeleri ve refakatçilerine kongre organizasyonunda yalnızca toplantı </a:t>
            </a:r>
            <a:r>
              <a:rPr lang="tr-TR" altLang="tr-TR" dirty="0" smtClean="0"/>
              <a:t>hizmetleri </a:t>
            </a:r>
            <a:r>
              <a:rPr lang="tr-TR" altLang="tr-TR" dirty="0"/>
              <a:t>sunulmaz. Bu kişilerin, birkaç gün süren organizasyonlarda konaklama ve diğer </a:t>
            </a:r>
            <a:r>
              <a:rPr lang="tr-TR" altLang="tr-TR" dirty="0" smtClean="0"/>
              <a:t>ihtiyaçlarının </a:t>
            </a:r>
            <a:r>
              <a:rPr lang="tr-TR" altLang="tr-TR" dirty="0"/>
              <a:t>da karşılanması gereklidir. Kongre delegeleri ve eşlerinin belirli bir gelir ve kültür düzeyine sahip kişiler olduğu göz önünde tutularak, iyi konaklama imkânı veren oteller </a:t>
            </a:r>
            <a:r>
              <a:rPr lang="tr-TR" altLang="tr-TR" dirty="0" smtClean="0"/>
              <a:t>tercih </a:t>
            </a:r>
            <a:r>
              <a:rPr lang="tr-TR" altLang="tr-TR" dirty="0"/>
              <a:t>edilmelidir. Bu otellerin teknolojik imkanlar ile donatılmış ve hijyenik olması en önemli etkendir.</a:t>
            </a:r>
          </a:p>
        </p:txBody>
      </p:sp>
    </p:spTree>
    <p:extLst>
      <p:ext uri="{BB962C8B-B14F-4D97-AF65-F5344CB8AC3E}">
        <p14:creationId xmlns:p14="http://schemas.microsoft.com/office/powerpoint/2010/main" val="3200050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b="1" dirty="0"/>
              <a:t>Kongre </a:t>
            </a:r>
            <a:r>
              <a:rPr lang="en-US" altLang="tr-TR" b="1" dirty="0" err="1" smtClean="0"/>
              <a:t>Etkinlikleri</a:t>
            </a:r>
            <a:endParaRPr lang="tr-TR" altLang="tr-TR" b="1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altLang="tr-TR" dirty="0"/>
              <a:t>Kongrenin ilk günü yapılan kokteyllerin amacı, delegelerin ve refakatçilerinin </a:t>
            </a:r>
            <a:r>
              <a:rPr lang="tr-TR" altLang="tr-TR" dirty="0" smtClean="0"/>
              <a:t>birbirleriyle </a:t>
            </a:r>
            <a:r>
              <a:rPr lang="tr-TR" altLang="tr-TR" dirty="0"/>
              <a:t>kaynaşmasını sağlamaktır. Kongrelerde öğle yemekleri anlaşmaya göre üç ve dört </a:t>
            </a:r>
            <a:r>
              <a:rPr lang="en-US" altLang="tr-TR" dirty="0" err="1" smtClean="0"/>
              <a:t>çeşit</a:t>
            </a:r>
            <a:r>
              <a:rPr lang="tr-TR" altLang="tr-TR" dirty="0" smtClean="0"/>
              <a:t> </a:t>
            </a:r>
            <a:r>
              <a:rPr lang="tr-TR" altLang="tr-TR" dirty="0"/>
              <a:t>yiyecekten oluşan tabldot menü şeklinde uygulanır.</a:t>
            </a:r>
          </a:p>
        </p:txBody>
      </p:sp>
    </p:spTree>
    <p:extLst>
      <p:ext uri="{BB962C8B-B14F-4D97-AF65-F5344CB8AC3E}">
        <p14:creationId xmlns:p14="http://schemas.microsoft.com/office/powerpoint/2010/main" val="1488198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b="1" dirty="0"/>
              <a:t>Kongre </a:t>
            </a:r>
            <a:r>
              <a:rPr lang="en-US" altLang="tr-TR" b="1" dirty="0" err="1" smtClean="0"/>
              <a:t>Etkinlikleri</a:t>
            </a:r>
            <a:endParaRPr lang="tr-TR" altLang="tr-TR" b="1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altLang="tr-TR" dirty="0"/>
              <a:t>Akşam yemeklerinde kongre </a:t>
            </a:r>
            <a:r>
              <a:rPr lang="tr-TR" altLang="tr-TR" dirty="0" smtClean="0"/>
              <a:t>organizatörü </a:t>
            </a:r>
            <a:r>
              <a:rPr lang="tr-TR" altLang="tr-TR" dirty="0"/>
              <a:t>ile işletme arasında yapılan anlaşmaya </a:t>
            </a:r>
            <a:r>
              <a:rPr lang="tr-TR" altLang="tr-TR" dirty="0" smtClean="0"/>
              <a:t>göre </a:t>
            </a:r>
            <a:r>
              <a:rPr lang="tr-TR" altLang="tr-TR" dirty="0"/>
              <a:t>ya açık büfe ya da yine tabldot şekillerinden birinde servis edilir. Akşam yemeklerinin bir tanesi (ya kongrenin ilk günü, ya da son akşamı) ziyafet şeklinde olur. Yemekler diğer </a:t>
            </a:r>
            <a:r>
              <a:rPr lang="tr-TR" altLang="tr-TR" dirty="0" smtClean="0"/>
              <a:t>akşam </a:t>
            </a:r>
            <a:r>
              <a:rPr lang="tr-TR" altLang="tr-TR" dirty="0"/>
              <a:t>yemeklerine göre daha özeldir ve yemek esnasında sanatçılar, animatörler ya da diğer özel eğlenceler yer alabilir.</a:t>
            </a:r>
          </a:p>
        </p:txBody>
      </p:sp>
    </p:spTree>
    <p:extLst>
      <p:ext uri="{BB962C8B-B14F-4D97-AF65-F5344CB8AC3E}">
        <p14:creationId xmlns:p14="http://schemas.microsoft.com/office/powerpoint/2010/main" val="2155514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b="1" dirty="0"/>
              <a:t>Kongre </a:t>
            </a:r>
            <a:r>
              <a:rPr lang="en-US" altLang="tr-TR" b="1" dirty="0" err="1" smtClean="0"/>
              <a:t>Etkinlikleri</a:t>
            </a:r>
            <a:endParaRPr lang="tr-TR" altLang="tr-TR" b="1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altLang="tr-TR" dirty="0"/>
              <a:t>Kongrelerin vazgeçilmez yiyecek-içecek hizmetlerinden biri de “</a:t>
            </a:r>
            <a:r>
              <a:rPr lang="tr-TR" altLang="tr-TR" dirty="0" err="1"/>
              <a:t>tea</a:t>
            </a:r>
            <a:r>
              <a:rPr lang="tr-TR" altLang="tr-TR" dirty="0"/>
              <a:t>/</a:t>
            </a:r>
            <a:r>
              <a:rPr lang="tr-TR" altLang="tr-TR" dirty="0" err="1"/>
              <a:t>coffee</a:t>
            </a:r>
            <a:r>
              <a:rPr lang="tr-TR" altLang="tr-TR" dirty="0"/>
              <a:t> break” </a:t>
            </a:r>
            <a:r>
              <a:rPr lang="tr-TR" altLang="tr-TR" dirty="0" smtClean="0"/>
              <a:t>olarak </a:t>
            </a:r>
            <a:r>
              <a:rPr lang="tr-TR" altLang="tr-TR" dirty="0"/>
              <a:t>adlandırılan kahve molalarıdır. Yorucu toplantılara verilen kısa aralarda sabah ve </a:t>
            </a:r>
            <a:r>
              <a:rPr lang="tr-TR" altLang="tr-TR" dirty="0" smtClean="0"/>
              <a:t>öğleden </a:t>
            </a:r>
            <a:r>
              <a:rPr lang="tr-TR" altLang="tr-TR" dirty="0"/>
              <a:t>sonra olacak şekilde günde iki kere içecek olarak kahve, çay ve su; yiyecek olarak da kuru pasta, çörek ve pasta ikram edilir.</a:t>
            </a:r>
          </a:p>
        </p:txBody>
      </p:sp>
    </p:spTree>
    <p:extLst>
      <p:ext uri="{BB962C8B-B14F-4D97-AF65-F5344CB8AC3E}">
        <p14:creationId xmlns:p14="http://schemas.microsoft.com/office/powerpoint/2010/main" val="27103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b="1" dirty="0"/>
              <a:t>Kongre </a:t>
            </a:r>
            <a:r>
              <a:rPr lang="en-US" altLang="tr-TR" b="1" dirty="0" err="1" smtClean="0"/>
              <a:t>Etkinlikleri</a:t>
            </a:r>
            <a:endParaRPr lang="tr-TR" altLang="tr-TR" b="1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altLang="tr-TR" dirty="0"/>
              <a:t>Kongrelere katılan delegelerin bir ülkeye ve bölgeye geliş nedenleri toplantılara </a:t>
            </a:r>
            <a:r>
              <a:rPr lang="tr-TR" altLang="tr-TR" dirty="0" smtClean="0"/>
              <a:t>katılmaktır</a:t>
            </a:r>
            <a:r>
              <a:rPr lang="tr-TR" altLang="tr-TR" dirty="0"/>
              <a:t>; fakat bir ülkeye veya şehre gelen delegeler </a:t>
            </a:r>
            <a:r>
              <a:rPr lang="tr-TR" altLang="tr-TR" dirty="0" smtClean="0"/>
              <a:t>kongre</a:t>
            </a:r>
            <a:r>
              <a:rPr lang="en-US" altLang="tr-TR" dirty="0" smtClean="0"/>
              <a:t> </a:t>
            </a:r>
            <a:r>
              <a:rPr lang="tr-TR" altLang="tr-TR" dirty="0" smtClean="0"/>
              <a:t>dışındaki </a:t>
            </a:r>
            <a:r>
              <a:rPr lang="tr-TR" altLang="tr-TR" dirty="0"/>
              <a:t>zamanlarında, geldikleri yörenin doğal, tarihi ve kültürel değerlerini de görmek isterler. Uluslararası </a:t>
            </a:r>
            <a:r>
              <a:rPr lang="tr-TR" altLang="tr-TR" dirty="0" smtClean="0"/>
              <a:t>toplantıların </a:t>
            </a:r>
            <a:r>
              <a:rPr lang="tr-TR" altLang="tr-TR" dirty="0"/>
              <a:t>büyük çoğunluğuna delegeler ile birlikte eşleri de katılmaktadır. Dolayısıyla kongreye katılan delege eşleri için turlar, özel eğlence programları hazırlanmaktadır. Gerek </a:t>
            </a:r>
            <a:r>
              <a:rPr lang="tr-TR" altLang="tr-TR" dirty="0" smtClean="0"/>
              <a:t>katılımcılar</a:t>
            </a:r>
            <a:r>
              <a:rPr lang="tr-TR" altLang="tr-TR" dirty="0"/>
              <a:t>, gerekse eşleri için hazırlanan özel turları ve programları kapsayan kongrelere katılım oranı daha yüksek gerçekleşmektedir.</a:t>
            </a:r>
          </a:p>
        </p:txBody>
      </p:sp>
    </p:spTree>
    <p:extLst>
      <p:ext uri="{BB962C8B-B14F-4D97-AF65-F5344CB8AC3E}">
        <p14:creationId xmlns:p14="http://schemas.microsoft.com/office/powerpoint/2010/main" val="163906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b="1" dirty="0"/>
              <a:t>Kongre </a:t>
            </a:r>
            <a:r>
              <a:rPr lang="en-US" altLang="tr-TR" b="1" dirty="0" err="1" smtClean="0"/>
              <a:t>Etkinlikleri</a:t>
            </a:r>
            <a:endParaRPr lang="tr-TR" altLang="tr-TR" b="1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altLang="tr-TR" dirty="0"/>
              <a:t>İşletmede eğlenceler ve </a:t>
            </a:r>
            <a:r>
              <a:rPr lang="tr-TR" altLang="tr-TR" dirty="0" err="1" smtClean="0"/>
              <a:t>rekr</a:t>
            </a:r>
            <a:r>
              <a:rPr lang="en-US" altLang="tr-TR" dirty="0" smtClean="0"/>
              <a:t>e</a:t>
            </a:r>
            <a:r>
              <a:rPr lang="tr-TR" altLang="tr-TR" dirty="0" err="1" smtClean="0"/>
              <a:t>asyon</a:t>
            </a:r>
            <a:r>
              <a:rPr lang="tr-TR" altLang="tr-TR" dirty="0" smtClean="0"/>
              <a:t> </a:t>
            </a:r>
            <a:r>
              <a:rPr lang="tr-TR" altLang="tr-TR" dirty="0"/>
              <a:t>faaliyetleri düzenlenirken kongre organizatörlerinin dikkat etmesi gereken iki önemli nokta vardır. Bunlardan biri, tesisteki imkânların; ikincisi ise, kongreye katılan delege ve refakatçilerin yaşam tarzları, davranışları ve hoşlanıp </a:t>
            </a:r>
            <a:r>
              <a:rPr lang="tr-TR" altLang="tr-TR" dirty="0" smtClean="0"/>
              <a:t>hoşlanmadıkları </a:t>
            </a:r>
            <a:r>
              <a:rPr lang="tr-TR" altLang="tr-TR" dirty="0"/>
              <a:t>unsurların bilinmesidir. Bu şartlar bilindiğinde başarılı bir etkinlik </a:t>
            </a:r>
            <a:r>
              <a:rPr lang="tr-TR" altLang="tr-TR" dirty="0" smtClean="0"/>
              <a:t>organizasyonu </a:t>
            </a:r>
            <a:r>
              <a:rPr lang="tr-TR" altLang="tr-TR" dirty="0"/>
              <a:t>gerçekleştirilebilir.</a:t>
            </a:r>
          </a:p>
        </p:txBody>
      </p:sp>
    </p:spTree>
    <p:extLst>
      <p:ext uri="{BB962C8B-B14F-4D97-AF65-F5344CB8AC3E}">
        <p14:creationId xmlns:p14="http://schemas.microsoft.com/office/powerpoint/2010/main" val="42996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b="1" dirty="0"/>
              <a:t>Kongre </a:t>
            </a:r>
            <a:r>
              <a:rPr lang="en-US" altLang="tr-TR" b="1" dirty="0" err="1" smtClean="0"/>
              <a:t>Etkinlikleri</a:t>
            </a:r>
            <a:endParaRPr lang="tr-TR" altLang="tr-TR" b="1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altLang="tr-TR" dirty="0"/>
              <a:t>Kongrelerin düzenlendikleri oteller göz önüne alındığında, düzenlenebilecek </a:t>
            </a:r>
            <a:r>
              <a:rPr lang="tr-TR" altLang="tr-TR" dirty="0" smtClean="0"/>
              <a:t>aktiviteler </a:t>
            </a:r>
            <a:r>
              <a:rPr lang="tr-TR" altLang="tr-TR" dirty="0"/>
              <a:t>arasında ön plana çıkan yüzme, basketbol, voleybol vb. karşılaşmalardır. Ayrıca </a:t>
            </a:r>
            <a:r>
              <a:rPr lang="tr-TR" altLang="tr-TR" dirty="0" smtClean="0"/>
              <a:t>katılımcıların </a:t>
            </a:r>
            <a:r>
              <a:rPr lang="tr-TR" altLang="tr-TR" dirty="0"/>
              <a:t>tamamı veya bir kısmı seyirci olarak spor karşılaşmalarına götürülebilir.</a:t>
            </a:r>
          </a:p>
          <a:p>
            <a:pPr algn="just">
              <a:lnSpc>
                <a:spcPct val="150000"/>
              </a:lnSpc>
            </a:pPr>
            <a:r>
              <a:rPr lang="tr-TR" altLang="tr-TR" dirty="0"/>
              <a:t>Kongre programı içerisinde giriş ve çıkış günlerinde verilen kokteyller de bir eğlence ya da rekreasyon faaliyeti olarak değerlendirilebilir.</a:t>
            </a:r>
          </a:p>
        </p:txBody>
      </p:sp>
    </p:spTree>
    <p:extLst>
      <p:ext uri="{BB962C8B-B14F-4D97-AF65-F5344CB8AC3E}">
        <p14:creationId xmlns:p14="http://schemas.microsoft.com/office/powerpoint/2010/main" val="3339148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b="1" dirty="0"/>
              <a:t>Kongre </a:t>
            </a:r>
            <a:r>
              <a:rPr lang="en-US" altLang="tr-TR" b="1" dirty="0" err="1" smtClean="0"/>
              <a:t>Etkinlikleri</a:t>
            </a:r>
            <a:endParaRPr lang="tr-TR" altLang="tr-TR" b="1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altLang="tr-TR" dirty="0"/>
              <a:t>Kongre organizasyonu içerisinde kongre öncesi veya sonrası bölgesel, doğal ve </a:t>
            </a:r>
            <a:r>
              <a:rPr lang="tr-TR" altLang="tr-TR" dirty="0" smtClean="0"/>
              <a:t>kültürel </a:t>
            </a:r>
            <a:r>
              <a:rPr lang="tr-TR" altLang="tr-TR" dirty="0"/>
              <a:t>turlar düzenlenebilir. Kongre şehri olarak seçilen bölgeler zaten yeterince çekiciliğe sahip bölgelerdir. Yeterli tarihi eserler ve doğal güzellikler kongre şehri veya çevresinde </a:t>
            </a:r>
            <a:r>
              <a:rPr lang="tr-TR" altLang="tr-TR" dirty="0" smtClean="0"/>
              <a:t>mevcuttur</a:t>
            </a:r>
            <a:r>
              <a:rPr lang="tr-TR" altLang="tr-TR" dirty="0"/>
              <a:t>. Bu turlar profesyonel acenteler tarafından düzenlenmelidir. Düzenlenen turlar kongre katılım ücretine dahil olabileceği gibi, ekstra ücret ödenerek katılımın gerçekleştiği turlar da olabilir. Ayrıca delege eşleri için alışveriş turları da düzenlenebilir.</a:t>
            </a:r>
          </a:p>
        </p:txBody>
      </p:sp>
    </p:spTree>
    <p:extLst>
      <p:ext uri="{BB962C8B-B14F-4D97-AF65-F5344CB8AC3E}">
        <p14:creationId xmlns:p14="http://schemas.microsoft.com/office/powerpoint/2010/main" val="17800356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on Boardroom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EC7F02AD-9687-440F-A9DF-FAA6F22270D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140</TotalTime>
  <Words>628</Words>
  <Application>Microsoft Office PowerPoint</Application>
  <PresentationFormat>Geniş ekran</PresentationFormat>
  <Paragraphs>26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İyon Toplantı Odası</vt:lpstr>
      <vt:lpstr>KONGRE ETKİNLİKLERİ</vt:lpstr>
      <vt:lpstr>Kongre Etkinlikleri</vt:lpstr>
      <vt:lpstr>Kongre Etkinlikleri</vt:lpstr>
      <vt:lpstr>Kongre Etkinlikleri</vt:lpstr>
      <vt:lpstr>Kongre Etkinlikleri</vt:lpstr>
      <vt:lpstr>Kongre Etkinlikleri</vt:lpstr>
      <vt:lpstr>Kongre Etkinlikleri</vt:lpstr>
      <vt:lpstr>Kongre Etkinlikleri</vt:lpstr>
      <vt:lpstr>Kongre Etkinlikleri</vt:lpstr>
      <vt:lpstr>KAYNAKÇA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KONGRE VE FUAR YÖNETİMİ</dc:title>
  <dc:creator>Sinan</dc:creator>
  <cp:lastModifiedBy>Sinan</cp:lastModifiedBy>
  <cp:revision>35</cp:revision>
  <dcterms:created xsi:type="dcterms:W3CDTF">2020-09-16T15:14:07Z</dcterms:created>
  <dcterms:modified xsi:type="dcterms:W3CDTF">2020-09-16T18:02:52Z</dcterms:modified>
</cp:coreProperties>
</file>